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4.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5.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6.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39" r:id="rId4"/>
    <p:sldMasterId id="2147483936" r:id="rId5"/>
    <p:sldMasterId id="2147483943" r:id="rId6"/>
    <p:sldMasterId id="2147483965" r:id="rId7"/>
    <p:sldMasterId id="2147483968" r:id="rId8"/>
    <p:sldMasterId id="2147483971" r:id="rId9"/>
    <p:sldMasterId id="2147483976" r:id="rId10"/>
  </p:sldMasterIdLst>
  <p:notesMasterIdLst>
    <p:notesMasterId r:id="rId102"/>
  </p:notesMasterIdLst>
  <p:sldIdLst>
    <p:sldId id="393" r:id="rId11"/>
    <p:sldId id="394" r:id="rId12"/>
    <p:sldId id="395" r:id="rId13"/>
    <p:sldId id="396" r:id="rId14"/>
    <p:sldId id="397" r:id="rId15"/>
    <p:sldId id="398" r:id="rId16"/>
    <p:sldId id="399" r:id="rId17"/>
    <p:sldId id="400" r:id="rId18"/>
    <p:sldId id="401" r:id="rId19"/>
    <p:sldId id="402" r:id="rId20"/>
    <p:sldId id="403" r:id="rId21"/>
    <p:sldId id="404" r:id="rId22"/>
    <p:sldId id="405" r:id="rId23"/>
    <p:sldId id="406" r:id="rId24"/>
    <p:sldId id="407" r:id="rId25"/>
    <p:sldId id="408" r:id="rId26"/>
    <p:sldId id="409" r:id="rId27"/>
    <p:sldId id="410" r:id="rId28"/>
    <p:sldId id="411" r:id="rId29"/>
    <p:sldId id="412" r:id="rId30"/>
    <p:sldId id="413" r:id="rId31"/>
    <p:sldId id="414" r:id="rId32"/>
    <p:sldId id="415" r:id="rId33"/>
    <p:sldId id="416" r:id="rId34"/>
    <p:sldId id="417" r:id="rId35"/>
    <p:sldId id="418" r:id="rId36"/>
    <p:sldId id="419" r:id="rId37"/>
    <p:sldId id="420" r:id="rId38"/>
    <p:sldId id="421" r:id="rId39"/>
    <p:sldId id="422" r:id="rId40"/>
    <p:sldId id="423" r:id="rId41"/>
    <p:sldId id="424" r:id="rId42"/>
    <p:sldId id="425" r:id="rId43"/>
    <p:sldId id="426" r:id="rId44"/>
    <p:sldId id="427" r:id="rId45"/>
    <p:sldId id="428" r:id="rId46"/>
    <p:sldId id="429" r:id="rId47"/>
    <p:sldId id="430" r:id="rId48"/>
    <p:sldId id="431" r:id="rId49"/>
    <p:sldId id="481" r:id="rId50"/>
    <p:sldId id="482" r:id="rId51"/>
    <p:sldId id="483" r:id="rId52"/>
    <p:sldId id="435" r:id="rId53"/>
    <p:sldId id="436" r:id="rId54"/>
    <p:sldId id="437" r:id="rId55"/>
    <p:sldId id="438" r:id="rId56"/>
    <p:sldId id="439" r:id="rId57"/>
    <p:sldId id="440" r:id="rId58"/>
    <p:sldId id="441" r:id="rId59"/>
    <p:sldId id="442" r:id="rId60"/>
    <p:sldId id="443" r:id="rId61"/>
    <p:sldId id="444" r:id="rId62"/>
    <p:sldId id="445" r:id="rId63"/>
    <p:sldId id="446" r:id="rId64"/>
    <p:sldId id="447" r:id="rId65"/>
    <p:sldId id="448" r:id="rId66"/>
    <p:sldId id="449" r:id="rId67"/>
    <p:sldId id="450" r:id="rId68"/>
    <p:sldId id="451" r:id="rId69"/>
    <p:sldId id="452" r:id="rId70"/>
    <p:sldId id="453" r:id="rId71"/>
    <p:sldId id="454" r:id="rId72"/>
    <p:sldId id="455" r:id="rId73"/>
    <p:sldId id="456" r:id="rId74"/>
    <p:sldId id="457" r:id="rId75"/>
    <p:sldId id="458" r:id="rId76"/>
    <p:sldId id="459" r:id="rId77"/>
    <p:sldId id="460" r:id="rId78"/>
    <p:sldId id="461" r:id="rId79"/>
    <p:sldId id="462" r:id="rId80"/>
    <p:sldId id="463" r:id="rId81"/>
    <p:sldId id="486" r:id="rId82"/>
    <p:sldId id="488" r:id="rId83"/>
    <p:sldId id="487" r:id="rId84"/>
    <p:sldId id="489" r:id="rId85"/>
    <p:sldId id="466" r:id="rId86"/>
    <p:sldId id="467" r:id="rId87"/>
    <p:sldId id="468" r:id="rId88"/>
    <p:sldId id="469" r:id="rId89"/>
    <p:sldId id="470" r:id="rId90"/>
    <p:sldId id="471" r:id="rId91"/>
    <p:sldId id="472" r:id="rId92"/>
    <p:sldId id="473" r:id="rId93"/>
    <p:sldId id="474" r:id="rId94"/>
    <p:sldId id="475" r:id="rId95"/>
    <p:sldId id="476" r:id="rId96"/>
    <p:sldId id="477" r:id="rId97"/>
    <p:sldId id="478" r:id="rId98"/>
    <p:sldId id="479" r:id="rId99"/>
    <p:sldId id="480" r:id="rId100"/>
    <p:sldId id="298" r:id="rId101"/>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88" userDrawn="1">
          <p15:clr>
            <a:srgbClr val="A4A3A4"/>
          </p15:clr>
        </p15:guide>
        <p15:guide id="2" pos="3504" userDrawn="1">
          <p15:clr>
            <a:srgbClr val="A4A3A4"/>
          </p15:clr>
        </p15:guide>
        <p15:guide id="3" orient="horz" pos="1104" userDrawn="1">
          <p15:clr>
            <a:srgbClr val="A4A3A4"/>
          </p15:clr>
        </p15:guide>
        <p15:guide id="4" orient="horz" pos="3936" userDrawn="1">
          <p15:clr>
            <a:srgbClr val="A4A3A4"/>
          </p15:clr>
        </p15:guide>
        <p15:guide id="5" pos="5568" userDrawn="1">
          <p15:clr>
            <a:srgbClr val="A4A3A4"/>
          </p15:clr>
        </p15:guide>
        <p15:guide id="6" pos="192" userDrawn="1">
          <p15:clr>
            <a:srgbClr val="A4A3A4"/>
          </p15:clr>
        </p15:guide>
        <p15:guide id="7" orient="horz" pos="2640" userDrawn="1">
          <p15:clr>
            <a:srgbClr val="A4A3A4"/>
          </p15:clr>
        </p15:guide>
        <p15:guide id="8" pos="4272" userDrawn="1">
          <p15:clr>
            <a:srgbClr val="A4A3A4"/>
          </p15:clr>
        </p15:guide>
        <p15:guide id="9" pos="5088"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Garvin, Megan - Hoboken" initials="MG" lastIdx="38" clrIdx="0"/>
  <p:cmAuthor id="1" name="Michael, Leah - Indianapolis" initials="LM" lastIdx="9" clrIdx="1"/>
  <p:cmAuthor id="2" name="Heaney, Barbara - Hoboken" initials="BH" lastIdx="3" clrIdx="2"/>
  <p:cmAuthor id="3" name="Perry, Nancy - Hoboken" initials="NP" lastIdx="21" clrIdx="3"/>
  <p:cmAuthor id="4" name="Thriva" initials="T" lastIdx="1" clrIdx="4">
    <p:extLst>
      <p:ext uri="{19B8F6BF-5375-455C-9EA6-DF929625EA0E}">
        <p15:presenceInfo xmlns:p15="http://schemas.microsoft.com/office/powerpoint/2012/main" userId="Thriv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EAE9"/>
    <a:srgbClr val="E4E5E3"/>
    <a:srgbClr val="F2F2F1"/>
    <a:srgbClr val="EB97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00" autoAdjust="0"/>
    <p:restoredTop sz="94322" autoAdjust="0"/>
  </p:normalViewPr>
  <p:slideViewPr>
    <p:cSldViewPr>
      <p:cViewPr varScale="1">
        <p:scale>
          <a:sx n="59" d="100"/>
          <a:sy n="59" d="100"/>
        </p:scale>
        <p:origin x="1384" y="56"/>
      </p:cViewPr>
      <p:guideLst>
        <p:guide orient="horz" pos="1488"/>
        <p:guide pos="3504"/>
        <p:guide orient="horz" pos="1104"/>
        <p:guide orient="horz" pos="3936"/>
        <p:guide pos="5568"/>
        <p:guide pos="192"/>
        <p:guide orient="horz" pos="2640"/>
        <p:guide pos="4272"/>
        <p:guide pos="508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0" d="100"/>
        <a:sy n="70" d="100"/>
      </p:scale>
      <p:origin x="0" y="6254"/>
    </p:cViewPr>
  </p:sorterViewPr>
  <p:notesViewPr>
    <p:cSldViewPr>
      <p:cViewPr varScale="1">
        <p:scale>
          <a:sx n="134" d="100"/>
          <a:sy n="134" d="100"/>
        </p:scale>
        <p:origin x="3184" y="20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slide" Target="slides/slide58.xml"/><Relationship Id="rId84" Type="http://schemas.openxmlformats.org/officeDocument/2006/relationships/slide" Target="slides/slide74.xml"/><Relationship Id="rId89" Type="http://schemas.openxmlformats.org/officeDocument/2006/relationships/slide" Target="slides/slide79.xml"/><Relationship Id="rId16" Type="http://schemas.openxmlformats.org/officeDocument/2006/relationships/slide" Target="slides/slide6.xml"/><Relationship Id="rId107" Type="http://schemas.openxmlformats.org/officeDocument/2006/relationships/tableStyles" Target="tableStyles.xml"/><Relationship Id="rId11" Type="http://schemas.openxmlformats.org/officeDocument/2006/relationships/slide" Target="slides/slide1.xml"/><Relationship Id="rId32" Type="http://schemas.openxmlformats.org/officeDocument/2006/relationships/slide" Target="slides/slide22.xml"/><Relationship Id="rId37" Type="http://schemas.openxmlformats.org/officeDocument/2006/relationships/slide" Target="slides/slide27.xml"/><Relationship Id="rId53" Type="http://schemas.openxmlformats.org/officeDocument/2006/relationships/slide" Target="slides/slide43.xml"/><Relationship Id="rId58" Type="http://schemas.openxmlformats.org/officeDocument/2006/relationships/slide" Target="slides/slide48.xml"/><Relationship Id="rId74" Type="http://schemas.openxmlformats.org/officeDocument/2006/relationships/slide" Target="slides/slide64.xml"/><Relationship Id="rId79" Type="http://schemas.openxmlformats.org/officeDocument/2006/relationships/slide" Target="slides/slide69.xml"/><Relationship Id="rId102" Type="http://schemas.openxmlformats.org/officeDocument/2006/relationships/notesMaster" Target="notesMasters/notesMaster1.xml"/><Relationship Id="rId5" Type="http://schemas.openxmlformats.org/officeDocument/2006/relationships/slideMaster" Target="slideMasters/slideMaster2.xml"/><Relationship Id="rId90" Type="http://schemas.openxmlformats.org/officeDocument/2006/relationships/slide" Target="slides/slide80.xml"/><Relationship Id="rId95" Type="http://schemas.openxmlformats.org/officeDocument/2006/relationships/slide" Target="slides/slide85.xml"/><Relationship Id="rId22" Type="http://schemas.openxmlformats.org/officeDocument/2006/relationships/slide" Target="slides/slide12.xml"/><Relationship Id="rId27" Type="http://schemas.openxmlformats.org/officeDocument/2006/relationships/slide" Target="slides/slide17.xml"/><Relationship Id="rId43" Type="http://schemas.openxmlformats.org/officeDocument/2006/relationships/slide" Target="slides/slide33.xml"/><Relationship Id="rId48" Type="http://schemas.openxmlformats.org/officeDocument/2006/relationships/slide" Target="slides/slide38.xml"/><Relationship Id="rId64" Type="http://schemas.openxmlformats.org/officeDocument/2006/relationships/slide" Target="slides/slide54.xml"/><Relationship Id="rId69" Type="http://schemas.openxmlformats.org/officeDocument/2006/relationships/slide" Target="slides/slide59.xml"/><Relationship Id="rId80" Type="http://schemas.openxmlformats.org/officeDocument/2006/relationships/slide" Target="slides/slide70.xml"/><Relationship Id="rId85" Type="http://schemas.openxmlformats.org/officeDocument/2006/relationships/slide" Target="slides/slide75.xml"/><Relationship Id="rId12" Type="http://schemas.openxmlformats.org/officeDocument/2006/relationships/slide" Target="slides/slide2.xml"/><Relationship Id="rId17" Type="http://schemas.openxmlformats.org/officeDocument/2006/relationships/slide" Target="slides/slide7.xml"/><Relationship Id="rId33" Type="http://schemas.openxmlformats.org/officeDocument/2006/relationships/slide" Target="slides/slide23.xml"/><Relationship Id="rId38" Type="http://schemas.openxmlformats.org/officeDocument/2006/relationships/slide" Target="slides/slide28.xml"/><Relationship Id="rId59" Type="http://schemas.openxmlformats.org/officeDocument/2006/relationships/slide" Target="slides/slide49.xml"/><Relationship Id="rId103" Type="http://schemas.openxmlformats.org/officeDocument/2006/relationships/commentAuthors" Target="commentAuthors.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slide" Target="slides/slide60.xml"/><Relationship Id="rId75" Type="http://schemas.openxmlformats.org/officeDocument/2006/relationships/slide" Target="slides/slide65.xml"/><Relationship Id="rId83" Type="http://schemas.openxmlformats.org/officeDocument/2006/relationships/slide" Target="slides/slide73.xml"/><Relationship Id="rId88" Type="http://schemas.openxmlformats.org/officeDocument/2006/relationships/slide" Target="slides/slide78.xml"/><Relationship Id="rId91" Type="http://schemas.openxmlformats.org/officeDocument/2006/relationships/slide" Target="slides/slide81.xml"/><Relationship Id="rId96" Type="http://schemas.openxmlformats.org/officeDocument/2006/relationships/slide" Target="slides/slide86.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6" Type="http://schemas.openxmlformats.org/officeDocument/2006/relationships/theme" Target="theme/theme1.xml"/><Relationship Id="rId10" Type="http://schemas.openxmlformats.org/officeDocument/2006/relationships/slideMaster" Target="slideMasters/slideMaster7.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73" Type="http://schemas.openxmlformats.org/officeDocument/2006/relationships/slide" Target="slides/slide63.xml"/><Relationship Id="rId78" Type="http://schemas.openxmlformats.org/officeDocument/2006/relationships/slide" Target="slides/slide68.xml"/><Relationship Id="rId81" Type="http://schemas.openxmlformats.org/officeDocument/2006/relationships/slide" Target="slides/slide71.xml"/><Relationship Id="rId86" Type="http://schemas.openxmlformats.org/officeDocument/2006/relationships/slide" Target="slides/slide76.xml"/><Relationship Id="rId94" Type="http://schemas.openxmlformats.org/officeDocument/2006/relationships/slide" Target="slides/slide84.xml"/><Relationship Id="rId99" Type="http://schemas.openxmlformats.org/officeDocument/2006/relationships/slide" Target="slides/slide89.xml"/><Relationship Id="rId101" Type="http://schemas.openxmlformats.org/officeDocument/2006/relationships/slide" Target="slides/slide91.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 Id="rId76" Type="http://schemas.openxmlformats.org/officeDocument/2006/relationships/slide" Target="slides/slide66.xml"/><Relationship Id="rId97" Type="http://schemas.openxmlformats.org/officeDocument/2006/relationships/slide" Target="slides/slide87.xml"/><Relationship Id="rId104" Type="http://schemas.openxmlformats.org/officeDocument/2006/relationships/presProps" Target="presProps.xml"/><Relationship Id="rId7" Type="http://schemas.openxmlformats.org/officeDocument/2006/relationships/slideMaster" Target="slideMasters/slideMaster4.xml"/><Relationship Id="rId71" Type="http://schemas.openxmlformats.org/officeDocument/2006/relationships/slide" Target="slides/slide61.xml"/><Relationship Id="rId92" Type="http://schemas.openxmlformats.org/officeDocument/2006/relationships/slide" Target="slides/slide82.xml"/><Relationship Id="rId2" Type="http://schemas.openxmlformats.org/officeDocument/2006/relationships/customXml" Target="../customXml/item2.xml"/><Relationship Id="rId29" Type="http://schemas.openxmlformats.org/officeDocument/2006/relationships/slide" Target="slides/slide19.xml"/><Relationship Id="rId24" Type="http://schemas.openxmlformats.org/officeDocument/2006/relationships/slide" Target="slides/slide14.xml"/><Relationship Id="rId40" Type="http://schemas.openxmlformats.org/officeDocument/2006/relationships/slide" Target="slides/slide30.xml"/><Relationship Id="rId45" Type="http://schemas.openxmlformats.org/officeDocument/2006/relationships/slide" Target="slides/slide35.xml"/><Relationship Id="rId66" Type="http://schemas.openxmlformats.org/officeDocument/2006/relationships/slide" Target="slides/slide56.xml"/><Relationship Id="rId87" Type="http://schemas.openxmlformats.org/officeDocument/2006/relationships/slide" Target="slides/slide77.xml"/><Relationship Id="rId61" Type="http://schemas.openxmlformats.org/officeDocument/2006/relationships/slide" Target="slides/slide51.xml"/><Relationship Id="rId82" Type="http://schemas.openxmlformats.org/officeDocument/2006/relationships/slide" Target="slides/slide72.xml"/><Relationship Id="rId19" Type="http://schemas.openxmlformats.org/officeDocument/2006/relationships/slide" Target="slides/slide9.xml"/><Relationship Id="rId14" Type="http://schemas.openxmlformats.org/officeDocument/2006/relationships/slide" Target="slides/slide4.xml"/><Relationship Id="rId30" Type="http://schemas.openxmlformats.org/officeDocument/2006/relationships/slide" Target="slides/slide20.xml"/><Relationship Id="rId35" Type="http://schemas.openxmlformats.org/officeDocument/2006/relationships/slide" Target="slides/slide25.xml"/><Relationship Id="rId56" Type="http://schemas.openxmlformats.org/officeDocument/2006/relationships/slide" Target="slides/slide46.xml"/><Relationship Id="rId77" Type="http://schemas.openxmlformats.org/officeDocument/2006/relationships/slide" Target="slides/slide67.xml"/><Relationship Id="rId100" Type="http://schemas.openxmlformats.org/officeDocument/2006/relationships/slide" Target="slides/slide90.xml"/><Relationship Id="rId105" Type="http://schemas.openxmlformats.org/officeDocument/2006/relationships/viewProps" Target="viewProps.xml"/><Relationship Id="rId8" Type="http://schemas.openxmlformats.org/officeDocument/2006/relationships/slideMaster" Target="slideMasters/slideMaster5.xml"/><Relationship Id="rId51" Type="http://schemas.openxmlformats.org/officeDocument/2006/relationships/slide" Target="slides/slide41.xml"/><Relationship Id="rId72" Type="http://schemas.openxmlformats.org/officeDocument/2006/relationships/slide" Target="slides/slide62.xml"/><Relationship Id="rId93" Type="http://schemas.openxmlformats.org/officeDocument/2006/relationships/slide" Target="slides/slide83.xml"/><Relationship Id="rId98" Type="http://schemas.openxmlformats.org/officeDocument/2006/relationships/slide" Target="slides/slide88.xml"/><Relationship Id="rId3" Type="http://schemas.openxmlformats.org/officeDocument/2006/relationships/customXml" Target="../customXml/item3.xml"/><Relationship Id="rId25" Type="http://schemas.openxmlformats.org/officeDocument/2006/relationships/slide" Target="slides/slide15.xml"/><Relationship Id="rId46" Type="http://schemas.openxmlformats.org/officeDocument/2006/relationships/slide" Target="slides/slide36.xml"/><Relationship Id="rId67" Type="http://schemas.openxmlformats.org/officeDocument/2006/relationships/slide" Target="slides/slide5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1.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31.wmf"/><Relationship Id="rId1" Type="http://schemas.openxmlformats.org/officeDocument/2006/relationships/image" Target="../media/image30.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2.w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34.wmf"/><Relationship Id="rId1" Type="http://schemas.openxmlformats.org/officeDocument/2006/relationships/image" Target="../media/image33.wmf"/></Relationships>
</file>

<file path=ppt/media/image1.png>
</file>

<file path=ppt/media/image10.png>
</file>

<file path=ppt/media/image11.jpg>
</file>

<file path=ppt/media/image12.png>
</file>

<file path=ppt/media/image13.jpg>
</file>

<file path=ppt/media/image14.png>
</file>

<file path=ppt/media/image15.png>
</file>

<file path=ppt/media/image16.jpg>
</file>

<file path=ppt/media/image17.png>
</file>

<file path=ppt/media/image18.png>
</file>

<file path=ppt/media/image19.jpg>
</file>

<file path=ppt/media/image2.png>
</file>

<file path=ppt/media/image20.png>
</file>

<file path=ppt/media/image21.wmf>
</file>

<file path=ppt/media/image22.jpg>
</file>

<file path=ppt/media/image23.png>
</file>

<file path=ppt/media/image24.jpg>
</file>

<file path=ppt/media/image25.png>
</file>

<file path=ppt/media/image26.png>
</file>

<file path=ppt/media/image27.png>
</file>

<file path=ppt/media/image28.png>
</file>

<file path=ppt/media/image29.png>
</file>

<file path=ppt/media/image3.jpg>
</file>

<file path=ppt/media/image30.wmf>
</file>

<file path=ppt/media/image31.wmf>
</file>

<file path=ppt/media/image32.wmf>
</file>

<file path=ppt/media/image33.wmf>
</file>

<file path=ppt/media/image34.wmf>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E194C1A8-DC4B-4329-AF88-FD913597DE85}" type="datetimeFigureOut">
              <a:rPr lang="en-US" smtClean="0"/>
              <a:t>19-Feb-22</a:t>
            </a:fld>
            <a:endParaRPr lang="en-US" dirty="0"/>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A8073E54-D085-4E2E-B9A5-A53D7E51940E}" type="slidenum">
              <a:rPr lang="en-US" smtClean="0"/>
              <a:t>‹#›</a:t>
            </a:fld>
            <a:endParaRPr lang="en-US" dirty="0"/>
          </a:p>
        </p:txBody>
      </p:sp>
    </p:spTree>
    <p:extLst>
      <p:ext uri="{BB962C8B-B14F-4D97-AF65-F5344CB8AC3E}">
        <p14:creationId xmlns:p14="http://schemas.microsoft.com/office/powerpoint/2010/main" val="263075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073E54-D085-4E2E-B9A5-A53D7E51940E}" type="slidenum">
              <a:rPr lang="en-US" smtClean="0"/>
              <a:t>2</a:t>
            </a:fld>
            <a:endParaRPr lang="en-US" dirty="0"/>
          </a:p>
        </p:txBody>
      </p:sp>
    </p:spTree>
    <p:extLst>
      <p:ext uri="{BB962C8B-B14F-4D97-AF65-F5344CB8AC3E}">
        <p14:creationId xmlns:p14="http://schemas.microsoft.com/office/powerpoint/2010/main" val="797348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073E54-D085-4E2E-B9A5-A53D7E51940E}" type="slidenum">
              <a:rPr lang="en-US" smtClean="0"/>
              <a:t>91</a:t>
            </a:fld>
            <a:endParaRPr lang="en-US" dirty="0"/>
          </a:p>
        </p:txBody>
      </p:sp>
    </p:spTree>
    <p:extLst>
      <p:ext uri="{BB962C8B-B14F-4D97-AF65-F5344CB8AC3E}">
        <p14:creationId xmlns:p14="http://schemas.microsoft.com/office/powerpoint/2010/main" val="1997925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pener: Version A">
    <p:spTree>
      <p:nvGrpSpPr>
        <p:cNvPr id="1" name=""/>
        <p:cNvGrpSpPr/>
        <p:nvPr/>
      </p:nvGrpSpPr>
      <p:grpSpPr>
        <a:xfrm>
          <a:off x="0" y="0"/>
          <a:ext cx="0" cy="0"/>
          <a:chOff x="0" y="0"/>
          <a:chExt cx="0" cy="0"/>
        </a:xfrm>
      </p:grpSpPr>
      <p:sp>
        <p:nvSpPr>
          <p:cNvPr id="8" name="Title "/>
          <p:cNvSpPr>
            <a:spLocks noGrp="1"/>
          </p:cNvSpPr>
          <p:nvPr>
            <p:ph type="title" hasCustomPrompt="1"/>
          </p:nvPr>
        </p:nvSpPr>
        <p:spPr>
          <a:xfrm>
            <a:off x="152400" y="365125"/>
            <a:ext cx="8839200" cy="1387475"/>
          </a:xfrm>
          <a:prstGeom prst="rect">
            <a:avLst/>
          </a:prstGeom>
        </p:spPr>
        <p:txBody>
          <a:bodyPr anchor="b"/>
          <a:lstStyle>
            <a:lvl1pPr>
              <a:defRPr sz="6200" b="0" i="0" baseline="0">
                <a:latin typeface="Calibri Light" charset="0"/>
                <a:ea typeface="Calibri Light" charset="0"/>
                <a:cs typeface="Calibri Light" charset="0"/>
              </a:defRPr>
            </a:lvl1pPr>
          </a:lstStyle>
          <a:p>
            <a:r>
              <a:rPr lang="en-US" dirty="0"/>
              <a:t>Click to Edit Book Title</a:t>
            </a:r>
          </a:p>
        </p:txBody>
      </p:sp>
      <p:sp>
        <p:nvSpPr>
          <p:cNvPr id="25" name="Edition"/>
          <p:cNvSpPr>
            <a:spLocks noGrp="1"/>
          </p:cNvSpPr>
          <p:nvPr>
            <p:ph sz="quarter" idx="17" hasCustomPrompt="1"/>
          </p:nvPr>
        </p:nvSpPr>
        <p:spPr>
          <a:xfrm>
            <a:off x="152400" y="1752600"/>
            <a:ext cx="8839200" cy="609600"/>
          </a:xfrm>
          <a:prstGeom prst="rect">
            <a:avLst/>
          </a:prstGeom>
        </p:spPr>
        <p:txBody>
          <a:bodyPr/>
          <a:lstStyle>
            <a:lvl1pPr marL="0" indent="0" algn="ctr">
              <a:buNone/>
              <a:defRPr sz="2900" b="1" i="0" baseline="0">
                <a:latin typeface="Calibri" charset="0"/>
                <a:ea typeface="Calibri" charset="0"/>
                <a:cs typeface="Calibri" charset="0"/>
              </a:defRPr>
            </a:lvl1pPr>
          </a:lstStyle>
          <a:p>
            <a:pPr lvl="0"/>
            <a:r>
              <a:rPr lang="en-US" sz="2900" b="1" i="0" dirty="0">
                <a:latin typeface="Source Sans Pro" charset="0"/>
                <a:ea typeface="Source Sans Pro" charset="0"/>
                <a:cs typeface="Source Sans Pro" charset="0"/>
              </a:rPr>
              <a:t>Third Edition</a:t>
            </a:r>
            <a:endParaRPr lang="en-US" dirty="0"/>
          </a:p>
        </p:txBody>
      </p:sp>
      <p:sp>
        <p:nvSpPr>
          <p:cNvPr id="27" name="Author"/>
          <p:cNvSpPr>
            <a:spLocks noGrp="1"/>
          </p:cNvSpPr>
          <p:nvPr>
            <p:ph sz="quarter" idx="18" hasCustomPrompt="1"/>
          </p:nvPr>
        </p:nvSpPr>
        <p:spPr>
          <a:xfrm>
            <a:off x="152400" y="2362200"/>
            <a:ext cx="8839200" cy="685800"/>
          </a:xfrm>
          <a:prstGeom prst="rect">
            <a:avLst/>
          </a:prstGeom>
        </p:spPr>
        <p:txBody>
          <a:bodyPr/>
          <a:lstStyle>
            <a:lvl1pPr marL="0" indent="0" algn="ctr">
              <a:buNone/>
              <a:defRPr b="0" i="0" baseline="0">
                <a:solidFill>
                  <a:schemeClr val="accent2"/>
                </a:solidFill>
                <a:latin typeface="Calibri" charset="0"/>
                <a:ea typeface="Calibri" charset="0"/>
                <a:cs typeface="Calibri" charset="0"/>
              </a:defRPr>
            </a:lvl1pPr>
          </a:lstStyle>
          <a:p>
            <a:pPr lvl="0"/>
            <a:r>
              <a:rPr lang="en-US" b="0" i="0" dirty="0">
                <a:latin typeface="Source Sans Pro" charset="0"/>
                <a:ea typeface="Source Sans Pro" charset="0"/>
                <a:cs typeface="Source Sans Pro" charset="0"/>
              </a:rPr>
              <a:t>David Klein</a:t>
            </a:r>
            <a:endParaRPr lang="en-US" dirty="0"/>
          </a:p>
        </p:txBody>
      </p:sp>
      <p:sp>
        <p:nvSpPr>
          <p:cNvPr id="29" name="CN"/>
          <p:cNvSpPr>
            <a:spLocks noGrp="1"/>
          </p:cNvSpPr>
          <p:nvPr>
            <p:ph sz="quarter" idx="19" hasCustomPrompt="1"/>
          </p:nvPr>
        </p:nvSpPr>
        <p:spPr>
          <a:xfrm>
            <a:off x="152400" y="3733800"/>
            <a:ext cx="8839200" cy="533400"/>
          </a:xfrm>
          <a:prstGeom prst="rect">
            <a:avLst/>
          </a:prstGeom>
        </p:spPr>
        <p:txBody>
          <a:bodyPr/>
          <a:lstStyle>
            <a:lvl1pPr marL="0" indent="0" algn="ctr">
              <a:buNone/>
              <a:defRPr sz="4000" b="1" i="0" baseline="0">
                <a:solidFill>
                  <a:schemeClr val="accent1"/>
                </a:solidFill>
                <a:latin typeface="Calibri" charset="0"/>
                <a:ea typeface="Calibri" charset="0"/>
                <a:cs typeface="Calibri" charset="0"/>
              </a:defRPr>
            </a:lvl1pPr>
          </a:lstStyle>
          <a:p>
            <a:pPr lvl="0"/>
            <a:r>
              <a:rPr lang="en-US" dirty="0"/>
              <a:t>Chapter 1</a:t>
            </a:r>
          </a:p>
        </p:txBody>
      </p:sp>
      <p:sp>
        <p:nvSpPr>
          <p:cNvPr id="31" name="CT"/>
          <p:cNvSpPr>
            <a:spLocks noGrp="1"/>
          </p:cNvSpPr>
          <p:nvPr>
            <p:ph sz="quarter" idx="20" hasCustomPrompt="1"/>
          </p:nvPr>
        </p:nvSpPr>
        <p:spPr>
          <a:xfrm>
            <a:off x="152400" y="5133241"/>
            <a:ext cx="8839200" cy="706318"/>
          </a:xfrm>
          <a:prstGeom prst="rect">
            <a:avLst/>
          </a:prstGeom>
        </p:spPr>
        <p:txBody>
          <a:bodyPr anchor="ctr"/>
          <a:lstStyle>
            <a:lvl1pPr marL="0" indent="0" algn="ctr">
              <a:buNone/>
              <a:defRPr sz="3800" b="0" i="0">
                <a:latin typeface="Calibri" charset="0"/>
                <a:ea typeface="Calibri" charset="0"/>
                <a:cs typeface="Calibri"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Edit Chapter Title</a:t>
            </a:r>
          </a:p>
        </p:txBody>
      </p:sp>
      <p:sp>
        <p:nvSpPr>
          <p:cNvPr id="3" name="Content Placeholder 2"/>
          <p:cNvSpPr>
            <a:spLocks noGrp="1"/>
          </p:cNvSpPr>
          <p:nvPr>
            <p:ph sz="quarter" idx="21" hasCustomPrompt="1"/>
          </p:nvPr>
        </p:nvSpPr>
        <p:spPr>
          <a:xfrm>
            <a:off x="381000" y="6096000"/>
            <a:ext cx="8458200" cy="533400"/>
          </a:xfrm>
          <a:prstGeom prst="rect">
            <a:avLst/>
          </a:prstGeom>
        </p:spPr>
        <p:txBody>
          <a:bodyPr/>
          <a:lstStyle>
            <a:lvl1pPr marL="0" indent="0">
              <a:buNone/>
              <a:defRPr/>
            </a:lvl1pPr>
          </a:lstStyle>
          <a:p>
            <a:pPr lvl="0"/>
            <a:r>
              <a:rPr lang="en-IN" dirty="0"/>
              <a:t>Text</a:t>
            </a:r>
          </a:p>
        </p:txBody>
      </p:sp>
    </p:spTree>
    <p:extLst>
      <p:ext uri="{BB962C8B-B14F-4D97-AF65-F5344CB8AC3E}">
        <p14:creationId xmlns:p14="http://schemas.microsoft.com/office/powerpoint/2010/main" val="826372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hapter Outline: Version E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
          <p:cNvSpPr>
            <a:spLocks noGrp="1"/>
          </p:cNvSpPr>
          <p:nvPr>
            <p:ph sz="quarter" idx="14" hasCustomPrompt="1"/>
          </p:nvPr>
        </p:nvSpPr>
        <p:spPr>
          <a:xfrm>
            <a:off x="304800" y="1752600"/>
            <a:ext cx="8534400" cy="4495800"/>
          </a:xfrm>
          <a:prstGeom prst="rect">
            <a:avLst/>
          </a:prstGeom>
        </p:spPr>
        <p:txBody>
          <a:bodyPr/>
          <a:lstStyle>
            <a:lvl1pPr marL="0" indent="0">
              <a:buFont typeface="+mj-lt"/>
              <a:buNone/>
              <a:tabLst/>
              <a:defRPr sz="2800" b="0" i="0" baseline="0">
                <a:latin typeface="Calibri" charset="0"/>
                <a:ea typeface="Calibri" charset="0"/>
                <a:cs typeface="Calibri" charset="0"/>
              </a:defRPr>
            </a:lvl1pPr>
            <a:lvl2pPr marL="803275" indent="-282575">
              <a:tabLst/>
              <a:defRPr sz="2400" b="0" i="0" baseline="0">
                <a:latin typeface="Calibri" charset="0"/>
                <a:ea typeface="Calibri" charset="0"/>
                <a:cs typeface="Calibri" charset="0"/>
              </a:defRPr>
            </a:lvl2pPr>
            <a:lvl3pPr marL="803275" marR="0" indent="-282575" algn="l" defTabSz="914400" rtl="0" eaLnBrk="1" fontAlgn="auto" latinLnBrk="0" hangingPunct="1">
              <a:lnSpc>
                <a:spcPct val="90000"/>
              </a:lnSpc>
              <a:spcBef>
                <a:spcPts val="500"/>
              </a:spcBef>
              <a:spcAft>
                <a:spcPts val="0"/>
              </a:spcAft>
              <a:buClrTx/>
              <a:buSzTx/>
              <a:buFont typeface="Arial"/>
              <a:buChar char="•"/>
              <a:tabLst/>
              <a:defRPr sz="2400" b="0" i="0">
                <a:solidFill>
                  <a:schemeClr val="accent2"/>
                </a:solidFill>
                <a:latin typeface="Calibri" charset="0"/>
                <a:ea typeface="Calibri" charset="0"/>
                <a:cs typeface="Calibri" charset="0"/>
              </a:defRPr>
            </a:lvl3pPr>
          </a:lstStyle>
          <a:p>
            <a:pPr lvl="0"/>
            <a:r>
              <a:rPr lang="en-US" dirty="0"/>
              <a:t>This Is a Sample Outline with No Numbers and One-column</a:t>
            </a:r>
          </a:p>
          <a:p>
            <a:pPr lvl="1"/>
            <a:r>
              <a:rPr lang="en-US" dirty="0"/>
              <a:t>The H2 Level Does Not Have a Number</a:t>
            </a:r>
          </a:p>
          <a:p>
            <a:pPr lvl="2"/>
            <a:r>
              <a:rPr lang="en-US" dirty="0"/>
              <a:t>One of the Subheadings May Be a Special Feature  </a:t>
            </a:r>
          </a:p>
          <a:p>
            <a:pPr lvl="0"/>
            <a:r>
              <a:rPr lang="en-US" dirty="0"/>
              <a:t>This Outline Has Two Levels</a:t>
            </a:r>
          </a:p>
          <a:p>
            <a:pPr lvl="1"/>
            <a:r>
              <a:rPr lang="en-US" dirty="0"/>
              <a:t>Outline Items Usually Have No Ending Punctuation</a:t>
            </a:r>
          </a:p>
          <a:p>
            <a:pPr marL="803275" marR="0" lvl="2" indent="-282575" algn="l" defTabSz="914400" rtl="0" eaLnBrk="1" fontAlgn="auto" latinLnBrk="0" hangingPunct="1">
              <a:lnSpc>
                <a:spcPct val="90000"/>
              </a:lnSpc>
              <a:spcBef>
                <a:spcPts val="500"/>
              </a:spcBef>
              <a:spcAft>
                <a:spcPts val="0"/>
              </a:spcAft>
              <a:buClrTx/>
              <a:buSzTx/>
              <a:buFont typeface="Arial"/>
              <a:buChar char="•"/>
              <a:tabLst/>
              <a:defRPr/>
            </a:pPr>
            <a:r>
              <a:rPr lang="en-US" dirty="0"/>
              <a:t>Special Feature</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340378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hapter Outline: Version F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NL"/>
          <p:cNvSpPr>
            <a:spLocks noGrp="1"/>
          </p:cNvSpPr>
          <p:nvPr>
            <p:ph sz="quarter" idx="14" hasCustomPrompt="1"/>
          </p:nvPr>
        </p:nvSpPr>
        <p:spPr>
          <a:xfrm>
            <a:off x="304800" y="1752600"/>
            <a:ext cx="8534400" cy="4419600"/>
          </a:xfrm>
          <a:prstGeom prst="rect">
            <a:avLst/>
          </a:prstGeom>
        </p:spPr>
        <p:txBody>
          <a:bodyPr numCol="2" spcCol="548640"/>
          <a:lstStyle>
            <a:lvl1pPr marL="803275" marR="0" indent="-803275" algn="l" defTabSz="914400" rtl="0" eaLnBrk="1" fontAlgn="auto" latinLnBrk="0" hangingPunct="1">
              <a:lnSpc>
                <a:spcPct val="90000"/>
              </a:lnSpc>
              <a:spcBef>
                <a:spcPts val="1000"/>
              </a:spcBef>
              <a:spcAft>
                <a:spcPts val="0"/>
              </a:spcAft>
              <a:buClrTx/>
              <a:buSzTx/>
              <a:buFont typeface="Arial"/>
              <a:buNone/>
              <a:tabLst/>
              <a:defRPr sz="2800" b="0" i="0" baseline="0">
                <a:latin typeface="Calibri" charset="0"/>
                <a:ea typeface="Calibri" charset="0"/>
                <a:cs typeface="Calibri" charset="0"/>
              </a:defRPr>
            </a:lvl1pPr>
          </a:lstStyle>
          <a:p>
            <a:pPr lvl="0"/>
            <a:r>
              <a:rPr lang="en-US" dirty="0"/>
              <a:t>1.1	This Is a Sample Outline for Two-Column and Double-numbered</a:t>
            </a:r>
          </a:p>
          <a:p>
            <a:pPr lvl="0"/>
            <a:r>
              <a:rPr lang="en-US" dirty="0"/>
              <a:t>1.2	It is Two-column </a:t>
            </a:r>
          </a:p>
          <a:p>
            <a:pPr lvl="0"/>
            <a:r>
              <a:rPr lang="en-US" dirty="0"/>
              <a:t>1.3	This Outline Has No Sub-lists</a:t>
            </a:r>
          </a:p>
          <a:p>
            <a:pPr lvl="0"/>
            <a:r>
              <a:rPr lang="en-US" dirty="0"/>
              <a:t>1.4	This List Is Double-numbered</a:t>
            </a:r>
          </a:p>
          <a:p>
            <a:pPr lvl="0"/>
            <a:r>
              <a:rPr lang="en-US" dirty="0"/>
              <a:t>1.5	The Outline Slide Has a Footer</a:t>
            </a:r>
          </a:p>
          <a:p>
            <a:pPr lvl="0"/>
            <a:r>
              <a:rPr lang="en-US" dirty="0"/>
              <a:t>1.6	Outline Items Usually Have No Ending Punctuation</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1.7	Another Heading</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1.8	Another Heading</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1.10	Another Heading</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20518789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hapter Outline: Version F2 (2 text boxes)">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NL1"/>
          <p:cNvSpPr>
            <a:spLocks noGrp="1"/>
          </p:cNvSpPr>
          <p:nvPr>
            <p:ph sz="quarter" idx="14" hasCustomPrompt="1"/>
          </p:nvPr>
        </p:nvSpPr>
        <p:spPr>
          <a:xfrm>
            <a:off x="304800" y="1752600"/>
            <a:ext cx="4038600" cy="4419600"/>
          </a:xfrm>
          <a:prstGeom prst="rect">
            <a:avLst/>
          </a:prstGeom>
        </p:spPr>
        <p:txBody>
          <a:bodyPr numCol="1" spcCol="548640"/>
          <a:lstStyle>
            <a:lvl1pPr marL="803275" marR="0" indent="-803275" algn="l" defTabSz="914400" rtl="0" eaLnBrk="1" fontAlgn="auto" latinLnBrk="0" hangingPunct="1">
              <a:lnSpc>
                <a:spcPct val="90000"/>
              </a:lnSpc>
              <a:spcBef>
                <a:spcPts val="1000"/>
              </a:spcBef>
              <a:spcAft>
                <a:spcPts val="0"/>
              </a:spcAft>
              <a:buClrTx/>
              <a:buSzTx/>
              <a:buFont typeface="Arial"/>
              <a:buNone/>
              <a:tabLst/>
              <a:defRPr sz="2800" b="0" i="0" baseline="0">
                <a:latin typeface="Calibri" charset="0"/>
                <a:ea typeface="Calibri" charset="0"/>
                <a:cs typeface="Calibri" charset="0"/>
              </a:defRPr>
            </a:lvl1pPr>
          </a:lstStyle>
          <a:p>
            <a:pPr lvl="0"/>
            <a:r>
              <a:rPr lang="en-US" dirty="0"/>
              <a:t>1.1	This Is a Sample Outline for Two-Column (2 Boxes) and Double-numbered</a:t>
            </a:r>
          </a:p>
          <a:p>
            <a:pPr lvl="0"/>
            <a:r>
              <a:rPr lang="en-US" dirty="0"/>
              <a:t>1.2	It is Two-column </a:t>
            </a:r>
          </a:p>
          <a:p>
            <a:pPr lvl="0"/>
            <a:r>
              <a:rPr lang="en-US" dirty="0"/>
              <a:t>1.3	This Outline Has No Sub-lists</a:t>
            </a:r>
          </a:p>
          <a:p>
            <a:pPr lvl="0"/>
            <a:r>
              <a:rPr lang="en-US" dirty="0"/>
              <a:t>1.4	This List Is Double-numbered</a:t>
            </a:r>
          </a:p>
        </p:txBody>
      </p:sp>
      <p:sp>
        <p:nvSpPr>
          <p:cNvPr id="7" name="COBNL2"/>
          <p:cNvSpPr>
            <a:spLocks noGrp="1"/>
          </p:cNvSpPr>
          <p:nvPr>
            <p:ph sz="quarter" idx="15" hasCustomPrompt="1"/>
          </p:nvPr>
        </p:nvSpPr>
        <p:spPr>
          <a:xfrm>
            <a:off x="4767262" y="1752600"/>
            <a:ext cx="4038600" cy="4419600"/>
          </a:xfrm>
          <a:prstGeom prst="rect">
            <a:avLst/>
          </a:prstGeom>
        </p:spPr>
        <p:txBody>
          <a:bodyPr numCol="1" spcCol="548640"/>
          <a:lstStyle>
            <a:lvl1pPr marL="803275" marR="0" indent="-803275" algn="l" defTabSz="914400" rtl="0" eaLnBrk="1" fontAlgn="auto" latinLnBrk="0" hangingPunct="1">
              <a:lnSpc>
                <a:spcPct val="90000"/>
              </a:lnSpc>
              <a:spcBef>
                <a:spcPts val="1000"/>
              </a:spcBef>
              <a:spcAft>
                <a:spcPts val="0"/>
              </a:spcAft>
              <a:buClrTx/>
              <a:buSzTx/>
              <a:buFont typeface="Arial"/>
              <a:buNone/>
              <a:tabLst/>
              <a:defRPr sz="2800" b="0" i="0" baseline="0">
                <a:latin typeface="Calibri" charset="0"/>
                <a:ea typeface="Calibri" charset="0"/>
                <a:cs typeface="Calibri" charset="0"/>
              </a:defRPr>
            </a:lvl1pPr>
          </a:lstStyle>
          <a:p>
            <a:pPr lvl="0"/>
            <a:r>
              <a:rPr lang="en-US" dirty="0"/>
              <a:t>1.5	The Outline Slide Has a Footer</a:t>
            </a:r>
          </a:p>
          <a:p>
            <a:pPr lvl="0"/>
            <a:r>
              <a:rPr lang="en-US" dirty="0"/>
              <a:t>1.6	Outline Items Usually Have No Ending Punctuation</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1.7	Another Heading</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1.8	Another Heading</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1.9	Another Heading</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1.10	Another Heading</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4100604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pter Outline: Version 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5" name="Content Placeholder 4"/>
          <p:cNvSpPr>
            <a:spLocks noGrp="1"/>
          </p:cNvSpPr>
          <p:nvPr>
            <p:ph sz="quarter" idx="15" hasCustomPrompt="1"/>
          </p:nvPr>
        </p:nvSpPr>
        <p:spPr>
          <a:xfrm>
            <a:off x="304800" y="1752600"/>
            <a:ext cx="8534400" cy="4419600"/>
          </a:xfrm>
          <a:prstGeom prst="rect">
            <a:avLst/>
          </a:prstGeom>
        </p:spPr>
        <p:txBody>
          <a:bodyPr/>
          <a:lstStyle>
            <a:lvl1pPr marL="0" indent="0">
              <a:buNone/>
              <a:defRPr sz="2800" baseline="0"/>
            </a:lvl1pPr>
            <a:lvl2pPr marL="457200" indent="-446088">
              <a:spcBef>
                <a:spcPts val="2000"/>
              </a:spcBef>
              <a:buFont typeface="+mj-lt"/>
              <a:buNone/>
              <a:tabLst/>
              <a:defRPr sz="2800">
                <a:solidFill>
                  <a:schemeClr val="accent2"/>
                </a:solidFill>
              </a:defRPr>
            </a:lvl2pPr>
            <a:lvl3pPr marL="688975" indent="-400050">
              <a:spcBef>
                <a:spcPts val="1000"/>
              </a:spcBef>
              <a:buClr>
                <a:schemeClr val="accent2"/>
              </a:buClr>
              <a:buFont typeface="+mj-lt"/>
              <a:buAutoNum type="arabicPeriod"/>
              <a:tabLst/>
              <a:defRPr sz="2800"/>
            </a:lvl3pPr>
            <a:lvl4pPr marL="1371600" indent="0">
              <a:buNone/>
              <a:defRPr sz="2800"/>
            </a:lvl4pPr>
            <a:lvl5pPr marL="1828800" indent="0">
              <a:buNone/>
              <a:defRPr sz="2800"/>
            </a:lvl5pPr>
          </a:lstStyle>
          <a:p>
            <a:pPr lvl="0"/>
            <a:r>
              <a:rPr lang="en-US" dirty="0"/>
              <a:t>This Is a Sample Outline with No Numbers</a:t>
            </a:r>
          </a:p>
          <a:p>
            <a:pPr lvl="1"/>
            <a:r>
              <a:rPr lang="en-US" dirty="0"/>
              <a:t>Learning Objective</a:t>
            </a:r>
          </a:p>
          <a:p>
            <a:pPr lvl="2"/>
            <a:r>
              <a:rPr lang="en-US" dirty="0"/>
              <a:t>Describe what racial &amp; ethnic group make up Latin America.</a:t>
            </a:r>
          </a:p>
          <a:p>
            <a:pPr lvl="2"/>
            <a:r>
              <a:rPr lang="en-US" dirty="0"/>
              <a:t>Explain Latin American agricultural systems.</a:t>
            </a:r>
          </a:p>
          <a:p>
            <a:pPr lvl="2"/>
            <a:r>
              <a:rPr lang="en-US" dirty="0"/>
              <a:t>Critically evaluate models of biodiversity conservation in the Latin American context.</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©2017 John Wiley &amp; Son, Inc. </a:t>
            </a:r>
          </a:p>
        </p:txBody>
      </p:sp>
    </p:spTree>
    <p:extLst>
      <p:ext uri="{BB962C8B-B14F-4D97-AF65-F5344CB8AC3E}">
        <p14:creationId xmlns:p14="http://schemas.microsoft.com/office/powerpoint/2010/main" val="1956338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arning Objectives: Version A">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04800" y="743712"/>
            <a:ext cx="8534400" cy="990600"/>
          </a:xfrm>
          <a:prstGeom prst="rect">
            <a:avLst/>
          </a:prstGeom>
        </p:spPr>
        <p:txBody>
          <a:bodyPr/>
          <a:lstStyle>
            <a:lvl1pPr>
              <a:defRPr sz="4000" b="0" i="0">
                <a:solidFill>
                  <a:schemeClr val="accent2"/>
                </a:solidFill>
                <a:latin typeface="Calibri" charset="0"/>
                <a:ea typeface="Calibri" charset="0"/>
                <a:cs typeface="Calibri" charset="0"/>
              </a:defRPr>
            </a:lvl1pPr>
          </a:lstStyle>
          <a:p>
            <a:r>
              <a:rPr lang="en-US" dirty="0"/>
              <a:t>Learning Objectives</a:t>
            </a:r>
          </a:p>
        </p:txBody>
      </p:sp>
      <p:sp>
        <p:nvSpPr>
          <p:cNvPr id="9" name="LONL"/>
          <p:cNvSpPr>
            <a:spLocks noGrp="1"/>
          </p:cNvSpPr>
          <p:nvPr>
            <p:ph sz="quarter" idx="16" hasCustomPrompt="1"/>
          </p:nvPr>
        </p:nvSpPr>
        <p:spPr>
          <a:xfrm>
            <a:off x="304800" y="1752600"/>
            <a:ext cx="8534400" cy="4495800"/>
          </a:xfrm>
          <a:prstGeom prst="rect">
            <a:avLst/>
          </a:prstGeom>
        </p:spPr>
        <p:txBody>
          <a:bodyPr/>
          <a:lstStyle>
            <a:lvl1pPr marL="514350" indent="-514350">
              <a:buClr>
                <a:schemeClr val="accent2"/>
              </a:buClr>
              <a:buFont typeface="+mj-lt"/>
              <a:buAutoNum type="arabicPeriod"/>
              <a:defRPr sz="2800" b="0" i="0" baseline="0">
                <a:latin typeface="Calibri" charset="0"/>
                <a:ea typeface="Calibri" charset="0"/>
                <a:cs typeface="Calibri" charset="0"/>
              </a:defRPr>
            </a:lvl1pPr>
            <a:lvl2pPr>
              <a:defRPr sz="2800" b="0" i="0">
                <a:latin typeface="Source Sans Pro" charset="0"/>
                <a:ea typeface="Source Sans Pro" charset="0"/>
                <a:cs typeface="Source Sans Pro"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Explain the time value of money and why it is so important in the field of finance.</a:t>
            </a:r>
          </a:p>
          <a:p>
            <a:pPr lvl="0"/>
            <a:r>
              <a:rPr lang="en-US" dirty="0"/>
              <a:t>Explain the concept of future value, including the meaning of the terms principal, simple interest, and compound interest.</a:t>
            </a:r>
          </a:p>
          <a:p>
            <a:pPr lvl="0"/>
            <a:r>
              <a:rPr lang="en-US" dirty="0"/>
              <a:t>Explain the concept of present value, how it relates to future value, and is used to make business decisions.</a:t>
            </a:r>
          </a:p>
        </p:txBody>
      </p:sp>
      <p:sp>
        <p:nvSpPr>
          <p:cNvPr id="6" name="Slide Number Placeholder 5"/>
          <p:cNvSpPr>
            <a:spLocks noGrp="1"/>
          </p:cNvSpPr>
          <p:nvPr>
            <p:ph type="sldNum" sz="quarter" idx="12"/>
          </p:nvPr>
        </p:nvSpPr>
        <p:spPr>
          <a:xfrm>
            <a:off x="6457950" y="6356350"/>
            <a:ext cx="2381250" cy="365125"/>
          </a:xfrm>
          <a:prstGeom prst="rect">
            <a:avLst/>
          </a:prstGeom>
        </p:spPr>
        <p:txBody>
          <a:bodyPr/>
          <a:lstStyle>
            <a:lvl1pPr>
              <a:defRPr b="0" i="0">
                <a:latin typeface="Calibri" charset="0"/>
                <a:ea typeface="Calibri" charset="0"/>
                <a:cs typeface="Calibri" charset="0"/>
              </a:defRPr>
            </a:lvl1pPr>
          </a:lstStyle>
          <a:p>
            <a:fld id="{957104EA-F2AF-1046-9253-EE8D978719B5}" type="slidenum">
              <a:rPr lang="en-US" smtClean="0"/>
              <a:pPr/>
              <a:t>‹#›</a:t>
            </a:fld>
            <a:endParaRPr lang="en-US" dirty="0"/>
          </a:p>
        </p:txBody>
      </p:sp>
      <p:sp>
        <p:nvSpPr>
          <p:cNvPr id="5" name="Footer Placeholder 4"/>
          <p:cNvSpPr>
            <a:spLocks noGrp="1"/>
          </p:cNvSpPr>
          <p:nvPr>
            <p:ph type="ftr" sz="quarter" idx="11"/>
          </p:nvPr>
        </p:nvSpPr>
        <p:spPr>
          <a:xfrm>
            <a:off x="3028950" y="6356350"/>
            <a:ext cx="3086100" cy="365125"/>
          </a:xfrm>
          <a:prstGeom prst="rect">
            <a:avLst/>
          </a:prstGeom>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8823214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earning Objectives: Version B">
    <p:spTree>
      <p:nvGrpSpPr>
        <p:cNvPr id="1" name=""/>
        <p:cNvGrpSpPr/>
        <p:nvPr/>
      </p:nvGrpSpPr>
      <p:grpSpPr>
        <a:xfrm>
          <a:off x="0" y="0"/>
          <a:ext cx="0" cy="0"/>
          <a:chOff x="0" y="0"/>
          <a:chExt cx="0" cy="0"/>
        </a:xfrm>
      </p:grpSpPr>
      <p:sp>
        <p:nvSpPr>
          <p:cNvPr id="6" name="Title"/>
          <p:cNvSpPr>
            <a:spLocks noGrp="1"/>
          </p:cNvSpPr>
          <p:nvPr>
            <p:ph type="title" hasCustomPrompt="1"/>
          </p:nvPr>
        </p:nvSpPr>
        <p:spPr>
          <a:xfrm>
            <a:off x="304800" y="743712"/>
            <a:ext cx="8534400" cy="990600"/>
          </a:xfrm>
          <a:prstGeom prst="rect">
            <a:avLst/>
          </a:prstGeom>
        </p:spPr>
        <p:txBody>
          <a:bodyPr/>
          <a:lstStyle>
            <a:lvl1pPr>
              <a:defRPr sz="4000" b="0" i="0">
                <a:solidFill>
                  <a:schemeClr val="accent2"/>
                </a:solidFill>
                <a:latin typeface="Calibri" charset="0"/>
                <a:ea typeface="Calibri" charset="0"/>
                <a:cs typeface="Calibri" charset="0"/>
              </a:defRPr>
            </a:lvl1pPr>
          </a:lstStyle>
          <a:p>
            <a:r>
              <a:rPr lang="en-US" dirty="0"/>
              <a:t>Learning Objectives</a:t>
            </a:r>
          </a:p>
        </p:txBody>
      </p:sp>
      <p:sp>
        <p:nvSpPr>
          <p:cNvPr id="7" name="LOBL"/>
          <p:cNvSpPr>
            <a:spLocks noGrp="1"/>
          </p:cNvSpPr>
          <p:nvPr>
            <p:ph sz="quarter" idx="16" hasCustomPrompt="1"/>
          </p:nvPr>
        </p:nvSpPr>
        <p:spPr>
          <a:xfrm>
            <a:off x="304800" y="1752600"/>
            <a:ext cx="8534400" cy="4495800"/>
          </a:xfrm>
          <a:prstGeom prst="rect">
            <a:avLst/>
          </a:prstGeom>
        </p:spPr>
        <p:txBody>
          <a:bodyPr/>
          <a:lstStyle>
            <a:lvl1pPr marL="292608" indent="-292608">
              <a:buClr>
                <a:schemeClr val="accent2"/>
              </a:buClr>
              <a:buFont typeface="Arial" charset="0"/>
              <a:buChar char="•"/>
              <a:defRPr sz="2800" b="0" i="0" baseline="0">
                <a:latin typeface="Calibri" charset="0"/>
                <a:ea typeface="Calibri" charset="0"/>
                <a:cs typeface="Calibri" charset="0"/>
              </a:defRPr>
            </a:lvl1pPr>
            <a:lvl2pPr>
              <a:defRPr sz="2800" b="0" i="0">
                <a:latin typeface="Source Sans Pro" charset="0"/>
                <a:ea typeface="Source Sans Pro" charset="0"/>
                <a:cs typeface="Source Sans Pro"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Explain the time value of money and why it is so important in the field of finance.</a:t>
            </a:r>
          </a:p>
          <a:p>
            <a:pPr lvl="0"/>
            <a:r>
              <a:rPr lang="en-US" dirty="0"/>
              <a:t>Explain the concept of future value, including the meaning of the terms principal, simple interest, and compound interest.</a:t>
            </a:r>
          </a:p>
          <a:p>
            <a:pPr lvl="0"/>
            <a:r>
              <a:rPr lang="en-US" dirty="0"/>
              <a:t>Explain the concept of present value, how it relates to future value, and is used to make business decisions.</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8177182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cept Check Question (1of 2)">
    <p:spTree>
      <p:nvGrpSpPr>
        <p:cNvPr id="1" name=""/>
        <p:cNvGrpSpPr/>
        <p:nvPr/>
      </p:nvGrpSpPr>
      <p:grpSpPr>
        <a:xfrm>
          <a:off x="0" y="0"/>
          <a:ext cx="0" cy="0"/>
          <a:chOff x="0" y="0"/>
          <a:chExt cx="0" cy="0"/>
        </a:xfrm>
      </p:grpSpPr>
      <p:sp>
        <p:nvSpPr>
          <p:cNvPr id="14" name="Title 13"/>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pPr lvl="0"/>
            <a:r>
              <a:rPr lang="en-US" dirty="0"/>
              <a:t>1.1 Periodicity Assumption</a:t>
            </a:r>
          </a:p>
        </p:txBody>
      </p:sp>
      <p:sp>
        <p:nvSpPr>
          <p:cNvPr id="5" name="Content Placeholder 4"/>
          <p:cNvSpPr>
            <a:spLocks noGrp="1"/>
          </p:cNvSpPr>
          <p:nvPr>
            <p:ph sz="quarter" idx="16" hasCustomPrompt="1"/>
          </p:nvPr>
        </p:nvSpPr>
        <p:spPr>
          <a:xfrm>
            <a:off x="304800" y="1752600"/>
            <a:ext cx="8534400" cy="4419600"/>
          </a:xfrm>
          <a:prstGeom prst="rect">
            <a:avLst/>
          </a:prstGeom>
        </p:spPr>
        <p:txBody>
          <a:bodyPr/>
          <a:lstStyle>
            <a:lvl1pPr marL="0" indent="0">
              <a:spcBef>
                <a:spcPts val="1000"/>
              </a:spcBef>
              <a:buNone/>
              <a:defRPr sz="2800" baseline="0"/>
            </a:lvl1pPr>
            <a:lvl2pPr marL="809625" indent="-460375">
              <a:spcBef>
                <a:spcPts val="1000"/>
              </a:spcBef>
              <a:buClr>
                <a:schemeClr val="accent2"/>
              </a:buClr>
              <a:buFont typeface="+mj-lt"/>
              <a:buAutoNum type="alphaLcPeriod"/>
              <a:tabLst/>
              <a:defRPr sz="2800"/>
            </a:lvl2pPr>
            <a:lvl3pPr marL="914400" indent="0">
              <a:buNone/>
              <a:defRPr sz="2800"/>
            </a:lvl3pPr>
            <a:lvl4pPr marL="1371600" indent="0">
              <a:buNone/>
              <a:defRPr sz="2800"/>
            </a:lvl4pPr>
            <a:lvl5pPr marL="1828800" indent="0">
              <a:buNone/>
              <a:defRPr sz="2800"/>
            </a:lvl5pPr>
          </a:lstStyle>
          <a:p>
            <a:pPr lvl="0"/>
            <a:r>
              <a:rPr lang="en-US" dirty="0"/>
              <a:t>Which one of these statements about the accrual basis of accounting is false?</a:t>
            </a:r>
          </a:p>
          <a:p>
            <a:pPr lvl="1"/>
            <a:r>
              <a:rPr lang="en-US" dirty="0"/>
              <a:t>Companies record events that change their financial statements in the period in which events occur, even if cash was not exchanged.</a:t>
            </a:r>
          </a:p>
          <a:p>
            <a:pPr lvl="1"/>
            <a:r>
              <a:rPr lang="en-US" dirty="0"/>
              <a:t>Companies recognize revenue in the period in which the performance obligation is satisfied.</a:t>
            </a:r>
          </a:p>
          <a:p>
            <a:pPr lvl="1"/>
            <a:r>
              <a:rPr lang="en-US" dirty="0"/>
              <a:t>This basis is accord with generally accepted accounting principles.</a:t>
            </a:r>
          </a:p>
          <a:p>
            <a:pPr lvl="1"/>
            <a:endParaRPr lang="en-US" dirty="0"/>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8124381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cept Check Question (2of 2)">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1.1 Periodicity Assumption</a:t>
            </a:r>
          </a:p>
        </p:txBody>
      </p:sp>
      <p:sp>
        <p:nvSpPr>
          <p:cNvPr id="12" name="Question"/>
          <p:cNvSpPr>
            <a:spLocks noGrp="1"/>
          </p:cNvSpPr>
          <p:nvPr>
            <p:ph sz="quarter" idx="15" hasCustomPrompt="1"/>
          </p:nvPr>
        </p:nvSpPr>
        <p:spPr>
          <a:xfrm>
            <a:off x="304800" y="1752600"/>
            <a:ext cx="8534400" cy="4419600"/>
          </a:xfrm>
          <a:prstGeom prst="rect">
            <a:avLst/>
          </a:prstGeom>
        </p:spPr>
        <p:txBody>
          <a:bodyPr/>
          <a:lstStyle>
            <a:lvl1pPr marL="12700" indent="0">
              <a:spcBef>
                <a:spcPts val="1000"/>
              </a:spcBef>
              <a:buNone/>
              <a:tabLst/>
              <a:defRPr sz="2800" b="0" i="0" baseline="0">
                <a:solidFill>
                  <a:schemeClr val="tx1"/>
                </a:solidFill>
                <a:latin typeface="Calibri" charset="0"/>
                <a:ea typeface="Calibri" charset="0"/>
                <a:cs typeface="Calibri" charset="0"/>
              </a:defRPr>
            </a:lvl1pPr>
            <a:lvl2pPr marL="803275" indent="-450850">
              <a:spcBef>
                <a:spcPts val="1000"/>
              </a:spcBef>
              <a:buFont typeface="+mj-lt"/>
              <a:buNone/>
              <a:tabLst/>
              <a:defRPr sz="2800" b="0" i="0" baseline="0">
                <a:solidFill>
                  <a:schemeClr val="tx1"/>
                </a:solidFill>
                <a:latin typeface="Calibri" charset="0"/>
                <a:ea typeface="Calibri" charset="0"/>
                <a:cs typeface="Calibri" charset="0"/>
              </a:defRPr>
            </a:lvl2pPr>
            <a:lvl3pPr marL="803275" indent="-790575">
              <a:buNone/>
              <a:tabLst/>
              <a:defRPr sz="2800" b="0" i="0">
                <a:latin typeface="Calibri" charset="0"/>
                <a:ea typeface="Calibri" charset="0"/>
                <a:cs typeface="Calibri" charset="0"/>
              </a:defRPr>
            </a:lvl3pPr>
          </a:lstStyle>
          <a:p>
            <a:pPr lvl="0"/>
            <a:r>
              <a:rPr lang="en-US" dirty="0"/>
              <a:t>Which one of these statements about the accrual basis of accounting is false?</a:t>
            </a:r>
          </a:p>
          <a:p>
            <a:pPr lvl="1"/>
            <a:r>
              <a:rPr lang="en-US" dirty="0"/>
              <a:t>a.	Companies record events that change their financial statements in the period in which events occur, even if cash was not exchanged.</a:t>
            </a:r>
          </a:p>
          <a:p>
            <a:pPr lvl="2"/>
            <a:r>
              <a:rPr lang="en-US" dirty="0"/>
              <a:t>✔️b.	Companies recognize revenue in the period in which the performance obligation is satisfied.</a:t>
            </a:r>
          </a:p>
          <a:p>
            <a:pPr lvl="1"/>
            <a:r>
              <a:rPr lang="en-US" dirty="0"/>
              <a:t>c.	This basis is accord with generally accepted accounting principles.</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8523935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ey Term: Version 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768350"/>
            <a:ext cx="8534400" cy="990599"/>
          </a:xfrm>
        </p:spPr>
        <p:txBody>
          <a:bodyPr/>
          <a:lstStyle/>
          <a:p>
            <a:r>
              <a:rPr lang="en-US"/>
              <a:t>Language</a:t>
            </a:r>
            <a:endParaRPr lang="en-US" dirty="0"/>
          </a:p>
        </p:txBody>
      </p:sp>
      <p:sp>
        <p:nvSpPr>
          <p:cNvPr id="7" name="Definition of Key Term"/>
          <p:cNvSpPr>
            <a:spLocks noGrp="1"/>
          </p:cNvSpPr>
          <p:nvPr>
            <p:ph sz="quarter" idx="15" hasCustomPrompt="1"/>
          </p:nvPr>
        </p:nvSpPr>
        <p:spPr>
          <a:xfrm>
            <a:off x="304800" y="1752600"/>
            <a:ext cx="8534400" cy="4114800"/>
          </a:xfrm>
          <a:prstGeom prst="rect">
            <a:avLst/>
          </a:prstGeom>
        </p:spPr>
        <p:txBody>
          <a:bodyPr/>
          <a:lstStyle>
            <a:lvl1pPr marL="292608" indent="-292608">
              <a:spcBef>
                <a:spcPts val="1000"/>
              </a:spcBef>
              <a:buFont typeface="Arial" charset="0"/>
              <a:buChar char="•"/>
              <a:defRPr sz="3000" b="0" i="0" baseline="0">
                <a:solidFill>
                  <a:schemeClr val="tx1"/>
                </a:solidFill>
                <a:latin typeface="Calibri" charset="0"/>
                <a:ea typeface="Calibri" charset="0"/>
                <a:cs typeface="Calibri" charset="0"/>
              </a:defRPr>
            </a:lvl1pPr>
            <a:lvl2pPr marL="803275" indent="-450850">
              <a:spcBef>
                <a:spcPts val="1000"/>
              </a:spcBef>
              <a:buFont typeface="+mj-lt"/>
              <a:buAutoNum type="alphaLcPeriod"/>
              <a:tabLst/>
              <a:defRPr sz="2800" b="0" i="0" baseline="0">
                <a:solidFill>
                  <a:schemeClr val="tx1"/>
                </a:solidFill>
                <a:latin typeface="Source Sans Pro" charset="0"/>
                <a:ea typeface="Source Sans Pro" charset="0"/>
                <a:cs typeface="Source Sans Pro" charset="0"/>
              </a:defRPr>
            </a:lvl2pPr>
          </a:lstStyle>
          <a:p>
            <a:pPr lvl="0"/>
            <a:r>
              <a:rPr lang="en-US" dirty="0"/>
              <a:t>Form of communication using sounds and symbols combined according to specified rules</a:t>
            </a:r>
          </a:p>
        </p:txBody>
      </p:sp>
      <p:sp>
        <p:nvSpPr>
          <p:cNvPr id="9" name="Media LInk"/>
          <p:cNvSpPr>
            <a:spLocks noGrp="1"/>
          </p:cNvSpPr>
          <p:nvPr>
            <p:ph sz="quarter" idx="16" hasCustomPrompt="1"/>
          </p:nvPr>
        </p:nvSpPr>
        <p:spPr>
          <a:xfrm>
            <a:off x="304800" y="5867400"/>
            <a:ext cx="8534400" cy="609600"/>
          </a:xfrm>
          <a:prstGeom prst="rect">
            <a:avLst/>
          </a:prstGeom>
        </p:spPr>
        <p:txBody>
          <a:bodyPr/>
          <a:lstStyle>
            <a:lvl1pPr marL="0" indent="0" algn="r">
              <a:buNone/>
              <a:defRPr sz="2200" b="0" i="0" baseline="0">
                <a:latin typeface="Calibri" charset="0"/>
                <a:ea typeface="Calibri" charset="0"/>
                <a:cs typeface="Calibri" charset="0"/>
              </a:defRPr>
            </a:lvl1pPr>
            <a:lvl2pPr algn="r">
              <a:defRPr/>
            </a:lvl2pPr>
            <a:lvl3pPr algn="r">
              <a:defRPr/>
            </a:lvl3pPr>
            <a:lvl4pPr algn="r">
              <a:defRPr/>
            </a:lvl4pPr>
            <a:lvl5pPr algn="r">
              <a:defRPr/>
            </a:lvl5pPr>
          </a:lstStyle>
          <a:p>
            <a:pPr lvl="0"/>
            <a:r>
              <a:rPr lang="en-US" dirty="0"/>
              <a:t>Media link placeholder</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7006093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Key Term: Version B">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914401"/>
            <a:ext cx="8534400" cy="990599"/>
          </a:xfrm>
        </p:spPr>
        <p:txBody>
          <a:bodyPr/>
          <a:lstStyle>
            <a:lvl1pPr>
              <a:defRPr baseline="0"/>
            </a:lvl1pPr>
          </a:lstStyle>
          <a:p>
            <a:r>
              <a:rPr lang="en-US" dirty="0"/>
              <a:t>Anatomy and Physiology Defined</a:t>
            </a:r>
          </a:p>
        </p:txBody>
      </p:sp>
      <p:sp>
        <p:nvSpPr>
          <p:cNvPr id="7" name="Definition of Key Term"/>
          <p:cNvSpPr>
            <a:spLocks noGrp="1"/>
          </p:cNvSpPr>
          <p:nvPr>
            <p:ph sz="quarter" idx="15" hasCustomPrompt="1"/>
          </p:nvPr>
        </p:nvSpPr>
        <p:spPr>
          <a:xfrm>
            <a:off x="304800" y="1905000"/>
            <a:ext cx="8534400" cy="3962400"/>
          </a:xfrm>
          <a:prstGeom prst="rect">
            <a:avLst/>
          </a:prstGeom>
        </p:spPr>
        <p:txBody>
          <a:bodyPr/>
          <a:lstStyle>
            <a:lvl1pPr marL="292608" indent="-292608">
              <a:spcBef>
                <a:spcPts val="1000"/>
              </a:spcBef>
              <a:buClr>
                <a:schemeClr val="accent2"/>
              </a:buClr>
              <a:buFont typeface="Arial" charset="0"/>
              <a:buChar char="•"/>
              <a:defRPr sz="3000" b="0" i="0" baseline="0">
                <a:solidFill>
                  <a:schemeClr val="tx1"/>
                </a:solidFill>
                <a:latin typeface="Calibri" charset="0"/>
                <a:ea typeface="Calibri" charset="0"/>
                <a:cs typeface="Calibri" charset="0"/>
              </a:defRPr>
            </a:lvl1pPr>
            <a:lvl2pPr marL="803275" indent="-450850">
              <a:spcBef>
                <a:spcPts val="1000"/>
              </a:spcBef>
              <a:buFont typeface="+mj-lt"/>
              <a:buAutoNum type="alphaLcPeriod"/>
              <a:tabLst/>
              <a:defRPr sz="2800" b="0" i="0" baseline="0">
                <a:solidFill>
                  <a:schemeClr val="tx1"/>
                </a:solidFill>
                <a:latin typeface="Source Sans Pro" charset="0"/>
                <a:ea typeface="Source Sans Pro" charset="0"/>
                <a:cs typeface="Source Sans Pro" charset="0"/>
              </a:defRPr>
            </a:lvl2pPr>
          </a:lstStyle>
          <a:p>
            <a:pPr lvl="0"/>
            <a:r>
              <a:rPr lang="en-US" dirty="0"/>
              <a:t>Anatomy is the science of structure and the relationships among structures.</a:t>
            </a:r>
          </a:p>
          <a:p>
            <a:pPr lvl="0"/>
            <a:r>
              <a:rPr lang="en-US" dirty="0"/>
              <a:t>Physiology is the science of body functions, that is, how the body parts work.</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662271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pener: Version B">
    <p:spTree>
      <p:nvGrpSpPr>
        <p:cNvPr id="1" name=""/>
        <p:cNvGrpSpPr/>
        <p:nvPr/>
      </p:nvGrpSpPr>
      <p:grpSpPr>
        <a:xfrm>
          <a:off x="0" y="0"/>
          <a:ext cx="0" cy="0"/>
          <a:chOff x="0" y="0"/>
          <a:chExt cx="0" cy="0"/>
        </a:xfrm>
      </p:grpSpPr>
      <p:sp>
        <p:nvSpPr>
          <p:cNvPr id="13" name="CN"/>
          <p:cNvSpPr>
            <a:spLocks noGrp="1"/>
          </p:cNvSpPr>
          <p:nvPr>
            <p:ph sz="quarter" idx="19" hasCustomPrompt="1"/>
          </p:nvPr>
        </p:nvSpPr>
        <p:spPr>
          <a:xfrm>
            <a:off x="152400" y="228600"/>
            <a:ext cx="8839200" cy="533400"/>
          </a:xfrm>
          <a:prstGeom prst="rect">
            <a:avLst/>
          </a:prstGeom>
        </p:spPr>
        <p:txBody>
          <a:bodyPr/>
          <a:lstStyle>
            <a:lvl1pPr marL="0" indent="0" algn="ctr">
              <a:buNone/>
              <a:defRPr sz="4000" b="1" i="0" baseline="0">
                <a:solidFill>
                  <a:schemeClr val="accent1"/>
                </a:solidFill>
                <a:latin typeface="Calibri" charset="0"/>
                <a:ea typeface="Calibri" charset="0"/>
                <a:cs typeface="Calibri" charset="0"/>
              </a:defRPr>
            </a:lvl1pPr>
          </a:lstStyle>
          <a:p>
            <a:pPr lvl="0"/>
            <a:r>
              <a:rPr lang="en-US" dirty="0"/>
              <a:t>Chapter 1</a:t>
            </a:r>
          </a:p>
        </p:txBody>
      </p:sp>
      <p:sp>
        <p:nvSpPr>
          <p:cNvPr id="14" name="CT"/>
          <p:cNvSpPr>
            <a:spLocks noGrp="1"/>
          </p:cNvSpPr>
          <p:nvPr>
            <p:ph sz="quarter" idx="20" hasCustomPrompt="1"/>
          </p:nvPr>
        </p:nvSpPr>
        <p:spPr>
          <a:xfrm>
            <a:off x="152400" y="762000"/>
            <a:ext cx="8839200" cy="2286000"/>
          </a:xfrm>
          <a:prstGeom prst="rect">
            <a:avLst/>
          </a:prstGeom>
        </p:spPr>
        <p:txBody>
          <a:bodyPr anchor="ctr"/>
          <a:lstStyle>
            <a:lvl1pPr marL="0" indent="0" algn="ctr">
              <a:buNone/>
              <a:defRPr sz="3800" b="0" i="0">
                <a:latin typeface="Calibri" charset="0"/>
                <a:ea typeface="Calibri" charset="0"/>
                <a:cs typeface="Calibri"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Edit Chapter Title</a:t>
            </a:r>
          </a:p>
        </p:txBody>
      </p:sp>
      <p:sp>
        <p:nvSpPr>
          <p:cNvPr id="8" name="Title "/>
          <p:cNvSpPr>
            <a:spLocks noGrp="1"/>
          </p:cNvSpPr>
          <p:nvPr>
            <p:ph type="title" hasCustomPrompt="1"/>
          </p:nvPr>
        </p:nvSpPr>
        <p:spPr>
          <a:xfrm>
            <a:off x="152400" y="3505200"/>
            <a:ext cx="8839200" cy="1524000"/>
          </a:xfrm>
          <a:prstGeom prst="rect">
            <a:avLst/>
          </a:prstGeom>
        </p:spPr>
        <p:txBody>
          <a:bodyPr anchor="b"/>
          <a:lstStyle>
            <a:lvl1pPr>
              <a:defRPr sz="6200" b="0" i="0" baseline="0">
                <a:latin typeface="Calibri Light" charset="0"/>
                <a:ea typeface="Calibri Light" charset="0"/>
                <a:cs typeface="Calibri Light" charset="0"/>
              </a:defRPr>
            </a:lvl1pPr>
          </a:lstStyle>
          <a:p>
            <a:r>
              <a:rPr lang="en-US" dirty="0"/>
              <a:t>Click to Edit Book Title</a:t>
            </a:r>
          </a:p>
        </p:txBody>
      </p:sp>
      <p:sp>
        <p:nvSpPr>
          <p:cNvPr id="15" name="Edition"/>
          <p:cNvSpPr>
            <a:spLocks noGrp="1"/>
          </p:cNvSpPr>
          <p:nvPr>
            <p:ph sz="quarter" idx="17" hasCustomPrompt="1"/>
          </p:nvPr>
        </p:nvSpPr>
        <p:spPr>
          <a:xfrm>
            <a:off x="152400" y="5029200"/>
            <a:ext cx="8839200" cy="762000"/>
          </a:xfrm>
          <a:prstGeom prst="rect">
            <a:avLst/>
          </a:prstGeom>
        </p:spPr>
        <p:txBody>
          <a:bodyPr/>
          <a:lstStyle>
            <a:lvl1pPr marL="0" indent="0" algn="ctr">
              <a:buNone/>
              <a:defRPr sz="2900" b="1" i="0" baseline="0">
                <a:latin typeface="Calibri" charset="0"/>
                <a:ea typeface="Calibri" charset="0"/>
                <a:cs typeface="Calibri" charset="0"/>
              </a:defRPr>
            </a:lvl1pPr>
          </a:lstStyle>
          <a:p>
            <a:pPr lvl="0"/>
            <a:r>
              <a:rPr lang="en-US" sz="2900" b="1" i="0" dirty="0">
                <a:latin typeface="Source Sans Pro" charset="0"/>
                <a:ea typeface="Source Sans Pro" charset="0"/>
                <a:cs typeface="Source Sans Pro" charset="0"/>
              </a:rPr>
              <a:t>Third Edition</a:t>
            </a:r>
            <a:endParaRPr lang="en-US" dirty="0"/>
          </a:p>
        </p:txBody>
      </p:sp>
      <p:sp>
        <p:nvSpPr>
          <p:cNvPr id="16" name="Author"/>
          <p:cNvSpPr>
            <a:spLocks noGrp="1"/>
          </p:cNvSpPr>
          <p:nvPr>
            <p:ph sz="quarter" idx="18" hasCustomPrompt="1"/>
          </p:nvPr>
        </p:nvSpPr>
        <p:spPr>
          <a:xfrm>
            <a:off x="152400" y="6096000"/>
            <a:ext cx="8839200" cy="533400"/>
          </a:xfrm>
          <a:prstGeom prst="rect">
            <a:avLst/>
          </a:prstGeom>
        </p:spPr>
        <p:txBody>
          <a:bodyPr/>
          <a:lstStyle>
            <a:lvl1pPr marL="0" indent="0" algn="ctr">
              <a:buNone/>
              <a:defRPr b="0" i="0" baseline="0">
                <a:solidFill>
                  <a:schemeClr val="accent2"/>
                </a:solidFill>
                <a:latin typeface="Calibri" charset="0"/>
                <a:ea typeface="Calibri" charset="0"/>
                <a:cs typeface="Calibri" charset="0"/>
              </a:defRPr>
            </a:lvl1pPr>
          </a:lstStyle>
          <a:p>
            <a:pPr lvl="0"/>
            <a:r>
              <a:rPr lang="en-US" b="0" i="0" dirty="0">
                <a:latin typeface="Source Sans Pro" charset="0"/>
                <a:ea typeface="Source Sans Pro" charset="0"/>
                <a:cs typeface="Source Sans Pro" charset="0"/>
              </a:rPr>
              <a:t>David Klein</a:t>
            </a:r>
            <a:endParaRPr lang="en-US" dirty="0"/>
          </a:p>
        </p:txBody>
      </p:sp>
    </p:spTree>
    <p:extLst>
      <p:ext uri="{BB962C8B-B14F-4D97-AF65-F5344CB8AC3E}">
        <p14:creationId xmlns:p14="http://schemas.microsoft.com/office/powerpoint/2010/main" val="10642320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for Figure">
    <p:spTree>
      <p:nvGrpSpPr>
        <p:cNvPr id="1" name=""/>
        <p:cNvGrpSpPr/>
        <p:nvPr/>
      </p:nvGrpSpPr>
      <p:grpSpPr>
        <a:xfrm>
          <a:off x="0" y="0"/>
          <a:ext cx="0" cy="0"/>
          <a:chOff x="0" y="0"/>
          <a:chExt cx="0" cy="0"/>
        </a:xfrm>
      </p:grpSpPr>
      <p:sp>
        <p:nvSpPr>
          <p:cNvPr id="8"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11" name="Content Placeholder 10"/>
          <p:cNvSpPr>
            <a:spLocks noGrp="1"/>
          </p:cNvSpPr>
          <p:nvPr>
            <p:ph sz="quarter" idx="16"/>
          </p:nvPr>
        </p:nvSpPr>
        <p:spPr>
          <a:xfrm>
            <a:off x="304800" y="1752600"/>
            <a:ext cx="8534400" cy="3276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Figure caption"/>
          <p:cNvSpPr>
            <a:spLocks noGrp="1"/>
          </p:cNvSpPr>
          <p:nvPr>
            <p:ph sz="quarter" idx="15" hasCustomPrompt="1"/>
          </p:nvPr>
        </p:nvSpPr>
        <p:spPr>
          <a:xfrm>
            <a:off x="304800" y="5029200"/>
            <a:ext cx="8534400" cy="1143000"/>
          </a:xfrm>
          <a:prstGeom prst="rect">
            <a:avLst/>
          </a:prstGeom>
        </p:spPr>
        <p:txBody>
          <a:bodyPr/>
          <a:lstStyle>
            <a:lvl1pPr marL="0" indent="0">
              <a:spcBef>
                <a:spcPts val="1000"/>
              </a:spcBef>
              <a:buFont typeface="Arial" charset="0"/>
              <a:buNone/>
              <a:defRPr sz="2000" b="0" i="0" baseline="0">
                <a:solidFill>
                  <a:schemeClr val="tx1"/>
                </a:solidFill>
                <a:latin typeface="Calibri" charset="0"/>
                <a:ea typeface="Calibri" charset="0"/>
                <a:cs typeface="Calibri" charset="0"/>
              </a:defRPr>
            </a:lvl1pPr>
            <a:lvl2pPr marL="803275" indent="-450850">
              <a:spcBef>
                <a:spcPts val="1000"/>
              </a:spcBef>
              <a:buFont typeface="+mj-lt"/>
              <a:buAutoNum type="alphaLcPeriod"/>
              <a:tabLst/>
              <a:defRPr sz="2800" b="0" i="0" baseline="0">
                <a:solidFill>
                  <a:schemeClr val="tx1"/>
                </a:solidFill>
                <a:latin typeface="Source Sans Pro" charset="0"/>
                <a:ea typeface="Source Sans Pro" charset="0"/>
                <a:cs typeface="Source Sans Pro" charset="0"/>
              </a:defRPr>
            </a:lvl2pPr>
          </a:lstStyle>
          <a:p>
            <a:pPr lvl="0"/>
            <a:r>
              <a:rPr lang="en-US" sz="2000" dirty="0"/>
              <a:t>Figure 4.5 Figure title placeholder</a:t>
            </a:r>
          </a:p>
          <a:p>
            <a:pPr lvl="0"/>
            <a:endParaRPr lang="en-US" dirty="0"/>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9771030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828800"/>
            <a:ext cx="8534400" cy="4419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25397916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828800"/>
            <a:ext cx="8534400" cy="380999"/>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6">
            <a:extLst>
              <a:ext uri="{FF2B5EF4-FFF2-40B4-BE49-F238E27FC236}">
                <a16:creationId xmlns:a16="http://schemas.microsoft.com/office/drawing/2014/main" id="{FFD5900F-AA13-417D-AD3D-4C905926EE31}"/>
              </a:ext>
            </a:extLst>
          </p:cNvPr>
          <p:cNvSpPr>
            <a:spLocks noGrp="1"/>
          </p:cNvSpPr>
          <p:nvPr>
            <p:ph sz="quarter" idx="17"/>
          </p:nvPr>
        </p:nvSpPr>
        <p:spPr>
          <a:xfrm>
            <a:off x="304800" y="2286000"/>
            <a:ext cx="8534400" cy="457200"/>
          </a:xfrm>
          <a:prstGeom prst="rect">
            <a:avLst/>
          </a:prstGeom>
        </p:spPr>
        <p:txBody>
          <a:bodyPr/>
          <a:lstStyle>
            <a:lvl1pPr marL="0" indent="0">
              <a:buNone/>
              <a:defRPr/>
            </a:lvl1pPr>
          </a:lstStyle>
          <a:p>
            <a:pPr lvl="0"/>
            <a:endParaRPr lang="en-US" dirty="0"/>
          </a:p>
        </p:txBody>
      </p:sp>
      <p:sp>
        <p:nvSpPr>
          <p:cNvPr id="9" name="Content Placeholder 8">
            <a:extLst>
              <a:ext uri="{FF2B5EF4-FFF2-40B4-BE49-F238E27FC236}">
                <a16:creationId xmlns:a16="http://schemas.microsoft.com/office/drawing/2014/main" id="{84848AF1-D576-4FBF-A712-1BEB82131A85}"/>
              </a:ext>
            </a:extLst>
          </p:cNvPr>
          <p:cNvSpPr>
            <a:spLocks noGrp="1"/>
          </p:cNvSpPr>
          <p:nvPr>
            <p:ph sz="quarter" idx="18"/>
          </p:nvPr>
        </p:nvSpPr>
        <p:spPr>
          <a:xfrm>
            <a:off x="304800" y="2819400"/>
            <a:ext cx="8534400" cy="457200"/>
          </a:xfrm>
          <a:prstGeom prst="rect">
            <a:avLst/>
          </a:prstGeom>
        </p:spPr>
        <p:txBody>
          <a:bodyPr/>
          <a:lstStyle>
            <a:lvl1pPr marL="0" indent="0">
              <a:buNone/>
              <a:defRPr/>
            </a:lvl1pPr>
          </a:lstStyle>
          <a:p>
            <a:pPr lvl="0"/>
            <a:endParaRPr lang="en-US" dirty="0"/>
          </a:p>
        </p:txBody>
      </p:sp>
      <p:sp>
        <p:nvSpPr>
          <p:cNvPr id="11" name="Content Placeholder 10">
            <a:extLst>
              <a:ext uri="{FF2B5EF4-FFF2-40B4-BE49-F238E27FC236}">
                <a16:creationId xmlns:a16="http://schemas.microsoft.com/office/drawing/2014/main" id="{676B27F5-3B5F-44A3-B7D9-7B2B6279EB48}"/>
              </a:ext>
            </a:extLst>
          </p:cNvPr>
          <p:cNvSpPr>
            <a:spLocks noGrp="1"/>
          </p:cNvSpPr>
          <p:nvPr>
            <p:ph sz="quarter" idx="19"/>
          </p:nvPr>
        </p:nvSpPr>
        <p:spPr>
          <a:xfrm>
            <a:off x="304800" y="3352800"/>
            <a:ext cx="8534400" cy="457200"/>
          </a:xfrm>
          <a:prstGeom prst="rect">
            <a:avLst/>
          </a:prstGeom>
        </p:spPr>
        <p:txBody>
          <a:bodyPr/>
          <a:lstStyle>
            <a:lvl1pPr marL="0" indent="0">
              <a:buNone/>
              <a:defRPr/>
            </a:lvl1pPr>
          </a:lstStyle>
          <a:p>
            <a:pPr lvl="0"/>
            <a:endParaRPr lang="en-US" dirty="0"/>
          </a:p>
        </p:txBody>
      </p:sp>
      <p:sp>
        <p:nvSpPr>
          <p:cNvPr id="13" name="Content Placeholder 12">
            <a:extLst>
              <a:ext uri="{FF2B5EF4-FFF2-40B4-BE49-F238E27FC236}">
                <a16:creationId xmlns:a16="http://schemas.microsoft.com/office/drawing/2014/main" id="{AADC81E7-C60E-481D-B9D5-72B7F6F78DDF}"/>
              </a:ext>
            </a:extLst>
          </p:cNvPr>
          <p:cNvSpPr>
            <a:spLocks noGrp="1"/>
          </p:cNvSpPr>
          <p:nvPr>
            <p:ph sz="quarter" idx="20"/>
          </p:nvPr>
        </p:nvSpPr>
        <p:spPr>
          <a:xfrm>
            <a:off x="304800" y="3886200"/>
            <a:ext cx="8534400" cy="336550"/>
          </a:xfrm>
          <a:prstGeom prst="rect">
            <a:avLst/>
          </a:prstGeom>
        </p:spPr>
        <p:txBody>
          <a:bodyPr/>
          <a:lstStyle>
            <a:lvl1pPr marL="0" indent="0">
              <a:buNone/>
              <a:defRPr/>
            </a:lvl1pPr>
          </a:lstStyle>
          <a:p>
            <a:pPr lvl="0"/>
            <a:endParaRPr lang="en-US" dirty="0"/>
          </a:p>
        </p:txBody>
      </p:sp>
      <p:sp>
        <p:nvSpPr>
          <p:cNvPr id="15" name="Content Placeholder 14">
            <a:extLst>
              <a:ext uri="{FF2B5EF4-FFF2-40B4-BE49-F238E27FC236}">
                <a16:creationId xmlns:a16="http://schemas.microsoft.com/office/drawing/2014/main" id="{230C320A-51A3-4C9B-8ABF-11B3737D593B}"/>
              </a:ext>
            </a:extLst>
          </p:cNvPr>
          <p:cNvSpPr>
            <a:spLocks noGrp="1"/>
          </p:cNvSpPr>
          <p:nvPr>
            <p:ph sz="quarter" idx="21"/>
          </p:nvPr>
        </p:nvSpPr>
        <p:spPr>
          <a:xfrm>
            <a:off x="304800" y="4343400"/>
            <a:ext cx="8534400" cy="336550"/>
          </a:xfrm>
          <a:prstGeom prst="rect">
            <a:avLst/>
          </a:prstGeom>
        </p:spPr>
        <p:txBody>
          <a:bodyPr/>
          <a:lstStyle>
            <a:lvl1pPr marL="0" indent="0">
              <a:buNone/>
              <a:defRPr/>
            </a:lvl1pPr>
          </a:lstStyle>
          <a:p>
            <a:pPr lvl="0"/>
            <a:endParaRPr lang="en-US" dirty="0"/>
          </a:p>
        </p:txBody>
      </p:sp>
      <p:sp>
        <p:nvSpPr>
          <p:cNvPr id="17" name="Content Placeholder 16">
            <a:extLst>
              <a:ext uri="{FF2B5EF4-FFF2-40B4-BE49-F238E27FC236}">
                <a16:creationId xmlns:a16="http://schemas.microsoft.com/office/drawing/2014/main" id="{F9E37B07-0547-4324-8991-4A4CF789436D}"/>
              </a:ext>
            </a:extLst>
          </p:cNvPr>
          <p:cNvSpPr>
            <a:spLocks noGrp="1"/>
          </p:cNvSpPr>
          <p:nvPr>
            <p:ph sz="quarter" idx="22"/>
          </p:nvPr>
        </p:nvSpPr>
        <p:spPr>
          <a:xfrm>
            <a:off x="304800" y="4724400"/>
            <a:ext cx="8534400" cy="457200"/>
          </a:xfrm>
          <a:prstGeom prst="rect">
            <a:avLst/>
          </a:prstGeom>
        </p:spPr>
        <p:txBody>
          <a:bodyPr/>
          <a:lstStyle>
            <a:lvl1pPr marL="0" indent="0">
              <a:buNone/>
              <a:defRPr/>
            </a:lvl1pPr>
          </a:lstStyle>
          <a:p>
            <a:pPr lvl="0"/>
            <a:endParaRPr lang="en-US" dirty="0"/>
          </a:p>
        </p:txBody>
      </p:sp>
      <p:sp>
        <p:nvSpPr>
          <p:cNvPr id="19" name="Content Placeholder 18">
            <a:extLst>
              <a:ext uri="{FF2B5EF4-FFF2-40B4-BE49-F238E27FC236}">
                <a16:creationId xmlns:a16="http://schemas.microsoft.com/office/drawing/2014/main" id="{1B671F7A-E290-479A-9245-1B0D5F72CCE5}"/>
              </a:ext>
            </a:extLst>
          </p:cNvPr>
          <p:cNvSpPr>
            <a:spLocks noGrp="1"/>
          </p:cNvSpPr>
          <p:nvPr>
            <p:ph sz="quarter" idx="23"/>
          </p:nvPr>
        </p:nvSpPr>
        <p:spPr>
          <a:xfrm>
            <a:off x="304800" y="5257800"/>
            <a:ext cx="8534400" cy="457200"/>
          </a:xfrm>
          <a:prstGeom prst="rect">
            <a:avLst/>
          </a:prstGeom>
        </p:spPr>
        <p:txBody>
          <a:bodyPr/>
          <a:lstStyle>
            <a:lvl1pPr marL="0" indent="0">
              <a:buNone/>
              <a:defRPr/>
            </a:lvl1pPr>
          </a:lstStyle>
          <a:p>
            <a:pPr lvl="0"/>
            <a:endParaRPr lang="en-US" dirty="0"/>
          </a:p>
        </p:txBody>
      </p:sp>
      <p:sp>
        <p:nvSpPr>
          <p:cNvPr id="21" name="Content Placeholder 20">
            <a:extLst>
              <a:ext uri="{FF2B5EF4-FFF2-40B4-BE49-F238E27FC236}">
                <a16:creationId xmlns:a16="http://schemas.microsoft.com/office/drawing/2014/main" id="{97D65446-BE50-4693-A967-2E866104DFF6}"/>
              </a:ext>
            </a:extLst>
          </p:cNvPr>
          <p:cNvSpPr>
            <a:spLocks noGrp="1"/>
          </p:cNvSpPr>
          <p:nvPr>
            <p:ph sz="quarter" idx="24"/>
          </p:nvPr>
        </p:nvSpPr>
        <p:spPr>
          <a:xfrm>
            <a:off x="304800" y="5822950"/>
            <a:ext cx="8534400" cy="349250"/>
          </a:xfrm>
          <a:prstGeom prst="rect">
            <a:avLst/>
          </a:prstGeom>
        </p:spPr>
        <p:txBody>
          <a:bodyPr/>
          <a:lstStyle>
            <a:lvl1pPr marL="0" indent="0">
              <a:buNone/>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0727583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828800"/>
            <a:ext cx="4038600" cy="365125"/>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6">
            <a:extLst>
              <a:ext uri="{FF2B5EF4-FFF2-40B4-BE49-F238E27FC236}">
                <a16:creationId xmlns:a16="http://schemas.microsoft.com/office/drawing/2014/main" id="{08AEA028-BD17-4ECF-82B5-ECB2A3466362}"/>
              </a:ext>
            </a:extLst>
          </p:cNvPr>
          <p:cNvSpPr>
            <a:spLocks noGrp="1"/>
          </p:cNvSpPr>
          <p:nvPr>
            <p:ph sz="quarter" idx="17"/>
          </p:nvPr>
        </p:nvSpPr>
        <p:spPr>
          <a:xfrm>
            <a:off x="4419600" y="1828800"/>
            <a:ext cx="4419600" cy="365125"/>
          </a:xfrm>
          <a:prstGeom prst="rect">
            <a:avLst/>
          </a:prstGeom>
        </p:spPr>
        <p:txBody>
          <a:bodyPr/>
          <a:lstStyle>
            <a:lvl1pPr marL="0" indent="0">
              <a:buNone/>
              <a:defRPr/>
            </a:lvl1pPr>
          </a:lstStyle>
          <a:p>
            <a:pPr lvl="0"/>
            <a:endParaRPr lang="en-US" dirty="0"/>
          </a:p>
        </p:txBody>
      </p:sp>
      <p:sp>
        <p:nvSpPr>
          <p:cNvPr id="9" name="Content Placeholder 8">
            <a:extLst>
              <a:ext uri="{FF2B5EF4-FFF2-40B4-BE49-F238E27FC236}">
                <a16:creationId xmlns:a16="http://schemas.microsoft.com/office/drawing/2014/main" id="{D539518F-A4FA-4BE6-9B8E-E6329B43B944}"/>
              </a:ext>
            </a:extLst>
          </p:cNvPr>
          <p:cNvSpPr>
            <a:spLocks noGrp="1"/>
          </p:cNvSpPr>
          <p:nvPr>
            <p:ph sz="quarter" idx="18"/>
          </p:nvPr>
        </p:nvSpPr>
        <p:spPr>
          <a:xfrm>
            <a:off x="304800" y="2225675"/>
            <a:ext cx="4038600" cy="365125"/>
          </a:xfrm>
          <a:prstGeom prst="rect">
            <a:avLst/>
          </a:prstGeom>
        </p:spPr>
        <p:txBody>
          <a:bodyPr/>
          <a:lstStyle>
            <a:lvl1pPr marL="0" indent="0">
              <a:buNone/>
              <a:defRPr/>
            </a:lvl1pPr>
          </a:lstStyle>
          <a:p>
            <a:pPr lvl="0"/>
            <a:endParaRPr lang="en-US" dirty="0"/>
          </a:p>
        </p:txBody>
      </p:sp>
      <p:sp>
        <p:nvSpPr>
          <p:cNvPr id="11" name="Content Placeholder 10">
            <a:extLst>
              <a:ext uri="{FF2B5EF4-FFF2-40B4-BE49-F238E27FC236}">
                <a16:creationId xmlns:a16="http://schemas.microsoft.com/office/drawing/2014/main" id="{ECF92A28-BADD-49BA-AD73-AD609D2F6738}"/>
              </a:ext>
            </a:extLst>
          </p:cNvPr>
          <p:cNvSpPr>
            <a:spLocks noGrp="1"/>
          </p:cNvSpPr>
          <p:nvPr>
            <p:ph sz="quarter" idx="19"/>
          </p:nvPr>
        </p:nvSpPr>
        <p:spPr>
          <a:xfrm>
            <a:off x="4419600" y="2225675"/>
            <a:ext cx="4419600" cy="365125"/>
          </a:xfrm>
          <a:prstGeom prst="rect">
            <a:avLst/>
          </a:prstGeom>
        </p:spPr>
        <p:txBody>
          <a:bodyPr/>
          <a:lstStyle>
            <a:lvl1pPr marL="0" indent="0">
              <a:buNone/>
              <a:defRPr/>
            </a:lvl1pPr>
          </a:lstStyle>
          <a:p>
            <a:pPr lvl="0"/>
            <a:endParaRPr lang="en-US" dirty="0"/>
          </a:p>
        </p:txBody>
      </p:sp>
      <p:sp>
        <p:nvSpPr>
          <p:cNvPr id="15" name="Content Placeholder 14">
            <a:extLst>
              <a:ext uri="{FF2B5EF4-FFF2-40B4-BE49-F238E27FC236}">
                <a16:creationId xmlns:a16="http://schemas.microsoft.com/office/drawing/2014/main" id="{1B664998-83E5-4220-9835-1C5536CF389A}"/>
              </a:ext>
            </a:extLst>
          </p:cNvPr>
          <p:cNvSpPr>
            <a:spLocks noGrp="1"/>
          </p:cNvSpPr>
          <p:nvPr>
            <p:ph sz="quarter" idx="21"/>
          </p:nvPr>
        </p:nvSpPr>
        <p:spPr>
          <a:xfrm>
            <a:off x="304800" y="2667000"/>
            <a:ext cx="4038600" cy="365125"/>
          </a:xfrm>
          <a:prstGeom prst="rect">
            <a:avLst/>
          </a:prstGeom>
        </p:spPr>
        <p:txBody>
          <a:bodyPr/>
          <a:lstStyle>
            <a:lvl1pPr marL="0" indent="0">
              <a:buNone/>
              <a:defRPr/>
            </a:lvl1pPr>
          </a:lstStyle>
          <a:p>
            <a:pPr lvl="0"/>
            <a:endParaRPr lang="en-US" dirty="0"/>
          </a:p>
        </p:txBody>
      </p:sp>
      <p:sp>
        <p:nvSpPr>
          <p:cNvPr id="17" name="Content Placeholder 16">
            <a:extLst>
              <a:ext uri="{FF2B5EF4-FFF2-40B4-BE49-F238E27FC236}">
                <a16:creationId xmlns:a16="http://schemas.microsoft.com/office/drawing/2014/main" id="{064DC7D0-4EEC-48B5-8518-1EA8B867A73B}"/>
              </a:ext>
            </a:extLst>
          </p:cNvPr>
          <p:cNvSpPr>
            <a:spLocks noGrp="1"/>
          </p:cNvSpPr>
          <p:nvPr>
            <p:ph sz="quarter" idx="22"/>
          </p:nvPr>
        </p:nvSpPr>
        <p:spPr>
          <a:xfrm>
            <a:off x="4419600" y="2667000"/>
            <a:ext cx="4419600" cy="365125"/>
          </a:xfrm>
          <a:prstGeom prst="rect">
            <a:avLst/>
          </a:prstGeom>
        </p:spPr>
        <p:txBody>
          <a:bodyPr/>
          <a:lstStyle>
            <a:lvl1pPr marL="0" indent="0">
              <a:buNone/>
              <a:defRPr/>
            </a:lvl1pPr>
          </a:lstStyle>
          <a:p>
            <a:pPr lvl="0"/>
            <a:endParaRPr lang="en-US" dirty="0"/>
          </a:p>
        </p:txBody>
      </p:sp>
      <p:sp>
        <p:nvSpPr>
          <p:cNvPr id="19" name="Content Placeholder 18">
            <a:extLst>
              <a:ext uri="{FF2B5EF4-FFF2-40B4-BE49-F238E27FC236}">
                <a16:creationId xmlns:a16="http://schemas.microsoft.com/office/drawing/2014/main" id="{7B4BDA8F-D4C1-47AA-8C60-0937596C4F76}"/>
              </a:ext>
            </a:extLst>
          </p:cNvPr>
          <p:cNvSpPr>
            <a:spLocks noGrp="1"/>
          </p:cNvSpPr>
          <p:nvPr>
            <p:ph sz="quarter" idx="23"/>
          </p:nvPr>
        </p:nvSpPr>
        <p:spPr>
          <a:xfrm>
            <a:off x="304800" y="3124200"/>
            <a:ext cx="4038600" cy="365125"/>
          </a:xfrm>
          <a:prstGeom prst="rect">
            <a:avLst/>
          </a:prstGeom>
        </p:spPr>
        <p:txBody>
          <a:bodyPr/>
          <a:lstStyle>
            <a:lvl1pPr marL="0" indent="0">
              <a:buNone/>
              <a:defRPr/>
            </a:lvl1pPr>
          </a:lstStyle>
          <a:p>
            <a:pPr lvl="0"/>
            <a:endParaRPr lang="en-US" dirty="0"/>
          </a:p>
        </p:txBody>
      </p:sp>
      <p:sp>
        <p:nvSpPr>
          <p:cNvPr id="21" name="Content Placeholder 20">
            <a:extLst>
              <a:ext uri="{FF2B5EF4-FFF2-40B4-BE49-F238E27FC236}">
                <a16:creationId xmlns:a16="http://schemas.microsoft.com/office/drawing/2014/main" id="{3DA7099D-A1F8-48D8-B397-2BF5A3E8F84D}"/>
              </a:ext>
            </a:extLst>
          </p:cNvPr>
          <p:cNvSpPr>
            <a:spLocks noGrp="1"/>
          </p:cNvSpPr>
          <p:nvPr>
            <p:ph sz="quarter" idx="24"/>
          </p:nvPr>
        </p:nvSpPr>
        <p:spPr>
          <a:xfrm>
            <a:off x="4419600" y="3124200"/>
            <a:ext cx="4419600" cy="365125"/>
          </a:xfrm>
          <a:prstGeom prst="rect">
            <a:avLst/>
          </a:prstGeom>
        </p:spPr>
        <p:txBody>
          <a:bodyPr/>
          <a:lstStyle>
            <a:lvl1pPr marL="0" indent="0">
              <a:buNone/>
              <a:defRPr/>
            </a:lvl1pPr>
          </a:lstStyle>
          <a:p>
            <a:pPr lvl="0"/>
            <a:endParaRPr lang="en-US" dirty="0"/>
          </a:p>
        </p:txBody>
      </p:sp>
      <p:sp>
        <p:nvSpPr>
          <p:cNvPr id="23" name="Content Placeholder 22">
            <a:extLst>
              <a:ext uri="{FF2B5EF4-FFF2-40B4-BE49-F238E27FC236}">
                <a16:creationId xmlns:a16="http://schemas.microsoft.com/office/drawing/2014/main" id="{77261062-0158-40E4-A1CA-B2E0CAB19B2F}"/>
              </a:ext>
            </a:extLst>
          </p:cNvPr>
          <p:cNvSpPr>
            <a:spLocks noGrp="1"/>
          </p:cNvSpPr>
          <p:nvPr>
            <p:ph sz="quarter" idx="25"/>
          </p:nvPr>
        </p:nvSpPr>
        <p:spPr>
          <a:xfrm>
            <a:off x="304800" y="3581400"/>
            <a:ext cx="4038600" cy="365125"/>
          </a:xfrm>
          <a:prstGeom prst="rect">
            <a:avLst/>
          </a:prstGeom>
        </p:spPr>
        <p:txBody>
          <a:bodyPr/>
          <a:lstStyle>
            <a:lvl1pPr marL="0" indent="0">
              <a:buNone/>
              <a:defRPr/>
            </a:lvl1pPr>
          </a:lstStyle>
          <a:p>
            <a:pPr lvl="0"/>
            <a:endParaRPr lang="en-US" dirty="0"/>
          </a:p>
        </p:txBody>
      </p:sp>
      <p:sp>
        <p:nvSpPr>
          <p:cNvPr id="25" name="Content Placeholder 24">
            <a:extLst>
              <a:ext uri="{FF2B5EF4-FFF2-40B4-BE49-F238E27FC236}">
                <a16:creationId xmlns:a16="http://schemas.microsoft.com/office/drawing/2014/main" id="{E47747E0-D00B-41BD-93B5-8BC61DA916F9}"/>
              </a:ext>
            </a:extLst>
          </p:cNvPr>
          <p:cNvSpPr>
            <a:spLocks noGrp="1"/>
          </p:cNvSpPr>
          <p:nvPr>
            <p:ph sz="quarter" idx="26"/>
          </p:nvPr>
        </p:nvSpPr>
        <p:spPr>
          <a:xfrm>
            <a:off x="4419600" y="3581400"/>
            <a:ext cx="4419600" cy="365125"/>
          </a:xfrm>
          <a:prstGeom prst="rect">
            <a:avLst/>
          </a:prstGeom>
        </p:spPr>
        <p:txBody>
          <a:bodyPr/>
          <a:lstStyle>
            <a:lvl1pPr marL="0" indent="0">
              <a:buNone/>
              <a:defRPr/>
            </a:lvl1pPr>
          </a:lstStyle>
          <a:p>
            <a:pPr lvl="0"/>
            <a:endParaRPr lang="en-US" dirty="0"/>
          </a:p>
        </p:txBody>
      </p:sp>
      <p:sp>
        <p:nvSpPr>
          <p:cNvPr id="27" name="Content Placeholder 26">
            <a:extLst>
              <a:ext uri="{FF2B5EF4-FFF2-40B4-BE49-F238E27FC236}">
                <a16:creationId xmlns:a16="http://schemas.microsoft.com/office/drawing/2014/main" id="{87796A9F-9F2E-4385-823C-3D4A62F64819}"/>
              </a:ext>
            </a:extLst>
          </p:cNvPr>
          <p:cNvSpPr>
            <a:spLocks noGrp="1"/>
          </p:cNvSpPr>
          <p:nvPr>
            <p:ph sz="quarter" idx="27"/>
          </p:nvPr>
        </p:nvSpPr>
        <p:spPr>
          <a:xfrm>
            <a:off x="304800" y="4038600"/>
            <a:ext cx="4038600" cy="365125"/>
          </a:xfrm>
          <a:prstGeom prst="rect">
            <a:avLst/>
          </a:prstGeom>
        </p:spPr>
        <p:txBody>
          <a:bodyPr/>
          <a:lstStyle>
            <a:lvl1pPr marL="0" indent="0">
              <a:buNone/>
              <a:defRPr/>
            </a:lvl1pPr>
          </a:lstStyle>
          <a:p>
            <a:pPr lvl="0"/>
            <a:endParaRPr lang="en-US" dirty="0"/>
          </a:p>
        </p:txBody>
      </p:sp>
      <p:sp>
        <p:nvSpPr>
          <p:cNvPr id="29" name="Content Placeholder 28">
            <a:extLst>
              <a:ext uri="{FF2B5EF4-FFF2-40B4-BE49-F238E27FC236}">
                <a16:creationId xmlns:a16="http://schemas.microsoft.com/office/drawing/2014/main" id="{11A73B4E-7DA4-4299-A91F-FF7464B543E5}"/>
              </a:ext>
            </a:extLst>
          </p:cNvPr>
          <p:cNvSpPr>
            <a:spLocks noGrp="1"/>
          </p:cNvSpPr>
          <p:nvPr>
            <p:ph sz="quarter" idx="28"/>
          </p:nvPr>
        </p:nvSpPr>
        <p:spPr>
          <a:xfrm>
            <a:off x="4419600" y="4038600"/>
            <a:ext cx="4419600" cy="365125"/>
          </a:xfrm>
          <a:prstGeom prst="rect">
            <a:avLst/>
          </a:prstGeom>
        </p:spPr>
        <p:txBody>
          <a:bodyPr/>
          <a:lstStyle>
            <a:lvl1pPr marL="0" indent="0">
              <a:buNone/>
              <a:defRPr/>
            </a:lvl1pPr>
          </a:lstStyle>
          <a:p>
            <a:pPr lvl="0"/>
            <a:endParaRPr lang="en-US" dirty="0"/>
          </a:p>
        </p:txBody>
      </p:sp>
      <p:sp>
        <p:nvSpPr>
          <p:cNvPr id="31" name="Content Placeholder 30">
            <a:extLst>
              <a:ext uri="{FF2B5EF4-FFF2-40B4-BE49-F238E27FC236}">
                <a16:creationId xmlns:a16="http://schemas.microsoft.com/office/drawing/2014/main" id="{02C60366-269A-47CE-95CC-AAF3A8431B42}"/>
              </a:ext>
            </a:extLst>
          </p:cNvPr>
          <p:cNvSpPr>
            <a:spLocks noGrp="1"/>
          </p:cNvSpPr>
          <p:nvPr>
            <p:ph sz="quarter" idx="29"/>
          </p:nvPr>
        </p:nvSpPr>
        <p:spPr>
          <a:xfrm>
            <a:off x="304800" y="4495800"/>
            <a:ext cx="4038600" cy="365125"/>
          </a:xfrm>
          <a:prstGeom prst="rect">
            <a:avLst/>
          </a:prstGeom>
        </p:spPr>
        <p:txBody>
          <a:bodyPr/>
          <a:lstStyle>
            <a:lvl1pPr marL="0" indent="0">
              <a:buNone/>
              <a:defRPr/>
            </a:lvl1pPr>
          </a:lstStyle>
          <a:p>
            <a:pPr lvl="0"/>
            <a:endParaRPr lang="en-US" dirty="0"/>
          </a:p>
        </p:txBody>
      </p:sp>
      <p:sp>
        <p:nvSpPr>
          <p:cNvPr id="33" name="Content Placeholder 32">
            <a:extLst>
              <a:ext uri="{FF2B5EF4-FFF2-40B4-BE49-F238E27FC236}">
                <a16:creationId xmlns:a16="http://schemas.microsoft.com/office/drawing/2014/main" id="{8648E9CD-8615-4506-B88C-B7A06C509713}"/>
              </a:ext>
            </a:extLst>
          </p:cNvPr>
          <p:cNvSpPr>
            <a:spLocks noGrp="1"/>
          </p:cNvSpPr>
          <p:nvPr>
            <p:ph sz="quarter" idx="30"/>
          </p:nvPr>
        </p:nvSpPr>
        <p:spPr>
          <a:xfrm>
            <a:off x="4419600" y="4495800"/>
            <a:ext cx="4419600" cy="365125"/>
          </a:xfrm>
          <a:prstGeom prst="rect">
            <a:avLst/>
          </a:prstGeom>
        </p:spPr>
        <p:txBody>
          <a:bodyPr/>
          <a:lstStyle>
            <a:lvl1pPr marL="0" indent="0">
              <a:buNone/>
              <a:defRPr/>
            </a:lvl1pPr>
          </a:lstStyle>
          <a:p>
            <a:pPr lvl="0"/>
            <a:endParaRPr lang="en-US" dirty="0"/>
          </a:p>
        </p:txBody>
      </p:sp>
      <p:sp>
        <p:nvSpPr>
          <p:cNvPr id="35" name="Content Placeholder 34">
            <a:extLst>
              <a:ext uri="{FF2B5EF4-FFF2-40B4-BE49-F238E27FC236}">
                <a16:creationId xmlns:a16="http://schemas.microsoft.com/office/drawing/2014/main" id="{CE2DE845-64F9-47A6-AFDD-342063D5463E}"/>
              </a:ext>
            </a:extLst>
          </p:cNvPr>
          <p:cNvSpPr>
            <a:spLocks noGrp="1"/>
          </p:cNvSpPr>
          <p:nvPr>
            <p:ph sz="quarter" idx="31"/>
          </p:nvPr>
        </p:nvSpPr>
        <p:spPr>
          <a:xfrm>
            <a:off x="304800" y="4953000"/>
            <a:ext cx="4038600" cy="365125"/>
          </a:xfrm>
          <a:prstGeom prst="rect">
            <a:avLst/>
          </a:prstGeom>
        </p:spPr>
        <p:txBody>
          <a:bodyPr/>
          <a:lstStyle>
            <a:lvl1pPr marL="0" indent="0">
              <a:buNone/>
              <a:defRPr/>
            </a:lvl1pPr>
          </a:lstStyle>
          <a:p>
            <a:pPr lvl="0"/>
            <a:endParaRPr lang="en-US" dirty="0"/>
          </a:p>
        </p:txBody>
      </p:sp>
      <p:sp>
        <p:nvSpPr>
          <p:cNvPr id="37" name="Content Placeholder 36">
            <a:extLst>
              <a:ext uri="{FF2B5EF4-FFF2-40B4-BE49-F238E27FC236}">
                <a16:creationId xmlns:a16="http://schemas.microsoft.com/office/drawing/2014/main" id="{3597B8C4-A351-467F-A6DE-DA35689BC9B6}"/>
              </a:ext>
            </a:extLst>
          </p:cNvPr>
          <p:cNvSpPr>
            <a:spLocks noGrp="1"/>
          </p:cNvSpPr>
          <p:nvPr>
            <p:ph sz="quarter" idx="32"/>
          </p:nvPr>
        </p:nvSpPr>
        <p:spPr>
          <a:xfrm>
            <a:off x="4419600" y="4953000"/>
            <a:ext cx="4419600" cy="365125"/>
          </a:xfrm>
          <a:prstGeom prst="rect">
            <a:avLst/>
          </a:prstGeom>
        </p:spPr>
        <p:txBody>
          <a:bodyPr/>
          <a:lstStyle>
            <a:lvl1pPr marL="0" indent="0">
              <a:buNone/>
              <a:defRPr/>
            </a:lvl1pPr>
          </a:lstStyle>
          <a:p>
            <a:pPr lvl="0"/>
            <a:endParaRPr lang="en-US" dirty="0"/>
          </a:p>
        </p:txBody>
      </p:sp>
      <p:sp>
        <p:nvSpPr>
          <p:cNvPr id="39" name="Content Placeholder 38">
            <a:extLst>
              <a:ext uri="{FF2B5EF4-FFF2-40B4-BE49-F238E27FC236}">
                <a16:creationId xmlns:a16="http://schemas.microsoft.com/office/drawing/2014/main" id="{C719C597-84DC-42E6-9578-4E5764A52767}"/>
              </a:ext>
            </a:extLst>
          </p:cNvPr>
          <p:cNvSpPr>
            <a:spLocks noGrp="1"/>
          </p:cNvSpPr>
          <p:nvPr>
            <p:ph sz="quarter" idx="33"/>
          </p:nvPr>
        </p:nvSpPr>
        <p:spPr>
          <a:xfrm>
            <a:off x="304800" y="5410200"/>
            <a:ext cx="4038600" cy="365125"/>
          </a:xfrm>
          <a:prstGeom prst="rect">
            <a:avLst/>
          </a:prstGeom>
        </p:spPr>
        <p:txBody>
          <a:bodyPr/>
          <a:lstStyle>
            <a:lvl1pPr marL="0" indent="0">
              <a:buNone/>
              <a:defRPr/>
            </a:lvl1pPr>
          </a:lstStyle>
          <a:p>
            <a:pPr lvl="0"/>
            <a:endParaRPr lang="en-US" dirty="0"/>
          </a:p>
        </p:txBody>
      </p:sp>
      <p:sp>
        <p:nvSpPr>
          <p:cNvPr id="41" name="Content Placeholder 40">
            <a:extLst>
              <a:ext uri="{FF2B5EF4-FFF2-40B4-BE49-F238E27FC236}">
                <a16:creationId xmlns:a16="http://schemas.microsoft.com/office/drawing/2014/main" id="{602C790C-25A6-4AED-B96A-2273C76B90FF}"/>
              </a:ext>
            </a:extLst>
          </p:cNvPr>
          <p:cNvSpPr>
            <a:spLocks noGrp="1"/>
          </p:cNvSpPr>
          <p:nvPr>
            <p:ph sz="quarter" idx="34"/>
          </p:nvPr>
        </p:nvSpPr>
        <p:spPr>
          <a:xfrm>
            <a:off x="4419600" y="5410200"/>
            <a:ext cx="4419600" cy="365125"/>
          </a:xfrm>
          <a:prstGeom prst="rect">
            <a:avLst/>
          </a:prstGeom>
        </p:spPr>
        <p:txBody>
          <a:bodyPr/>
          <a:lstStyle>
            <a:lvl1pPr marL="0" indent="0">
              <a:buNone/>
              <a:defRPr/>
            </a:lvl1pPr>
          </a:lstStyle>
          <a:p>
            <a:pPr lvl="0"/>
            <a:endParaRPr lang="en-US" dirty="0"/>
          </a:p>
        </p:txBody>
      </p:sp>
      <p:sp>
        <p:nvSpPr>
          <p:cNvPr id="43" name="Content Placeholder 42">
            <a:extLst>
              <a:ext uri="{FF2B5EF4-FFF2-40B4-BE49-F238E27FC236}">
                <a16:creationId xmlns:a16="http://schemas.microsoft.com/office/drawing/2014/main" id="{01ADFC3A-CC86-4C35-AD6C-692CC02FCACF}"/>
              </a:ext>
            </a:extLst>
          </p:cNvPr>
          <p:cNvSpPr>
            <a:spLocks noGrp="1"/>
          </p:cNvSpPr>
          <p:nvPr>
            <p:ph sz="quarter" idx="35"/>
          </p:nvPr>
        </p:nvSpPr>
        <p:spPr>
          <a:xfrm>
            <a:off x="304800" y="5807075"/>
            <a:ext cx="4038600" cy="365125"/>
          </a:xfrm>
          <a:prstGeom prst="rect">
            <a:avLst/>
          </a:prstGeom>
        </p:spPr>
        <p:txBody>
          <a:bodyPr/>
          <a:lstStyle>
            <a:lvl1pPr marL="0" indent="0">
              <a:buNone/>
              <a:defRPr/>
            </a:lvl1pPr>
          </a:lstStyle>
          <a:p>
            <a:pPr lvl="0"/>
            <a:endParaRPr lang="en-US" dirty="0"/>
          </a:p>
        </p:txBody>
      </p:sp>
      <p:sp>
        <p:nvSpPr>
          <p:cNvPr id="45" name="Content Placeholder 44">
            <a:extLst>
              <a:ext uri="{FF2B5EF4-FFF2-40B4-BE49-F238E27FC236}">
                <a16:creationId xmlns:a16="http://schemas.microsoft.com/office/drawing/2014/main" id="{45E8B718-38EC-47F6-87EA-0F0A0846611D}"/>
              </a:ext>
            </a:extLst>
          </p:cNvPr>
          <p:cNvSpPr>
            <a:spLocks noGrp="1"/>
          </p:cNvSpPr>
          <p:nvPr>
            <p:ph sz="quarter" idx="36"/>
          </p:nvPr>
        </p:nvSpPr>
        <p:spPr>
          <a:xfrm>
            <a:off x="4419600" y="5807075"/>
            <a:ext cx="4419600" cy="365125"/>
          </a:xfrm>
          <a:prstGeom prst="rect">
            <a:avLst/>
          </a:prstGeom>
        </p:spPr>
        <p:txBody>
          <a:bodyPr/>
          <a:lstStyle>
            <a:lvl1pPr marL="0" indent="0">
              <a:buNone/>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6152769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828800"/>
            <a:ext cx="8534400" cy="9144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p:cNvSpPr>
            <a:spLocks noGrp="1"/>
          </p:cNvSpPr>
          <p:nvPr>
            <p:ph sz="quarter" idx="17"/>
          </p:nvPr>
        </p:nvSpPr>
        <p:spPr>
          <a:xfrm>
            <a:off x="304800" y="3046942"/>
            <a:ext cx="8534400" cy="990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8" name="Content Placeholder"/>
          <p:cNvSpPr>
            <a:spLocks noGrp="1"/>
          </p:cNvSpPr>
          <p:nvPr>
            <p:ph sz="quarter" idx="18"/>
          </p:nvPr>
        </p:nvSpPr>
        <p:spPr>
          <a:xfrm>
            <a:off x="313267" y="4341284"/>
            <a:ext cx="8534400" cy="990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2659956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828800"/>
            <a:ext cx="8534400" cy="9144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p:cNvSpPr>
            <a:spLocks noGrp="1"/>
          </p:cNvSpPr>
          <p:nvPr>
            <p:ph sz="quarter" idx="17"/>
          </p:nvPr>
        </p:nvSpPr>
        <p:spPr>
          <a:xfrm>
            <a:off x="304800" y="3046942"/>
            <a:ext cx="8534400" cy="990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8" name="Content Placeholder"/>
          <p:cNvSpPr>
            <a:spLocks noGrp="1"/>
          </p:cNvSpPr>
          <p:nvPr>
            <p:ph sz="quarter" idx="18"/>
          </p:nvPr>
        </p:nvSpPr>
        <p:spPr>
          <a:xfrm>
            <a:off x="313267" y="4038600"/>
            <a:ext cx="8534400" cy="609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9" name="Content Placeholder"/>
          <p:cNvSpPr>
            <a:spLocks noGrp="1"/>
          </p:cNvSpPr>
          <p:nvPr>
            <p:ph sz="quarter" idx="19"/>
          </p:nvPr>
        </p:nvSpPr>
        <p:spPr>
          <a:xfrm>
            <a:off x="304800" y="4800600"/>
            <a:ext cx="853440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0" name="Content Placeholder"/>
          <p:cNvSpPr>
            <a:spLocks noGrp="1"/>
          </p:cNvSpPr>
          <p:nvPr>
            <p:ph sz="quarter" idx="20"/>
          </p:nvPr>
        </p:nvSpPr>
        <p:spPr>
          <a:xfrm>
            <a:off x="304800" y="5527674"/>
            <a:ext cx="853440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21196859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830998"/>
            <a:ext cx="8534400" cy="507997"/>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p:cNvSpPr>
            <a:spLocks noGrp="1"/>
          </p:cNvSpPr>
          <p:nvPr>
            <p:ph sz="quarter" idx="17"/>
          </p:nvPr>
        </p:nvSpPr>
        <p:spPr>
          <a:xfrm>
            <a:off x="304800" y="2438400"/>
            <a:ext cx="8534400" cy="610658"/>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8" name="Content Placeholder"/>
          <p:cNvSpPr>
            <a:spLocks noGrp="1"/>
          </p:cNvSpPr>
          <p:nvPr>
            <p:ph sz="quarter" idx="18"/>
          </p:nvPr>
        </p:nvSpPr>
        <p:spPr>
          <a:xfrm>
            <a:off x="313267" y="3200400"/>
            <a:ext cx="8534400" cy="609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9" name="Content Placeholder"/>
          <p:cNvSpPr>
            <a:spLocks noGrp="1"/>
          </p:cNvSpPr>
          <p:nvPr>
            <p:ph sz="quarter" idx="19"/>
          </p:nvPr>
        </p:nvSpPr>
        <p:spPr>
          <a:xfrm>
            <a:off x="304800" y="3962400"/>
            <a:ext cx="853440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0" name="Content Placeholder"/>
          <p:cNvSpPr>
            <a:spLocks noGrp="1"/>
          </p:cNvSpPr>
          <p:nvPr>
            <p:ph sz="quarter" idx="20"/>
          </p:nvPr>
        </p:nvSpPr>
        <p:spPr>
          <a:xfrm>
            <a:off x="304800" y="4689474"/>
            <a:ext cx="853440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1" name="Content Placeholder"/>
          <p:cNvSpPr>
            <a:spLocks noGrp="1"/>
          </p:cNvSpPr>
          <p:nvPr>
            <p:ph sz="quarter" idx="21"/>
          </p:nvPr>
        </p:nvSpPr>
        <p:spPr>
          <a:xfrm>
            <a:off x="313267" y="5334000"/>
            <a:ext cx="853440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2" name="Content Placeholder"/>
          <p:cNvSpPr>
            <a:spLocks noGrp="1"/>
          </p:cNvSpPr>
          <p:nvPr>
            <p:ph sz="quarter" idx="22"/>
          </p:nvPr>
        </p:nvSpPr>
        <p:spPr>
          <a:xfrm>
            <a:off x="313267" y="5811308"/>
            <a:ext cx="853440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8988819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831896"/>
            <a:ext cx="8534400" cy="490008"/>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p:cNvSpPr>
            <a:spLocks noGrp="1"/>
          </p:cNvSpPr>
          <p:nvPr>
            <p:ph sz="quarter" idx="17"/>
          </p:nvPr>
        </p:nvSpPr>
        <p:spPr>
          <a:xfrm>
            <a:off x="304800" y="2438400"/>
            <a:ext cx="8534400" cy="610658"/>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8" name="Content Placeholder"/>
          <p:cNvSpPr>
            <a:spLocks noGrp="1"/>
          </p:cNvSpPr>
          <p:nvPr>
            <p:ph sz="quarter" idx="18"/>
          </p:nvPr>
        </p:nvSpPr>
        <p:spPr>
          <a:xfrm>
            <a:off x="313267" y="3200400"/>
            <a:ext cx="8534400" cy="609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9" name="Content Placeholder"/>
          <p:cNvSpPr>
            <a:spLocks noGrp="1"/>
          </p:cNvSpPr>
          <p:nvPr>
            <p:ph sz="quarter" idx="19"/>
          </p:nvPr>
        </p:nvSpPr>
        <p:spPr>
          <a:xfrm>
            <a:off x="304800" y="3962400"/>
            <a:ext cx="853440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0" name="Content Placeholder"/>
          <p:cNvSpPr>
            <a:spLocks noGrp="1"/>
          </p:cNvSpPr>
          <p:nvPr>
            <p:ph sz="quarter" idx="20"/>
          </p:nvPr>
        </p:nvSpPr>
        <p:spPr>
          <a:xfrm>
            <a:off x="304800" y="4689474"/>
            <a:ext cx="272415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1" name="Content Placeholder"/>
          <p:cNvSpPr>
            <a:spLocks noGrp="1"/>
          </p:cNvSpPr>
          <p:nvPr>
            <p:ph sz="quarter" idx="21"/>
          </p:nvPr>
        </p:nvSpPr>
        <p:spPr>
          <a:xfrm>
            <a:off x="313267" y="5334000"/>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2" name="Content Placeholder"/>
          <p:cNvSpPr>
            <a:spLocks noGrp="1"/>
          </p:cNvSpPr>
          <p:nvPr>
            <p:ph sz="quarter" idx="22"/>
          </p:nvPr>
        </p:nvSpPr>
        <p:spPr>
          <a:xfrm>
            <a:off x="313267" y="5811308"/>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3" name="Content Placeholder"/>
          <p:cNvSpPr>
            <a:spLocks noGrp="1"/>
          </p:cNvSpPr>
          <p:nvPr>
            <p:ph sz="quarter" idx="23"/>
          </p:nvPr>
        </p:nvSpPr>
        <p:spPr>
          <a:xfrm>
            <a:off x="3276600" y="4689474"/>
            <a:ext cx="272415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4" name="Content Placeholder"/>
          <p:cNvSpPr>
            <a:spLocks noGrp="1"/>
          </p:cNvSpPr>
          <p:nvPr>
            <p:ph sz="quarter" idx="24"/>
          </p:nvPr>
        </p:nvSpPr>
        <p:spPr>
          <a:xfrm>
            <a:off x="3285067" y="5334000"/>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5" name="Content Placeholder"/>
          <p:cNvSpPr>
            <a:spLocks noGrp="1"/>
          </p:cNvSpPr>
          <p:nvPr>
            <p:ph sz="quarter" idx="25"/>
          </p:nvPr>
        </p:nvSpPr>
        <p:spPr>
          <a:xfrm>
            <a:off x="3285067" y="5811308"/>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6" name="Content Placeholder"/>
          <p:cNvSpPr>
            <a:spLocks noGrp="1"/>
          </p:cNvSpPr>
          <p:nvPr>
            <p:ph sz="quarter" idx="26"/>
          </p:nvPr>
        </p:nvSpPr>
        <p:spPr>
          <a:xfrm>
            <a:off x="6123517" y="4689475"/>
            <a:ext cx="272415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7" name="Content Placeholder"/>
          <p:cNvSpPr>
            <a:spLocks noGrp="1"/>
          </p:cNvSpPr>
          <p:nvPr>
            <p:ph sz="quarter" idx="27"/>
          </p:nvPr>
        </p:nvSpPr>
        <p:spPr>
          <a:xfrm>
            <a:off x="6131984" y="5334001"/>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8" name="Content Placeholder"/>
          <p:cNvSpPr>
            <a:spLocks noGrp="1"/>
          </p:cNvSpPr>
          <p:nvPr>
            <p:ph sz="quarter" idx="28"/>
          </p:nvPr>
        </p:nvSpPr>
        <p:spPr>
          <a:xfrm>
            <a:off x="6131984" y="5811309"/>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24328652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1"/>
          <p:cNvSpPr>
            <a:spLocks noGrp="1"/>
          </p:cNvSpPr>
          <p:nvPr>
            <p:ph sz="quarter" idx="16"/>
          </p:nvPr>
        </p:nvSpPr>
        <p:spPr>
          <a:xfrm>
            <a:off x="304800" y="1828800"/>
            <a:ext cx="4114800" cy="43434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2"/>
          <p:cNvSpPr>
            <a:spLocks noGrp="1"/>
          </p:cNvSpPr>
          <p:nvPr>
            <p:ph sz="quarter" idx="17"/>
          </p:nvPr>
        </p:nvSpPr>
        <p:spPr>
          <a:xfrm>
            <a:off x="4724400" y="1828800"/>
            <a:ext cx="4114800" cy="43434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26476041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1"/>
          <p:cNvSpPr>
            <a:spLocks noGrp="1"/>
          </p:cNvSpPr>
          <p:nvPr>
            <p:ph sz="quarter" idx="16"/>
          </p:nvPr>
        </p:nvSpPr>
        <p:spPr>
          <a:xfrm>
            <a:off x="304800" y="1828800"/>
            <a:ext cx="4114800" cy="2743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2"/>
          <p:cNvSpPr>
            <a:spLocks noGrp="1"/>
          </p:cNvSpPr>
          <p:nvPr>
            <p:ph sz="quarter" idx="17"/>
          </p:nvPr>
        </p:nvSpPr>
        <p:spPr>
          <a:xfrm>
            <a:off x="4724400" y="1828800"/>
            <a:ext cx="4114800" cy="2743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9" name="Content Placeholder 8"/>
          <p:cNvSpPr>
            <a:spLocks noGrp="1"/>
          </p:cNvSpPr>
          <p:nvPr>
            <p:ph sz="quarter" idx="18"/>
          </p:nvPr>
        </p:nvSpPr>
        <p:spPr>
          <a:xfrm>
            <a:off x="2286000" y="4724400"/>
            <a:ext cx="4572000" cy="1489075"/>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613298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Outline: Version 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5274" y="777241"/>
            <a:ext cx="8543926"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13" name="COBBL"/>
          <p:cNvSpPr>
            <a:spLocks noGrp="1"/>
          </p:cNvSpPr>
          <p:nvPr>
            <p:ph sz="quarter" idx="10" hasCustomPrompt="1"/>
          </p:nvPr>
        </p:nvSpPr>
        <p:spPr>
          <a:xfrm>
            <a:off x="304800" y="1752600"/>
            <a:ext cx="8534400" cy="4495800"/>
          </a:xfrm>
          <a:prstGeom prst="rect">
            <a:avLst/>
          </a:prstGeom>
        </p:spPr>
        <p:txBody>
          <a:bodyPr/>
          <a:lstStyle>
            <a:lvl1pPr marL="295275" indent="-295275">
              <a:buClr>
                <a:schemeClr val="accent2"/>
              </a:buClr>
              <a:tabLst/>
              <a:defRPr sz="2800" b="0" i="0" baseline="0">
                <a:latin typeface="Calibri" charset="0"/>
                <a:ea typeface="Calibri" charset="0"/>
                <a:cs typeface="Calibri" charset="0"/>
              </a:defRPr>
            </a:lvl1pPr>
            <a:lvl2pPr>
              <a:defRPr sz="2800" b="0" i="0">
                <a:latin typeface="Source Sans Pro" charset="0"/>
                <a:ea typeface="Source Sans Pro" charset="0"/>
                <a:cs typeface="Source Sans Pro"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This Is a Sample Outline for One-Column</a:t>
            </a:r>
          </a:p>
          <a:p>
            <a:pPr lvl="0"/>
            <a:r>
              <a:rPr lang="en-US" dirty="0"/>
              <a:t>It Is One-Column Only</a:t>
            </a:r>
          </a:p>
          <a:p>
            <a:pPr lvl="0"/>
            <a:r>
              <a:rPr lang="en-US" dirty="0"/>
              <a:t>This Outline Has H1 Headings Only</a:t>
            </a:r>
          </a:p>
          <a:p>
            <a:pPr lvl="0"/>
            <a:r>
              <a:rPr lang="en-US" dirty="0"/>
              <a:t>The Headings Are in Title Case, Matching the </a:t>
            </a:r>
            <a:r>
              <a:rPr lang="en-US" dirty="0" err="1"/>
              <a:t>eText</a:t>
            </a:r>
            <a:r>
              <a:rPr lang="en-US" dirty="0"/>
              <a:t>; This Can Vary by Title</a:t>
            </a:r>
          </a:p>
          <a:p>
            <a:pPr lvl="0"/>
            <a:r>
              <a:rPr lang="en-US" dirty="0"/>
              <a:t>This List Is Bulleted</a:t>
            </a:r>
          </a:p>
          <a:p>
            <a:pPr lvl="0"/>
            <a:r>
              <a:rPr lang="en-US" dirty="0"/>
              <a:t>The Outline Slide Has a Footer</a:t>
            </a:r>
          </a:p>
          <a:p>
            <a:pPr lvl="0"/>
            <a:r>
              <a:rPr lang="en-US" dirty="0"/>
              <a:t>Outline Items Usually Have No Ending Punctuation</a:t>
            </a:r>
          </a:p>
        </p:txBody>
      </p:sp>
      <p:sp>
        <p:nvSpPr>
          <p:cNvPr id="4" name="Slide Number Placeholder 3"/>
          <p:cNvSpPr>
            <a:spLocks noGrp="1"/>
          </p:cNvSpPr>
          <p:nvPr>
            <p:ph type="sldNum" sz="quarter" idx="12"/>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3" name="Footer Placeholder 2"/>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86693603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1"/>
          <p:cNvSpPr>
            <a:spLocks noGrp="1"/>
          </p:cNvSpPr>
          <p:nvPr>
            <p:ph sz="quarter" idx="16"/>
          </p:nvPr>
        </p:nvSpPr>
        <p:spPr>
          <a:xfrm>
            <a:off x="304800" y="1828800"/>
            <a:ext cx="8534400" cy="609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2"/>
          <p:cNvSpPr>
            <a:spLocks noGrp="1"/>
          </p:cNvSpPr>
          <p:nvPr>
            <p:ph sz="quarter" idx="17"/>
          </p:nvPr>
        </p:nvSpPr>
        <p:spPr>
          <a:xfrm>
            <a:off x="304800" y="2514600"/>
            <a:ext cx="8534400" cy="762001"/>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9" name="Content Placeholder 8"/>
          <p:cNvSpPr>
            <a:spLocks noGrp="1"/>
          </p:cNvSpPr>
          <p:nvPr>
            <p:ph sz="quarter" idx="18"/>
          </p:nvPr>
        </p:nvSpPr>
        <p:spPr>
          <a:xfrm>
            <a:off x="304800" y="3352801"/>
            <a:ext cx="8534400" cy="5334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
        <p:nvSpPr>
          <p:cNvPr id="8" name="Content Placeholder 7">
            <a:extLst>
              <a:ext uri="{FF2B5EF4-FFF2-40B4-BE49-F238E27FC236}">
                <a16:creationId xmlns:a16="http://schemas.microsoft.com/office/drawing/2014/main" id="{E207CE95-AF8A-4F5D-ADD8-A71096E33A17}"/>
              </a:ext>
            </a:extLst>
          </p:cNvPr>
          <p:cNvSpPr>
            <a:spLocks noGrp="1"/>
          </p:cNvSpPr>
          <p:nvPr>
            <p:ph sz="quarter" idx="19"/>
          </p:nvPr>
        </p:nvSpPr>
        <p:spPr>
          <a:xfrm>
            <a:off x="304800" y="3976048"/>
            <a:ext cx="8534400" cy="672152"/>
          </a:xfrm>
          <a:prstGeom prst="rect">
            <a:avLst/>
          </a:prstGeom>
        </p:spPr>
        <p:txBody>
          <a:bodyPr/>
          <a:lstStyle>
            <a:lvl1pPr marL="0" indent="0">
              <a:buNone/>
              <a:defRPr/>
            </a:lvl1pPr>
          </a:lstStyle>
          <a:p>
            <a:pPr lvl="0"/>
            <a:endParaRPr lang="en-US" dirty="0"/>
          </a:p>
        </p:txBody>
      </p:sp>
      <p:sp>
        <p:nvSpPr>
          <p:cNvPr id="11" name="Content Placeholder 10">
            <a:extLst>
              <a:ext uri="{FF2B5EF4-FFF2-40B4-BE49-F238E27FC236}">
                <a16:creationId xmlns:a16="http://schemas.microsoft.com/office/drawing/2014/main" id="{410CF90A-9AE9-460E-9F74-7D6F89CC991E}"/>
              </a:ext>
            </a:extLst>
          </p:cNvPr>
          <p:cNvSpPr>
            <a:spLocks noGrp="1"/>
          </p:cNvSpPr>
          <p:nvPr>
            <p:ph sz="quarter" idx="20"/>
          </p:nvPr>
        </p:nvSpPr>
        <p:spPr>
          <a:xfrm>
            <a:off x="304800" y="4800600"/>
            <a:ext cx="8534400" cy="793750"/>
          </a:xfrm>
          <a:prstGeom prst="rect">
            <a:avLst/>
          </a:prstGeom>
        </p:spPr>
        <p:txBody>
          <a:bodyPr/>
          <a:lstStyle>
            <a:lvl1pPr marL="0" indent="0">
              <a:buNone/>
              <a:defRPr/>
            </a:lvl1pPr>
          </a:lstStyle>
          <a:p>
            <a:pPr lvl="0"/>
            <a:endParaRPr lang="en-US" dirty="0"/>
          </a:p>
        </p:txBody>
      </p:sp>
    </p:spTree>
    <p:extLst>
      <p:ext uri="{BB962C8B-B14F-4D97-AF65-F5344CB8AC3E}">
        <p14:creationId xmlns:p14="http://schemas.microsoft.com/office/powerpoint/2010/main" val="34393096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1"/>
          <p:cNvSpPr>
            <a:spLocks noGrp="1"/>
          </p:cNvSpPr>
          <p:nvPr>
            <p:ph sz="quarter" idx="16"/>
          </p:nvPr>
        </p:nvSpPr>
        <p:spPr>
          <a:xfrm>
            <a:off x="304800" y="1828800"/>
            <a:ext cx="4267200" cy="365125"/>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2"/>
          <p:cNvSpPr>
            <a:spLocks noGrp="1"/>
          </p:cNvSpPr>
          <p:nvPr>
            <p:ph sz="quarter" idx="17"/>
          </p:nvPr>
        </p:nvSpPr>
        <p:spPr>
          <a:xfrm>
            <a:off x="4724400" y="1828800"/>
            <a:ext cx="4114800" cy="365125"/>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8" name="Content Placeholder 7">
            <a:extLst>
              <a:ext uri="{FF2B5EF4-FFF2-40B4-BE49-F238E27FC236}">
                <a16:creationId xmlns:a16="http://schemas.microsoft.com/office/drawing/2014/main" id="{D6C02995-1E5E-48F3-90EA-30A67DD6E930}"/>
              </a:ext>
            </a:extLst>
          </p:cNvPr>
          <p:cNvSpPr>
            <a:spLocks noGrp="1"/>
          </p:cNvSpPr>
          <p:nvPr>
            <p:ph sz="quarter" idx="18"/>
          </p:nvPr>
        </p:nvSpPr>
        <p:spPr>
          <a:xfrm>
            <a:off x="304800" y="2228109"/>
            <a:ext cx="4267200" cy="365125"/>
          </a:xfrm>
          <a:prstGeom prst="rect">
            <a:avLst/>
          </a:prstGeom>
        </p:spPr>
        <p:txBody>
          <a:bodyPr/>
          <a:lstStyle>
            <a:lvl1pPr marL="0" indent="0">
              <a:buNone/>
              <a:defRPr/>
            </a:lvl1pPr>
          </a:lstStyle>
          <a:p>
            <a:pPr lvl="0"/>
            <a:endParaRPr lang="en-US" dirty="0"/>
          </a:p>
        </p:txBody>
      </p:sp>
      <p:sp>
        <p:nvSpPr>
          <p:cNvPr id="10" name="Content Placeholder 9">
            <a:extLst>
              <a:ext uri="{FF2B5EF4-FFF2-40B4-BE49-F238E27FC236}">
                <a16:creationId xmlns:a16="http://schemas.microsoft.com/office/drawing/2014/main" id="{A97483CB-9142-40B0-AC19-8745028A19E9}"/>
              </a:ext>
            </a:extLst>
          </p:cNvPr>
          <p:cNvSpPr>
            <a:spLocks noGrp="1"/>
          </p:cNvSpPr>
          <p:nvPr>
            <p:ph sz="quarter" idx="19"/>
          </p:nvPr>
        </p:nvSpPr>
        <p:spPr>
          <a:xfrm>
            <a:off x="4724400" y="2228850"/>
            <a:ext cx="4114800" cy="365125"/>
          </a:xfrm>
          <a:prstGeom prst="rect">
            <a:avLst/>
          </a:prstGeom>
        </p:spPr>
        <p:txBody>
          <a:bodyPr/>
          <a:lstStyle>
            <a:lvl1pPr marL="0" indent="0">
              <a:buNone/>
              <a:defRPr/>
            </a:lvl1pPr>
          </a:lstStyle>
          <a:p>
            <a:pPr lvl="0"/>
            <a:endParaRPr lang="en-US" dirty="0"/>
          </a:p>
        </p:txBody>
      </p:sp>
      <p:sp>
        <p:nvSpPr>
          <p:cNvPr id="12" name="Content Placeholder 11">
            <a:extLst>
              <a:ext uri="{FF2B5EF4-FFF2-40B4-BE49-F238E27FC236}">
                <a16:creationId xmlns:a16="http://schemas.microsoft.com/office/drawing/2014/main" id="{697EDCB5-8A43-4F4F-81C5-8AA3A49E8940}"/>
              </a:ext>
            </a:extLst>
          </p:cNvPr>
          <p:cNvSpPr>
            <a:spLocks noGrp="1"/>
          </p:cNvSpPr>
          <p:nvPr>
            <p:ph sz="quarter" idx="20"/>
          </p:nvPr>
        </p:nvSpPr>
        <p:spPr>
          <a:xfrm>
            <a:off x="304800" y="2667000"/>
            <a:ext cx="4267200" cy="365125"/>
          </a:xfrm>
          <a:prstGeom prst="rect">
            <a:avLst/>
          </a:prstGeom>
        </p:spPr>
        <p:txBody>
          <a:bodyPr/>
          <a:lstStyle>
            <a:lvl1pPr marL="0" indent="0">
              <a:buNone/>
              <a:defRPr/>
            </a:lvl1pPr>
          </a:lstStyle>
          <a:p>
            <a:pPr lvl="0"/>
            <a:endParaRPr lang="en-US" dirty="0"/>
          </a:p>
        </p:txBody>
      </p:sp>
      <p:sp>
        <p:nvSpPr>
          <p:cNvPr id="14" name="Content Placeholder 13">
            <a:extLst>
              <a:ext uri="{FF2B5EF4-FFF2-40B4-BE49-F238E27FC236}">
                <a16:creationId xmlns:a16="http://schemas.microsoft.com/office/drawing/2014/main" id="{7FEA43A7-2626-4401-B078-5122780BC0F8}"/>
              </a:ext>
            </a:extLst>
          </p:cNvPr>
          <p:cNvSpPr>
            <a:spLocks noGrp="1"/>
          </p:cNvSpPr>
          <p:nvPr>
            <p:ph sz="quarter" idx="21"/>
          </p:nvPr>
        </p:nvSpPr>
        <p:spPr>
          <a:xfrm>
            <a:off x="4724400" y="2667000"/>
            <a:ext cx="4114800" cy="365125"/>
          </a:xfrm>
          <a:prstGeom prst="rect">
            <a:avLst/>
          </a:prstGeom>
        </p:spPr>
        <p:txBody>
          <a:bodyPr/>
          <a:lstStyle>
            <a:lvl1pPr marL="0" indent="0">
              <a:buNone/>
              <a:defRPr/>
            </a:lvl1pPr>
          </a:lstStyle>
          <a:p>
            <a:pPr lvl="0"/>
            <a:endParaRPr lang="en-US" dirty="0"/>
          </a:p>
        </p:txBody>
      </p:sp>
      <p:sp>
        <p:nvSpPr>
          <p:cNvPr id="16" name="Content Placeholder 15">
            <a:extLst>
              <a:ext uri="{FF2B5EF4-FFF2-40B4-BE49-F238E27FC236}">
                <a16:creationId xmlns:a16="http://schemas.microsoft.com/office/drawing/2014/main" id="{FEED7A6C-A1D8-4D89-9C0C-B1C824C59692}"/>
              </a:ext>
            </a:extLst>
          </p:cNvPr>
          <p:cNvSpPr>
            <a:spLocks noGrp="1"/>
          </p:cNvSpPr>
          <p:nvPr>
            <p:ph sz="quarter" idx="22"/>
          </p:nvPr>
        </p:nvSpPr>
        <p:spPr>
          <a:xfrm>
            <a:off x="304800" y="3124200"/>
            <a:ext cx="4267200" cy="365125"/>
          </a:xfrm>
          <a:prstGeom prst="rect">
            <a:avLst/>
          </a:prstGeom>
        </p:spPr>
        <p:txBody>
          <a:bodyPr/>
          <a:lstStyle>
            <a:lvl1pPr marL="0" indent="0">
              <a:buNone/>
              <a:defRPr/>
            </a:lvl1pPr>
          </a:lstStyle>
          <a:p>
            <a:pPr lvl="0"/>
            <a:endParaRPr lang="en-US" dirty="0"/>
          </a:p>
        </p:txBody>
      </p:sp>
      <p:sp>
        <p:nvSpPr>
          <p:cNvPr id="18" name="Content Placeholder 17">
            <a:extLst>
              <a:ext uri="{FF2B5EF4-FFF2-40B4-BE49-F238E27FC236}">
                <a16:creationId xmlns:a16="http://schemas.microsoft.com/office/drawing/2014/main" id="{543D2732-3A9F-406C-98CA-6DF1647EC031}"/>
              </a:ext>
            </a:extLst>
          </p:cNvPr>
          <p:cNvSpPr>
            <a:spLocks noGrp="1"/>
          </p:cNvSpPr>
          <p:nvPr>
            <p:ph sz="quarter" idx="23"/>
          </p:nvPr>
        </p:nvSpPr>
        <p:spPr>
          <a:xfrm>
            <a:off x="4724400" y="3124200"/>
            <a:ext cx="4114800" cy="365125"/>
          </a:xfrm>
          <a:prstGeom prst="rect">
            <a:avLst/>
          </a:prstGeom>
        </p:spPr>
        <p:txBody>
          <a:bodyPr/>
          <a:lstStyle>
            <a:lvl1pPr marL="0" indent="0">
              <a:buNone/>
              <a:defRPr/>
            </a:lvl1pPr>
          </a:lstStyle>
          <a:p>
            <a:pPr lvl="0"/>
            <a:endParaRPr lang="en-US" dirty="0"/>
          </a:p>
        </p:txBody>
      </p:sp>
      <p:sp>
        <p:nvSpPr>
          <p:cNvPr id="20" name="Content Placeholder 19">
            <a:extLst>
              <a:ext uri="{FF2B5EF4-FFF2-40B4-BE49-F238E27FC236}">
                <a16:creationId xmlns:a16="http://schemas.microsoft.com/office/drawing/2014/main" id="{F01F2447-776E-45D7-8D0A-E79277C539EF}"/>
              </a:ext>
            </a:extLst>
          </p:cNvPr>
          <p:cNvSpPr>
            <a:spLocks noGrp="1"/>
          </p:cNvSpPr>
          <p:nvPr>
            <p:ph sz="quarter" idx="24"/>
          </p:nvPr>
        </p:nvSpPr>
        <p:spPr>
          <a:xfrm>
            <a:off x="304800" y="3581400"/>
            <a:ext cx="4267200" cy="457200"/>
          </a:xfrm>
          <a:prstGeom prst="rect">
            <a:avLst/>
          </a:prstGeom>
        </p:spPr>
        <p:txBody>
          <a:bodyPr/>
          <a:lstStyle>
            <a:lvl1pPr marL="0" indent="0">
              <a:buNone/>
              <a:defRPr/>
            </a:lvl1pPr>
          </a:lstStyle>
          <a:p>
            <a:pPr lvl="0"/>
            <a:endParaRPr lang="en-US" dirty="0"/>
          </a:p>
        </p:txBody>
      </p:sp>
      <p:sp>
        <p:nvSpPr>
          <p:cNvPr id="22" name="Content Placeholder 21">
            <a:extLst>
              <a:ext uri="{FF2B5EF4-FFF2-40B4-BE49-F238E27FC236}">
                <a16:creationId xmlns:a16="http://schemas.microsoft.com/office/drawing/2014/main" id="{9CA587B7-AF27-4DA0-BF89-AEBB9D0B0C6A}"/>
              </a:ext>
            </a:extLst>
          </p:cNvPr>
          <p:cNvSpPr>
            <a:spLocks noGrp="1"/>
          </p:cNvSpPr>
          <p:nvPr>
            <p:ph sz="quarter" idx="25"/>
          </p:nvPr>
        </p:nvSpPr>
        <p:spPr>
          <a:xfrm>
            <a:off x="4724400" y="3581400"/>
            <a:ext cx="4114800" cy="457200"/>
          </a:xfrm>
          <a:prstGeom prst="rect">
            <a:avLst/>
          </a:prstGeom>
        </p:spPr>
        <p:txBody>
          <a:bodyPr/>
          <a:lstStyle>
            <a:lvl1pPr marL="0" indent="0">
              <a:buNone/>
              <a:defRPr/>
            </a:lvl1pPr>
          </a:lstStyle>
          <a:p>
            <a:pPr lvl="0"/>
            <a:endParaRPr lang="en-US" dirty="0"/>
          </a:p>
        </p:txBody>
      </p:sp>
      <p:sp>
        <p:nvSpPr>
          <p:cNvPr id="24" name="Content Placeholder 23">
            <a:extLst>
              <a:ext uri="{FF2B5EF4-FFF2-40B4-BE49-F238E27FC236}">
                <a16:creationId xmlns:a16="http://schemas.microsoft.com/office/drawing/2014/main" id="{B8C06814-D6BE-49EB-91F9-65609ABBCE93}"/>
              </a:ext>
            </a:extLst>
          </p:cNvPr>
          <p:cNvSpPr>
            <a:spLocks noGrp="1"/>
          </p:cNvSpPr>
          <p:nvPr>
            <p:ph sz="quarter" idx="26"/>
          </p:nvPr>
        </p:nvSpPr>
        <p:spPr>
          <a:xfrm>
            <a:off x="304800" y="4114800"/>
            <a:ext cx="4267200" cy="396875"/>
          </a:xfrm>
          <a:prstGeom prst="rect">
            <a:avLst/>
          </a:prstGeom>
        </p:spPr>
        <p:txBody>
          <a:bodyPr/>
          <a:lstStyle>
            <a:lvl1pPr marL="0" indent="0">
              <a:buNone/>
              <a:defRPr/>
            </a:lvl1pPr>
          </a:lstStyle>
          <a:p>
            <a:pPr lvl="0"/>
            <a:endParaRPr lang="en-US" dirty="0"/>
          </a:p>
        </p:txBody>
      </p:sp>
      <p:sp>
        <p:nvSpPr>
          <p:cNvPr id="26" name="Content Placeholder 25">
            <a:extLst>
              <a:ext uri="{FF2B5EF4-FFF2-40B4-BE49-F238E27FC236}">
                <a16:creationId xmlns:a16="http://schemas.microsoft.com/office/drawing/2014/main" id="{C30DE4D4-57AC-4CD5-B7CD-5EC4216BC72F}"/>
              </a:ext>
            </a:extLst>
          </p:cNvPr>
          <p:cNvSpPr>
            <a:spLocks noGrp="1"/>
          </p:cNvSpPr>
          <p:nvPr>
            <p:ph sz="quarter" idx="27"/>
          </p:nvPr>
        </p:nvSpPr>
        <p:spPr>
          <a:xfrm>
            <a:off x="4724400" y="4114800"/>
            <a:ext cx="4114800" cy="396875"/>
          </a:xfrm>
          <a:prstGeom prst="rect">
            <a:avLst/>
          </a:prstGeom>
        </p:spPr>
        <p:txBody>
          <a:bodyPr/>
          <a:lstStyle>
            <a:lvl1pPr marL="0" indent="0">
              <a:buNone/>
              <a:defRPr/>
            </a:lvl1pPr>
          </a:lstStyle>
          <a:p>
            <a:pPr lvl="0"/>
            <a:endParaRPr lang="en-US" dirty="0"/>
          </a:p>
        </p:txBody>
      </p:sp>
      <p:sp>
        <p:nvSpPr>
          <p:cNvPr id="28" name="Content Placeholder 27">
            <a:extLst>
              <a:ext uri="{FF2B5EF4-FFF2-40B4-BE49-F238E27FC236}">
                <a16:creationId xmlns:a16="http://schemas.microsoft.com/office/drawing/2014/main" id="{E7B81DE7-2CFB-4EF3-B694-A5E0B2622CF2}"/>
              </a:ext>
            </a:extLst>
          </p:cNvPr>
          <p:cNvSpPr>
            <a:spLocks noGrp="1"/>
          </p:cNvSpPr>
          <p:nvPr>
            <p:ph sz="quarter" idx="28"/>
          </p:nvPr>
        </p:nvSpPr>
        <p:spPr>
          <a:xfrm>
            <a:off x="304800" y="4572000"/>
            <a:ext cx="4267200" cy="304800"/>
          </a:xfrm>
          <a:prstGeom prst="rect">
            <a:avLst/>
          </a:prstGeom>
        </p:spPr>
        <p:txBody>
          <a:bodyPr/>
          <a:lstStyle>
            <a:lvl1pPr marL="0" indent="0">
              <a:buNone/>
              <a:defRPr/>
            </a:lvl1pPr>
          </a:lstStyle>
          <a:p>
            <a:pPr lvl="0"/>
            <a:endParaRPr lang="en-US" dirty="0"/>
          </a:p>
        </p:txBody>
      </p:sp>
      <p:sp>
        <p:nvSpPr>
          <p:cNvPr id="30" name="Content Placeholder 29">
            <a:extLst>
              <a:ext uri="{FF2B5EF4-FFF2-40B4-BE49-F238E27FC236}">
                <a16:creationId xmlns:a16="http://schemas.microsoft.com/office/drawing/2014/main" id="{00FAAFD7-3BF8-4817-B2E7-F4BF8BC460E2}"/>
              </a:ext>
            </a:extLst>
          </p:cNvPr>
          <p:cNvSpPr>
            <a:spLocks noGrp="1"/>
          </p:cNvSpPr>
          <p:nvPr>
            <p:ph sz="quarter" idx="29"/>
          </p:nvPr>
        </p:nvSpPr>
        <p:spPr>
          <a:xfrm>
            <a:off x="4724400" y="4572001"/>
            <a:ext cx="4114800" cy="304799"/>
          </a:xfrm>
          <a:prstGeom prst="rect">
            <a:avLst/>
          </a:prstGeom>
        </p:spPr>
        <p:txBody>
          <a:bodyPr/>
          <a:lstStyle>
            <a:lvl1pPr marL="0" indent="0">
              <a:buNone/>
              <a:defRPr/>
            </a:lvl1pPr>
          </a:lstStyle>
          <a:p>
            <a:pPr lvl="0"/>
            <a:endParaRPr lang="en-US" dirty="0"/>
          </a:p>
        </p:txBody>
      </p:sp>
      <p:sp>
        <p:nvSpPr>
          <p:cNvPr id="32" name="Content Placeholder 31">
            <a:extLst>
              <a:ext uri="{FF2B5EF4-FFF2-40B4-BE49-F238E27FC236}">
                <a16:creationId xmlns:a16="http://schemas.microsoft.com/office/drawing/2014/main" id="{E0D49398-7F51-4317-B17A-DBCFC82109F7}"/>
              </a:ext>
            </a:extLst>
          </p:cNvPr>
          <p:cNvSpPr>
            <a:spLocks noGrp="1"/>
          </p:cNvSpPr>
          <p:nvPr>
            <p:ph sz="quarter" idx="30"/>
          </p:nvPr>
        </p:nvSpPr>
        <p:spPr>
          <a:xfrm>
            <a:off x="304800" y="4953001"/>
            <a:ext cx="4267200" cy="381000"/>
          </a:xfrm>
          <a:prstGeom prst="rect">
            <a:avLst/>
          </a:prstGeom>
        </p:spPr>
        <p:txBody>
          <a:bodyPr/>
          <a:lstStyle>
            <a:lvl1pPr marL="0" indent="0">
              <a:buNone/>
              <a:defRPr/>
            </a:lvl1pPr>
          </a:lstStyle>
          <a:p>
            <a:pPr lvl="0"/>
            <a:endParaRPr lang="en-US" dirty="0"/>
          </a:p>
        </p:txBody>
      </p:sp>
      <p:sp>
        <p:nvSpPr>
          <p:cNvPr id="34" name="Content Placeholder 33">
            <a:extLst>
              <a:ext uri="{FF2B5EF4-FFF2-40B4-BE49-F238E27FC236}">
                <a16:creationId xmlns:a16="http://schemas.microsoft.com/office/drawing/2014/main" id="{7F70BB82-7130-4437-91C1-5D4AAC7AA6F0}"/>
              </a:ext>
            </a:extLst>
          </p:cNvPr>
          <p:cNvSpPr>
            <a:spLocks noGrp="1"/>
          </p:cNvSpPr>
          <p:nvPr>
            <p:ph sz="quarter" idx="31"/>
          </p:nvPr>
        </p:nvSpPr>
        <p:spPr>
          <a:xfrm>
            <a:off x="4724400" y="4953000"/>
            <a:ext cx="4114800" cy="381000"/>
          </a:xfrm>
          <a:prstGeom prst="rect">
            <a:avLst/>
          </a:prstGeom>
        </p:spPr>
        <p:txBody>
          <a:bodyPr/>
          <a:lstStyle>
            <a:lvl1pPr marL="0" indent="0">
              <a:buNone/>
              <a:defRPr/>
            </a:lvl1pPr>
          </a:lstStyle>
          <a:p>
            <a:pPr lvl="0"/>
            <a:endParaRPr lang="en-US" dirty="0"/>
          </a:p>
        </p:txBody>
      </p:sp>
      <p:sp>
        <p:nvSpPr>
          <p:cNvPr id="36" name="Content Placeholder 35">
            <a:extLst>
              <a:ext uri="{FF2B5EF4-FFF2-40B4-BE49-F238E27FC236}">
                <a16:creationId xmlns:a16="http://schemas.microsoft.com/office/drawing/2014/main" id="{78B55E74-A183-4F7C-97DC-E41ED4AFE2F0}"/>
              </a:ext>
            </a:extLst>
          </p:cNvPr>
          <p:cNvSpPr>
            <a:spLocks noGrp="1"/>
          </p:cNvSpPr>
          <p:nvPr>
            <p:ph sz="quarter" idx="32"/>
          </p:nvPr>
        </p:nvSpPr>
        <p:spPr>
          <a:xfrm>
            <a:off x="304800" y="5376730"/>
            <a:ext cx="4267200" cy="381000"/>
          </a:xfrm>
          <a:prstGeom prst="rect">
            <a:avLst/>
          </a:prstGeom>
        </p:spPr>
        <p:txBody>
          <a:bodyPr/>
          <a:lstStyle>
            <a:lvl1pPr marL="0" indent="0">
              <a:buNone/>
              <a:defRPr/>
            </a:lvl1pPr>
          </a:lstStyle>
          <a:p>
            <a:pPr lvl="0"/>
            <a:endParaRPr lang="en-US" dirty="0"/>
          </a:p>
        </p:txBody>
      </p:sp>
      <p:sp>
        <p:nvSpPr>
          <p:cNvPr id="38" name="Content Placeholder 37">
            <a:extLst>
              <a:ext uri="{FF2B5EF4-FFF2-40B4-BE49-F238E27FC236}">
                <a16:creationId xmlns:a16="http://schemas.microsoft.com/office/drawing/2014/main" id="{1DFFC32A-D015-4E75-8F48-0680EC4D2EB0}"/>
              </a:ext>
            </a:extLst>
          </p:cNvPr>
          <p:cNvSpPr>
            <a:spLocks noGrp="1"/>
          </p:cNvSpPr>
          <p:nvPr>
            <p:ph sz="quarter" idx="33"/>
          </p:nvPr>
        </p:nvSpPr>
        <p:spPr>
          <a:xfrm>
            <a:off x="4724400" y="5392738"/>
            <a:ext cx="4114800" cy="365125"/>
          </a:xfrm>
          <a:prstGeom prst="rect">
            <a:avLst/>
          </a:prstGeom>
        </p:spPr>
        <p:txBody>
          <a:bodyPr/>
          <a:lstStyle>
            <a:lvl1pPr marL="0" indent="0">
              <a:buNone/>
              <a:defRPr/>
            </a:lvl1pPr>
          </a:lstStyle>
          <a:p>
            <a:pPr lvl="0"/>
            <a:endParaRPr lang="en-US" dirty="0"/>
          </a:p>
        </p:txBody>
      </p:sp>
      <p:sp>
        <p:nvSpPr>
          <p:cNvPr id="40" name="Content Placeholder 39">
            <a:extLst>
              <a:ext uri="{FF2B5EF4-FFF2-40B4-BE49-F238E27FC236}">
                <a16:creationId xmlns:a16="http://schemas.microsoft.com/office/drawing/2014/main" id="{FC4643E0-42A6-49E8-9F03-3C26CB9D6497}"/>
              </a:ext>
            </a:extLst>
          </p:cNvPr>
          <p:cNvSpPr>
            <a:spLocks noGrp="1"/>
          </p:cNvSpPr>
          <p:nvPr>
            <p:ph sz="quarter" idx="34"/>
          </p:nvPr>
        </p:nvSpPr>
        <p:spPr>
          <a:xfrm>
            <a:off x="304800" y="5791200"/>
            <a:ext cx="4267200" cy="365125"/>
          </a:xfrm>
          <a:prstGeom prst="rect">
            <a:avLst/>
          </a:prstGeom>
        </p:spPr>
        <p:txBody>
          <a:bodyPr/>
          <a:lstStyle>
            <a:lvl1pPr marL="0" indent="0">
              <a:buNone/>
              <a:defRPr/>
            </a:lvl1pPr>
          </a:lstStyle>
          <a:p>
            <a:pPr lvl="0"/>
            <a:endParaRPr lang="en-US" dirty="0"/>
          </a:p>
        </p:txBody>
      </p:sp>
      <p:sp>
        <p:nvSpPr>
          <p:cNvPr id="42" name="Content Placeholder 41">
            <a:extLst>
              <a:ext uri="{FF2B5EF4-FFF2-40B4-BE49-F238E27FC236}">
                <a16:creationId xmlns:a16="http://schemas.microsoft.com/office/drawing/2014/main" id="{34298EB3-92EF-4C89-B045-581BE7F6E4C8}"/>
              </a:ext>
            </a:extLst>
          </p:cNvPr>
          <p:cNvSpPr>
            <a:spLocks noGrp="1"/>
          </p:cNvSpPr>
          <p:nvPr>
            <p:ph sz="quarter" idx="35"/>
          </p:nvPr>
        </p:nvSpPr>
        <p:spPr>
          <a:xfrm>
            <a:off x="4724400" y="5791200"/>
            <a:ext cx="4114800" cy="365125"/>
          </a:xfrm>
          <a:prstGeom prst="rect">
            <a:avLst/>
          </a:prstGeom>
        </p:spPr>
        <p:txBody>
          <a:bodyPr/>
          <a:lstStyle>
            <a:lvl1pPr marL="0" indent="0">
              <a:buNone/>
              <a:defRPr/>
            </a:lvl1pPr>
          </a:lstStyle>
          <a:p>
            <a:pPr lvl="0"/>
            <a:endParaRPr lang="en-US" dirty="0"/>
          </a:p>
        </p:txBody>
      </p:sp>
      <p:sp>
        <p:nvSpPr>
          <p:cNvPr id="3" name="Slide Number Placeholder "/>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36740793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Concept Check Question (1of 2)">
    <p:spTree>
      <p:nvGrpSpPr>
        <p:cNvPr id="1" name=""/>
        <p:cNvGrpSpPr/>
        <p:nvPr/>
      </p:nvGrpSpPr>
      <p:grpSpPr>
        <a:xfrm>
          <a:off x="0" y="0"/>
          <a:ext cx="0" cy="0"/>
          <a:chOff x="0" y="0"/>
          <a:chExt cx="0" cy="0"/>
        </a:xfrm>
      </p:grpSpPr>
      <p:sp>
        <p:nvSpPr>
          <p:cNvPr id="14" name="Title 13"/>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pPr lvl="0"/>
            <a:r>
              <a:rPr lang="en-US" dirty="0"/>
              <a:t>1.1 Periodicity Assumption</a:t>
            </a:r>
          </a:p>
        </p:txBody>
      </p:sp>
      <p:sp>
        <p:nvSpPr>
          <p:cNvPr id="5" name="Content Placeholder 4"/>
          <p:cNvSpPr>
            <a:spLocks noGrp="1"/>
          </p:cNvSpPr>
          <p:nvPr>
            <p:ph sz="quarter" idx="16" hasCustomPrompt="1"/>
          </p:nvPr>
        </p:nvSpPr>
        <p:spPr>
          <a:xfrm>
            <a:off x="304800" y="1752600"/>
            <a:ext cx="8534400" cy="4419600"/>
          </a:xfrm>
          <a:prstGeom prst="rect">
            <a:avLst/>
          </a:prstGeom>
        </p:spPr>
        <p:txBody>
          <a:bodyPr/>
          <a:lstStyle>
            <a:lvl1pPr marL="0" indent="0">
              <a:spcBef>
                <a:spcPts val="1000"/>
              </a:spcBef>
              <a:buNone/>
              <a:defRPr sz="2800" baseline="0"/>
            </a:lvl1pPr>
            <a:lvl2pPr marL="809625" indent="-460375">
              <a:spcBef>
                <a:spcPts val="1000"/>
              </a:spcBef>
              <a:buClr>
                <a:schemeClr val="accent2"/>
              </a:buClr>
              <a:buFont typeface="+mj-lt"/>
              <a:buAutoNum type="alphaLcPeriod"/>
              <a:tabLst/>
              <a:defRPr sz="2800"/>
            </a:lvl2pPr>
            <a:lvl3pPr marL="914400" indent="0">
              <a:buNone/>
              <a:defRPr sz="2800"/>
            </a:lvl3pPr>
            <a:lvl4pPr marL="1371600" indent="0">
              <a:buNone/>
              <a:defRPr sz="2800"/>
            </a:lvl4pPr>
            <a:lvl5pPr marL="1828800" indent="0">
              <a:buNone/>
              <a:defRPr sz="2800"/>
            </a:lvl5pPr>
          </a:lstStyle>
          <a:p>
            <a:pPr lvl="0"/>
            <a:r>
              <a:rPr lang="en-US" dirty="0"/>
              <a:t>Which one of these statements about the accrual basis of accounting is false?</a:t>
            </a:r>
          </a:p>
          <a:p>
            <a:pPr lvl="1"/>
            <a:r>
              <a:rPr lang="en-US" dirty="0"/>
              <a:t>Companies record events that change their financial statements in the period in which events occur, even if cash was not exchanged.</a:t>
            </a:r>
          </a:p>
          <a:p>
            <a:pPr lvl="1"/>
            <a:r>
              <a:rPr lang="en-US" dirty="0"/>
              <a:t>Companies recognize revenue in the period in which the performance obligation is satisfied.</a:t>
            </a:r>
          </a:p>
          <a:p>
            <a:pPr lvl="1"/>
            <a:r>
              <a:rPr lang="en-US" dirty="0"/>
              <a:t>This basis is accord with generally accepted accounting principles.</a:t>
            </a:r>
          </a:p>
          <a:p>
            <a:pPr lvl="1"/>
            <a:endParaRPr lang="en-US" dirty="0"/>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848283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Slide: Version 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5350050"/>
            <a:ext cx="8534400" cy="309975"/>
          </a:xfrm>
          <a:prstGeom prst="rect">
            <a:avLst/>
          </a:prstGeom>
        </p:spPr>
        <p:txBody>
          <a:bodyPr/>
          <a:lstStyle>
            <a:lvl1pPr>
              <a:defRPr sz="2000" b="0" i="0">
                <a:latin typeface="Calibri" charset="0"/>
                <a:ea typeface="Calibri" charset="0"/>
                <a:cs typeface="Calibri" charset="0"/>
              </a:defRPr>
            </a:lvl1pPr>
          </a:lstStyle>
          <a:p>
            <a:pPr lvl="0"/>
            <a:r>
              <a:rPr lang="en-US" sz="2000" dirty="0"/>
              <a:t>Figure Title</a:t>
            </a:r>
          </a:p>
        </p:txBody>
      </p:sp>
      <p:sp>
        <p:nvSpPr>
          <p:cNvPr id="3" name="Content Placeholder 2"/>
          <p:cNvSpPr>
            <a:spLocks noGrp="1"/>
          </p:cNvSpPr>
          <p:nvPr>
            <p:ph idx="1"/>
          </p:nvPr>
        </p:nvSpPr>
        <p:spPr>
          <a:xfrm>
            <a:off x="304800" y="820738"/>
            <a:ext cx="8534400" cy="4452937"/>
          </a:xfrm>
          <a:prstGeom prst="rect">
            <a:avLst/>
          </a:prstGeom>
        </p:spPr>
        <p:txBody>
          <a:bodyPr/>
          <a:lstStyle>
            <a:lvl1pPr marL="0" indent="0">
              <a:buNone/>
              <a:defRPr b="0" i="0">
                <a:latin typeface="Calibri" charset="0"/>
                <a:ea typeface="Calibri" charset="0"/>
                <a:cs typeface="Calibri" charset="0"/>
              </a:defRPr>
            </a:lvl1pPr>
          </a:lstStyle>
          <a:p>
            <a:pPr lvl="0"/>
            <a:endParaRPr lang="en-US" dirty="0"/>
          </a:p>
        </p:txBody>
      </p:sp>
      <p:sp>
        <p:nvSpPr>
          <p:cNvPr id="8" name="Content Placeholder 7"/>
          <p:cNvSpPr>
            <a:spLocks noGrp="1"/>
          </p:cNvSpPr>
          <p:nvPr>
            <p:ph sz="quarter" idx="13" hasCustomPrompt="1"/>
          </p:nvPr>
        </p:nvSpPr>
        <p:spPr>
          <a:xfrm>
            <a:off x="304800" y="5780675"/>
            <a:ext cx="8534400" cy="467725"/>
          </a:xfrm>
          <a:prstGeom prst="rect">
            <a:avLst/>
          </a:prstGeom>
        </p:spPr>
        <p:txBody>
          <a:bodyPr/>
          <a:lstStyle>
            <a:lvl1pPr marL="0" indent="0">
              <a:buNone/>
              <a:defRPr sz="2000" b="0" i="0">
                <a:latin typeface="Calibri" charset="0"/>
                <a:ea typeface="Calibri" charset="0"/>
                <a:cs typeface="Calibri" charset="0"/>
              </a:defRPr>
            </a:lvl1pPr>
          </a:lstStyle>
          <a:p>
            <a:pPr lvl="0"/>
            <a:r>
              <a:rPr lang="en-US" sz="2000" dirty="0"/>
              <a:t>Figure 4.5 Figure title placeholder</a:t>
            </a:r>
          </a:p>
        </p:txBody>
      </p:sp>
      <p:sp>
        <p:nvSpPr>
          <p:cNvPr id="6" name="Slide Number Placeholder 5"/>
          <p:cNvSpPr>
            <a:spLocks noGrp="1"/>
          </p:cNvSpPr>
          <p:nvPr>
            <p:ph type="sldNum" sz="quarter" idx="12"/>
          </p:nvPr>
        </p:nvSpPr>
        <p:spPr>
          <a:xfrm>
            <a:off x="6457950" y="6356350"/>
            <a:ext cx="2381250" cy="365125"/>
          </a:xfrm>
        </p:spPr>
        <p:txBody>
          <a:bodyPr/>
          <a:lstStyle>
            <a:lvl1pPr>
              <a:defRPr b="0" i="0">
                <a:latin typeface="Calibri" charset="0"/>
                <a:ea typeface="Calibri" charset="0"/>
                <a:cs typeface="Calibri" charset="0"/>
              </a:defRPr>
            </a:lvl1pPr>
          </a:lstStyle>
          <a:p>
            <a:fld id="{42181430-7FCB-BA4C-90CE-EB7ACCC9EC50}" type="slidenum">
              <a:rPr lang="en-US" smtClean="0"/>
              <a:pPr/>
              <a:t>‹#›</a:t>
            </a:fld>
            <a:endParaRPr lang="en-US" dirty="0"/>
          </a:p>
        </p:txBody>
      </p:sp>
      <p:sp>
        <p:nvSpPr>
          <p:cNvPr id="5" name="Footer Placeholder 4"/>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26673764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Slide: Version B">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304800" y="5920581"/>
            <a:ext cx="8534400" cy="435770"/>
          </a:xfrm>
          <a:prstGeom prst="rect">
            <a:avLst/>
          </a:prstGeom>
        </p:spPr>
        <p:txBody>
          <a:bodyPr/>
          <a:lstStyle>
            <a:lvl1pPr algn="ctr">
              <a:defRPr b="0" i="0">
                <a:latin typeface="Calibri" charset="0"/>
                <a:ea typeface="Calibri" charset="0"/>
                <a:cs typeface="Calibri" charset="0"/>
              </a:defRPr>
            </a:lvl1pPr>
          </a:lstStyle>
          <a:p>
            <a:r>
              <a:rPr lang="en-US" dirty="0"/>
              <a:t>Image Title</a:t>
            </a:r>
          </a:p>
        </p:txBody>
      </p:sp>
      <p:sp>
        <p:nvSpPr>
          <p:cNvPr id="3" name="Content Placeholder 2"/>
          <p:cNvSpPr>
            <a:spLocks noGrp="1"/>
          </p:cNvSpPr>
          <p:nvPr>
            <p:ph idx="1"/>
          </p:nvPr>
        </p:nvSpPr>
        <p:spPr>
          <a:xfrm>
            <a:off x="304800" y="820738"/>
            <a:ext cx="8534400" cy="4970462"/>
          </a:xfrm>
          <a:prstGeom prst="rect">
            <a:avLst/>
          </a:prstGeom>
        </p:spPr>
        <p:txBody>
          <a:bodyPr/>
          <a:lstStyle>
            <a:lvl1pPr marL="0" indent="0">
              <a:buNone/>
              <a:defRPr b="0" i="0">
                <a:latin typeface="Calibri" charset="0"/>
                <a:ea typeface="Calibri" charset="0"/>
                <a:cs typeface="Calibri" charset="0"/>
              </a:defRPr>
            </a:lvl1pPr>
          </a:lstStyle>
          <a:p>
            <a:pPr lvl="0"/>
            <a:endParaRPr lang="en-US" dirty="0"/>
          </a:p>
        </p:txBody>
      </p:sp>
      <p:sp>
        <p:nvSpPr>
          <p:cNvPr id="6" name="Slide Number Placeholder 5"/>
          <p:cNvSpPr>
            <a:spLocks noGrp="1"/>
          </p:cNvSpPr>
          <p:nvPr>
            <p:ph type="sldNum" sz="quarter" idx="12"/>
          </p:nvPr>
        </p:nvSpPr>
        <p:spPr>
          <a:xfrm>
            <a:off x="6457950" y="6356350"/>
            <a:ext cx="2381250" cy="365125"/>
          </a:xfrm>
        </p:spPr>
        <p:txBody>
          <a:bodyPr/>
          <a:lstStyle>
            <a:lvl1pPr>
              <a:defRPr b="0" i="0">
                <a:latin typeface="Calibri" charset="0"/>
                <a:ea typeface="Calibri" charset="0"/>
                <a:cs typeface="Calibri" charset="0"/>
              </a:defRPr>
            </a:lvl1pPr>
          </a:lstStyle>
          <a:p>
            <a:fld id="{42181430-7FCB-BA4C-90CE-EB7ACCC9EC50}" type="slidenum">
              <a:rPr lang="en-US" smtClean="0"/>
              <a:pPr/>
              <a:t>‹#›</a:t>
            </a:fld>
            <a:endParaRPr lang="en-US" dirty="0"/>
          </a:p>
        </p:txBody>
      </p:sp>
      <p:sp>
        <p:nvSpPr>
          <p:cNvPr id="5" name="Footer Placeholder 4"/>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pter Outline: Version B">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BL 2-col"/>
          <p:cNvSpPr>
            <a:spLocks noGrp="1"/>
          </p:cNvSpPr>
          <p:nvPr>
            <p:ph sz="quarter" idx="12" hasCustomPrompt="1"/>
          </p:nvPr>
        </p:nvSpPr>
        <p:spPr>
          <a:xfrm>
            <a:off x="304800" y="1752600"/>
            <a:ext cx="8534400" cy="4603750"/>
          </a:xfrm>
          <a:prstGeom prst="rect">
            <a:avLst/>
          </a:prstGeom>
        </p:spPr>
        <p:txBody>
          <a:bodyPr numCol="2" spcCol="548640"/>
          <a:lstStyle>
            <a:lvl1pPr marL="292608" marR="0" indent="-292608" algn="l" defTabSz="914400" rtl="0" eaLnBrk="1" fontAlgn="auto" latinLnBrk="0" hangingPunct="1">
              <a:lnSpc>
                <a:spcPct val="90000"/>
              </a:lnSpc>
              <a:spcBef>
                <a:spcPts val="1000"/>
              </a:spcBef>
              <a:spcAft>
                <a:spcPts val="0"/>
              </a:spcAft>
              <a:buClr>
                <a:schemeClr val="accent2"/>
              </a:buClr>
              <a:buSzTx/>
              <a:buFont typeface="Arial"/>
              <a:buChar char="•"/>
              <a:tabLst/>
              <a:defRPr sz="2800" b="0" i="0" baseline="0">
                <a:latin typeface="Calibri" charset="0"/>
                <a:ea typeface="Calibri" charset="0"/>
                <a:cs typeface="Calibri" charset="0"/>
              </a:defRPr>
            </a:lvl1pPr>
            <a:lvl2pPr>
              <a:defRPr sz="2800" b="0" i="0">
                <a:latin typeface="Source Sans Pro" charset="0"/>
                <a:ea typeface="Source Sans Pro" charset="0"/>
                <a:cs typeface="Source Sans Pro"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This Is a Sample Outline For Two-Column</a:t>
            </a:r>
          </a:p>
          <a:p>
            <a:pPr lvl="0"/>
            <a:r>
              <a:rPr lang="en-US" dirty="0"/>
              <a:t>This Outline Has No Sub-lists</a:t>
            </a:r>
          </a:p>
          <a:p>
            <a:pPr lvl="0"/>
            <a:r>
              <a:rPr lang="en-US" dirty="0"/>
              <a:t>This List Is Bulleted</a:t>
            </a:r>
          </a:p>
          <a:p>
            <a:pPr lvl="0"/>
            <a:r>
              <a:rPr lang="en-US" dirty="0"/>
              <a:t>The Outline Slide Has A Footer</a:t>
            </a:r>
          </a:p>
          <a:p>
            <a:pPr lvl="0"/>
            <a:r>
              <a:rPr lang="en-US" dirty="0"/>
              <a:t>Outline Items Usually Have No Ending Punctuation</a:t>
            </a:r>
          </a:p>
          <a:p>
            <a:pPr lvl="0"/>
            <a:r>
              <a:rPr lang="en-US" dirty="0"/>
              <a:t>This is Another Heading</a:t>
            </a:r>
          </a:p>
          <a:p>
            <a:pPr lvl="0"/>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lvl="0"/>
            <a:endParaRPr lang="en-US" dirty="0"/>
          </a:p>
        </p:txBody>
      </p:sp>
      <p:sp>
        <p:nvSpPr>
          <p:cNvPr id="7" name="Slide Number Placeholder 6"/>
          <p:cNvSpPr>
            <a:spLocks noGrp="1"/>
          </p:cNvSpPr>
          <p:nvPr>
            <p:ph type="sldNum" sz="quarter" idx="14"/>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2" name="Footer Placeholder 1"/>
          <p:cNvSpPr>
            <a:spLocks noGrp="1"/>
          </p:cNvSpPr>
          <p:nvPr>
            <p:ph type="ftr" sz="quarter" idx="13"/>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993600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 Outline: Version C1 (single#)">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NL"/>
          <p:cNvSpPr>
            <a:spLocks noGrp="1"/>
          </p:cNvSpPr>
          <p:nvPr>
            <p:ph sz="quarter" idx="12" hasCustomPrompt="1"/>
          </p:nvPr>
        </p:nvSpPr>
        <p:spPr>
          <a:xfrm>
            <a:off x="304800" y="1752600"/>
            <a:ext cx="8534400" cy="4495800"/>
          </a:xfrm>
          <a:prstGeom prst="rect">
            <a:avLst/>
          </a:prstGeom>
        </p:spPr>
        <p:txBody>
          <a:bodyPr/>
          <a:lstStyle>
            <a:lvl1pPr marL="514350" indent="-514350">
              <a:buClr>
                <a:schemeClr val="accent2"/>
              </a:buClr>
              <a:buFont typeface="+mj-lt"/>
              <a:buAutoNum type="arabicPeriod"/>
              <a:defRPr sz="2800" b="0" i="0" baseline="0">
                <a:latin typeface="Calibri" charset="0"/>
                <a:ea typeface="Calibri" charset="0"/>
                <a:cs typeface="Calibri" charset="0"/>
              </a:defRPr>
            </a:lvl1pPr>
            <a:lvl2pPr>
              <a:defRPr sz="2800" b="0" i="0">
                <a:latin typeface="Source Sans Pro" charset="0"/>
                <a:ea typeface="Source Sans Pro" charset="0"/>
                <a:cs typeface="Source Sans Pro"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This Is a Sample Outline for One-Column</a:t>
            </a:r>
          </a:p>
          <a:p>
            <a:pPr lvl="0"/>
            <a:r>
              <a:rPr lang="en-US" dirty="0"/>
              <a:t>It Is One-Column Only</a:t>
            </a:r>
          </a:p>
          <a:p>
            <a:pPr lvl="0"/>
            <a:r>
              <a:rPr lang="en-US" dirty="0"/>
              <a:t>This Outline Has H1 Headings Only</a:t>
            </a:r>
          </a:p>
          <a:p>
            <a:pPr lvl="0"/>
            <a:r>
              <a:rPr lang="en-US" dirty="0"/>
              <a:t>The Headings Are in Title Case, Matching the </a:t>
            </a:r>
            <a:r>
              <a:rPr lang="en-US" dirty="0" err="1"/>
              <a:t>eText</a:t>
            </a:r>
            <a:r>
              <a:rPr lang="en-US" dirty="0"/>
              <a:t>; This Can Vary by Title</a:t>
            </a:r>
          </a:p>
          <a:p>
            <a:pPr lvl="0"/>
            <a:r>
              <a:rPr lang="en-US" dirty="0"/>
              <a:t>This List Is Numbered</a:t>
            </a:r>
          </a:p>
          <a:p>
            <a:pPr lvl="0"/>
            <a:r>
              <a:rPr lang="en-US" dirty="0"/>
              <a:t>The Outline Slide Has a Footer</a:t>
            </a:r>
          </a:p>
          <a:p>
            <a:pPr lvl="0"/>
            <a:r>
              <a:rPr lang="en-US" dirty="0"/>
              <a:t>Outline Items Usually Have No Ending Punctuation</a:t>
            </a:r>
          </a:p>
        </p:txBody>
      </p:sp>
      <p:sp>
        <p:nvSpPr>
          <p:cNvPr id="7" name="Slide Number Placeholder 6"/>
          <p:cNvSpPr>
            <a:spLocks noGrp="1"/>
          </p:cNvSpPr>
          <p:nvPr>
            <p:ph type="sldNum" sz="quarter" idx="14"/>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2" name="Footer Placeholder 1"/>
          <p:cNvSpPr>
            <a:spLocks noGrp="1"/>
          </p:cNvSpPr>
          <p:nvPr>
            <p:ph type="ftr" sz="quarter" idx="13"/>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786427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Outline: Version C2 (double#)">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10" name="COBNL"/>
          <p:cNvSpPr>
            <a:spLocks noGrp="1"/>
          </p:cNvSpPr>
          <p:nvPr>
            <p:ph sz="quarter" idx="14" hasCustomPrompt="1"/>
          </p:nvPr>
        </p:nvSpPr>
        <p:spPr>
          <a:xfrm>
            <a:off x="304800" y="1752600"/>
            <a:ext cx="8534400" cy="4114800"/>
          </a:xfrm>
          <a:prstGeom prst="rect">
            <a:avLst/>
          </a:prstGeom>
        </p:spPr>
        <p:txBody>
          <a:bodyPr/>
          <a:lstStyle>
            <a:lvl1pPr marL="803275" indent="-803275">
              <a:buNone/>
              <a:tabLst/>
              <a:defRPr sz="2800" b="0" i="0" baseline="0">
                <a:latin typeface="Calibri" charset="0"/>
                <a:ea typeface="Calibri" charset="0"/>
                <a:cs typeface="Calibri" charset="0"/>
              </a:defRPr>
            </a:lvl1pPr>
          </a:lstStyle>
          <a:p>
            <a:pPr lvl="0"/>
            <a:r>
              <a:rPr lang="en-US" dirty="0"/>
              <a:t>1.1	This Is a Sample Outline for One-Column and Double-numbered</a:t>
            </a:r>
          </a:p>
          <a:p>
            <a:pPr lvl="0"/>
            <a:r>
              <a:rPr lang="en-US" dirty="0"/>
              <a:t>1.2	It is One-column Only</a:t>
            </a:r>
          </a:p>
          <a:p>
            <a:pPr lvl="0"/>
            <a:r>
              <a:rPr lang="en-US" dirty="0"/>
              <a:t>1.3	This Outline Has No Sub-lists</a:t>
            </a:r>
          </a:p>
          <a:p>
            <a:pPr lvl="0"/>
            <a:r>
              <a:rPr lang="en-US" dirty="0"/>
              <a:t>1.4	This List Is Double-numbered</a:t>
            </a:r>
          </a:p>
          <a:p>
            <a:pPr lvl="0"/>
            <a:r>
              <a:rPr lang="en-US" dirty="0"/>
              <a:t>1.5	The Outline Slide Has a Footer</a:t>
            </a:r>
          </a:p>
          <a:p>
            <a:pPr lvl="0"/>
            <a:r>
              <a:rPr lang="en-US" dirty="0"/>
              <a:t>10.6	Outline Items Usually Have No Ending Punctuation</a:t>
            </a:r>
          </a:p>
        </p:txBody>
      </p:sp>
      <p:sp>
        <p:nvSpPr>
          <p:cNvPr id="8" name="Slide Number Placeholder 7"/>
          <p:cNvSpPr>
            <a:spLocks noGrp="1"/>
          </p:cNvSpPr>
          <p:nvPr>
            <p:ph type="sldNum" sz="quarter" idx="16"/>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2" name="Footer Placeholder 1"/>
          <p:cNvSpPr>
            <a:spLocks noGrp="1"/>
          </p:cNvSpPr>
          <p:nvPr>
            <p:ph type="ftr" sz="quarter" idx="15"/>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1235725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pter Outline: Version D">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8" name="COBBL"/>
          <p:cNvSpPr>
            <a:spLocks noGrp="1"/>
          </p:cNvSpPr>
          <p:nvPr>
            <p:ph sz="quarter" idx="12" hasCustomPrompt="1"/>
          </p:nvPr>
        </p:nvSpPr>
        <p:spPr>
          <a:xfrm>
            <a:off x="304800" y="1752600"/>
            <a:ext cx="8534400" cy="4495800"/>
          </a:xfrm>
          <a:prstGeom prst="rect">
            <a:avLst/>
          </a:prstGeom>
        </p:spPr>
        <p:txBody>
          <a:bodyPr/>
          <a:lstStyle>
            <a:lvl1pPr marL="292608" marR="0" indent="-292608" algn="l" defTabSz="914400" rtl="0" eaLnBrk="1" fontAlgn="auto" latinLnBrk="0" hangingPunct="1">
              <a:lnSpc>
                <a:spcPct val="90000"/>
              </a:lnSpc>
              <a:spcBef>
                <a:spcPts val="1000"/>
              </a:spcBef>
              <a:spcAft>
                <a:spcPts val="0"/>
              </a:spcAft>
              <a:buClr>
                <a:schemeClr val="accent2"/>
              </a:buClr>
              <a:buSzTx/>
              <a:buFont typeface="Arial"/>
              <a:buChar char="•"/>
              <a:tabLst/>
              <a:defRPr sz="2800" b="0" i="0" baseline="0">
                <a:latin typeface="Calibri" charset="0"/>
                <a:ea typeface="Calibri" charset="0"/>
                <a:cs typeface="Calibri" charset="0"/>
              </a:defRPr>
            </a:lvl1pPr>
            <a:lvl2pPr marL="621792" marR="0" indent="-320040" algn="l" defTabSz="914400" rtl="0" eaLnBrk="1" fontAlgn="auto" latinLnBrk="0" hangingPunct="1">
              <a:lnSpc>
                <a:spcPct val="90000"/>
              </a:lnSpc>
              <a:spcBef>
                <a:spcPts val="500"/>
              </a:spcBef>
              <a:spcAft>
                <a:spcPts val="0"/>
              </a:spcAft>
              <a:buClr>
                <a:schemeClr val="accent2"/>
              </a:buClr>
              <a:buSzPct val="80000"/>
              <a:buFont typeface="Courier New" charset="0"/>
              <a:buChar char="o"/>
              <a:tabLst/>
              <a:defRPr sz="2400" b="0" i="0" baseline="0">
                <a:latin typeface="Calibri" charset="0"/>
                <a:ea typeface="Calibri" charset="0"/>
                <a:cs typeface="Calibri"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This Is a Sample Outline for 1-Column </a:t>
            </a:r>
          </a:p>
          <a:p>
            <a:pPr lvl="1"/>
            <a:r>
              <a:rPr lang="en-US" dirty="0"/>
              <a:t>It Has H2s</a:t>
            </a:r>
          </a:p>
          <a:p>
            <a:pPr lvl="0"/>
            <a:r>
              <a:rPr lang="en-US" dirty="0"/>
              <a:t>It Is One-column Only</a:t>
            </a:r>
          </a:p>
          <a:p>
            <a:pPr lvl="1"/>
            <a:r>
              <a:rPr lang="en-US" dirty="0"/>
              <a:t>It Will Probably Not Have Art</a:t>
            </a:r>
          </a:p>
          <a:p>
            <a:pPr lvl="0"/>
            <a:r>
              <a:rPr lang="en-US" dirty="0"/>
              <a:t>This Is a Bulleted List</a:t>
            </a:r>
          </a:p>
          <a:p>
            <a:pPr lvl="1"/>
            <a:r>
              <a:rPr lang="en-US" dirty="0"/>
              <a:t>Make Sure That Any Links Included Here, for Any Reason, Have Descriptive Hyperlinks</a:t>
            </a:r>
          </a:p>
          <a:p>
            <a:pPr lvl="0"/>
            <a:r>
              <a:rPr lang="en-US" dirty="0"/>
              <a:t>Outline Items Usually Have No Ending Punctuation</a:t>
            </a:r>
          </a:p>
          <a:p>
            <a:pPr lvl="1"/>
            <a:r>
              <a:rPr lang="en-US" dirty="0"/>
              <a:t>There is a Footer</a:t>
            </a:r>
          </a:p>
        </p:txBody>
      </p:sp>
      <p:sp>
        <p:nvSpPr>
          <p:cNvPr id="4" name="Slide Number Placeholder 3"/>
          <p:cNvSpPr>
            <a:spLocks noGrp="1"/>
          </p:cNvSpPr>
          <p:nvPr>
            <p:ph type="sldNum" sz="quarter" idx="11"/>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3" name="Footer Placeholder 2"/>
          <p:cNvSpPr>
            <a:spLocks noGrp="1"/>
          </p:cNvSpPr>
          <p:nvPr>
            <p:ph type="ftr" sz="quarter" idx="10"/>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8379093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hapter Outline: Version E1 (single#)">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NL"/>
          <p:cNvSpPr>
            <a:spLocks noGrp="1"/>
          </p:cNvSpPr>
          <p:nvPr>
            <p:ph sz="quarter" idx="14" hasCustomPrompt="1"/>
          </p:nvPr>
        </p:nvSpPr>
        <p:spPr>
          <a:xfrm>
            <a:off x="304800" y="1752600"/>
            <a:ext cx="8534400" cy="4419600"/>
          </a:xfrm>
          <a:prstGeom prst="rect">
            <a:avLst/>
          </a:prstGeom>
        </p:spPr>
        <p:txBody>
          <a:bodyPr/>
          <a:lstStyle>
            <a:lvl1pPr marL="465138" indent="-465138">
              <a:buClr>
                <a:schemeClr val="accent2"/>
              </a:buClr>
              <a:buFont typeface="+mj-lt"/>
              <a:buAutoNum type="arabicPeriod"/>
              <a:tabLst/>
              <a:defRPr sz="2800" b="0" i="0" baseline="0">
                <a:latin typeface="Calibri" charset="0"/>
                <a:ea typeface="Calibri" charset="0"/>
                <a:cs typeface="Calibri" charset="0"/>
              </a:defRPr>
            </a:lvl1pPr>
            <a:lvl2pPr marL="803275" indent="-282575">
              <a:buClr>
                <a:schemeClr val="accent2"/>
              </a:buClr>
              <a:tabLst/>
              <a:defRPr sz="2400" b="0" i="0" baseline="0">
                <a:latin typeface="Calibri" charset="0"/>
                <a:ea typeface="Calibri" charset="0"/>
                <a:cs typeface="Calibri" charset="0"/>
              </a:defRPr>
            </a:lvl2pPr>
            <a:lvl3pPr marL="803275" marR="0" indent="-282575" algn="l" defTabSz="914400" rtl="0" eaLnBrk="1" fontAlgn="auto" latinLnBrk="0" hangingPunct="1">
              <a:lnSpc>
                <a:spcPct val="90000"/>
              </a:lnSpc>
              <a:spcBef>
                <a:spcPts val="500"/>
              </a:spcBef>
              <a:spcAft>
                <a:spcPts val="0"/>
              </a:spcAft>
              <a:buClrTx/>
              <a:buSzTx/>
              <a:buFont typeface="Arial"/>
              <a:buChar char="•"/>
              <a:tabLst/>
              <a:defRPr sz="2400" b="0" i="0">
                <a:solidFill>
                  <a:schemeClr val="accent2"/>
                </a:solidFill>
                <a:latin typeface="Calibri" charset="0"/>
                <a:ea typeface="Calibri" charset="0"/>
                <a:cs typeface="Calibri" charset="0"/>
              </a:defRPr>
            </a:lvl3pPr>
          </a:lstStyle>
          <a:p>
            <a:pPr lvl="0"/>
            <a:r>
              <a:rPr lang="en-US" dirty="0"/>
              <a:t>This Is a Sample Outline for One-Column and single number</a:t>
            </a:r>
          </a:p>
          <a:p>
            <a:pPr lvl="1"/>
            <a:r>
              <a:rPr lang="en-US" dirty="0"/>
              <a:t>The H2 Level Does Not Have a Number</a:t>
            </a:r>
          </a:p>
          <a:p>
            <a:pPr lvl="2"/>
            <a:r>
              <a:rPr lang="en-US" dirty="0"/>
              <a:t>One of the Subheadings May Be a Special Feature  </a:t>
            </a:r>
          </a:p>
          <a:p>
            <a:pPr lvl="0"/>
            <a:r>
              <a:rPr lang="en-US" dirty="0"/>
              <a:t>This Outline Has Two Levels</a:t>
            </a:r>
          </a:p>
          <a:p>
            <a:pPr lvl="1"/>
            <a:r>
              <a:rPr lang="en-US" dirty="0"/>
              <a:t>Outline Items Usually Have No Ending Punctuation</a:t>
            </a:r>
          </a:p>
          <a:p>
            <a:pPr marL="803275" marR="0" lvl="2" indent="-282575" algn="l" defTabSz="914400" rtl="0" eaLnBrk="1" fontAlgn="auto" latinLnBrk="0" hangingPunct="1">
              <a:lnSpc>
                <a:spcPct val="90000"/>
              </a:lnSpc>
              <a:spcBef>
                <a:spcPts val="500"/>
              </a:spcBef>
              <a:spcAft>
                <a:spcPts val="0"/>
              </a:spcAft>
              <a:buClrTx/>
              <a:buSzTx/>
              <a:buFont typeface="Arial"/>
              <a:buChar char="•"/>
              <a:tabLst/>
              <a:defRPr/>
            </a:pPr>
            <a:r>
              <a:rPr lang="en-US" dirty="0"/>
              <a:t>Special Feature</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263432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hapter Outline: Version E2 (double#)">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NL"/>
          <p:cNvSpPr>
            <a:spLocks noGrp="1"/>
          </p:cNvSpPr>
          <p:nvPr>
            <p:ph sz="quarter" idx="14" hasCustomPrompt="1"/>
          </p:nvPr>
        </p:nvSpPr>
        <p:spPr>
          <a:xfrm>
            <a:off x="304800" y="1752600"/>
            <a:ext cx="8534400" cy="4343400"/>
          </a:xfrm>
          <a:prstGeom prst="rect">
            <a:avLst/>
          </a:prstGeom>
        </p:spPr>
        <p:txBody>
          <a:bodyPr/>
          <a:lstStyle>
            <a:lvl1pPr marL="803275" indent="-803275">
              <a:buNone/>
              <a:tabLst/>
              <a:defRPr sz="2800" b="0" i="0" baseline="0">
                <a:latin typeface="Calibri" charset="0"/>
                <a:ea typeface="Calibri" charset="0"/>
                <a:cs typeface="Calibri" charset="0"/>
              </a:defRPr>
            </a:lvl1pPr>
            <a:lvl2pPr marL="1143000" indent="-292608">
              <a:buClr>
                <a:schemeClr val="accent2"/>
              </a:buClr>
              <a:defRPr sz="2400" b="0" i="0" baseline="0">
                <a:latin typeface="Calibri" charset="0"/>
                <a:ea typeface="Calibri" charset="0"/>
                <a:cs typeface="Calibri" charset="0"/>
              </a:defRPr>
            </a:lvl2pPr>
            <a:lvl3pPr marL="1143000" marR="0" indent="-292608" algn="l" defTabSz="914400" rtl="0" eaLnBrk="1" fontAlgn="auto" latinLnBrk="0" hangingPunct="1">
              <a:lnSpc>
                <a:spcPct val="90000"/>
              </a:lnSpc>
              <a:spcBef>
                <a:spcPts val="500"/>
              </a:spcBef>
              <a:spcAft>
                <a:spcPts val="0"/>
              </a:spcAft>
              <a:buClrTx/>
              <a:buSzTx/>
              <a:buFont typeface="Arial"/>
              <a:buChar char="•"/>
              <a:tabLst/>
              <a:defRPr sz="2400" b="0" i="0">
                <a:solidFill>
                  <a:schemeClr val="accent2"/>
                </a:solidFill>
                <a:latin typeface="Calibri" charset="0"/>
                <a:ea typeface="Calibri" charset="0"/>
                <a:cs typeface="Calibri" charset="0"/>
              </a:defRPr>
            </a:lvl3pPr>
          </a:lstStyle>
          <a:p>
            <a:pPr lvl="0"/>
            <a:r>
              <a:rPr lang="en-US" dirty="0"/>
              <a:t>1.1	This Is a Sample Outline for One-Column and Double-numbered</a:t>
            </a:r>
          </a:p>
          <a:p>
            <a:pPr lvl="1"/>
            <a:r>
              <a:rPr lang="en-US" dirty="0"/>
              <a:t>The H2 Level Does Not Have a Number</a:t>
            </a:r>
          </a:p>
          <a:p>
            <a:pPr lvl="2"/>
            <a:r>
              <a:rPr lang="en-US" dirty="0"/>
              <a:t>One of the Subheadings May Be a Special Feature </a:t>
            </a:r>
          </a:p>
          <a:p>
            <a:pPr lvl="0"/>
            <a:r>
              <a:rPr lang="en-US" dirty="0"/>
              <a:t>10.2	This Outline Has Two Levels</a:t>
            </a:r>
          </a:p>
          <a:p>
            <a:pPr lvl="1"/>
            <a:r>
              <a:rPr lang="en-US" dirty="0"/>
              <a:t>Outline Items Usually Have No Ending Punctuation</a:t>
            </a:r>
          </a:p>
          <a:p>
            <a:pPr lvl="2"/>
            <a:r>
              <a:rPr lang="en-US" dirty="0"/>
              <a:t>Special Feature </a:t>
            </a:r>
          </a:p>
        </p:txBody>
      </p:sp>
      <p:sp>
        <p:nvSpPr>
          <p:cNvPr id="4" name="Slide Number Placeholder 3"/>
          <p:cNvSpPr>
            <a:spLocks noGrp="1"/>
          </p:cNvSpPr>
          <p:nvPr>
            <p:ph type="sldNum" sz="quarter" idx="11"/>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3" name="Footer Placeholder 2"/>
          <p:cNvSpPr>
            <a:spLocks noGrp="1"/>
          </p:cNvSpPr>
          <p:nvPr>
            <p:ph type="ftr" sz="quarter" idx="10"/>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042655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304800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3880275"/>
      </p:ext>
    </p:extLst>
  </p:cSld>
  <p:clrMap bg1="lt1" tx1="dk1" bg2="lt2" tx2="dk2" accent1="accent1" accent2="accent2" accent3="accent3" accent4="accent4" accent5="accent5" accent6="accent6" hlink="hlink" folHlink="folHlink"/>
  <p:sldLayoutIdLst>
    <p:sldLayoutId id="2147483940" r:id="rId1"/>
    <p:sldLayoutId id="2147483941" r:id="rId2"/>
  </p:sldLayoutIdLst>
  <p:hf hdr="0" dt="0"/>
  <p:txStyles>
    <p:titleStyle>
      <a:lvl1pPr algn="ctr" defTabSz="914400" rtl="0" eaLnBrk="1" latinLnBrk="0" hangingPunct="1">
        <a:lnSpc>
          <a:spcPct val="90000"/>
        </a:lnSpc>
        <a:spcBef>
          <a:spcPct val="0"/>
        </a:spcBef>
        <a:buNone/>
        <a:defRPr sz="1100" kern="1200">
          <a:solidFill>
            <a:schemeClr val="tx1"/>
          </a:solidFill>
          <a:latin typeface="Source Sans Pro" charset="0"/>
          <a:ea typeface="Source Sans Pro" charset="0"/>
          <a:cs typeface="Source Sans Pro"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itle Placeholder 2"/>
          <p:cNvSpPr>
            <a:spLocks noGrp="1"/>
          </p:cNvSpPr>
          <p:nvPr>
            <p:ph type="title"/>
          </p:nvPr>
        </p:nvSpPr>
        <p:spPr>
          <a:xfrm>
            <a:off x="295274" y="777242"/>
            <a:ext cx="8543926" cy="975360"/>
          </a:xfrm>
          <a:prstGeom prst="rect">
            <a:avLst/>
          </a:prstGeom>
        </p:spPr>
        <p:txBody>
          <a:bodyPr vert="horz" lIns="91440" tIns="45720" rIns="91440" bIns="45720" rtlCol="0" anchor="t">
            <a:normAutofit/>
          </a:bodyPr>
          <a:lstStyle/>
          <a:p>
            <a:r>
              <a:rPr lang="en-US" dirty="0"/>
              <a:t>Click to edit Master title style</a:t>
            </a:r>
          </a:p>
        </p:txBody>
      </p:sp>
      <p:sp>
        <p:nvSpPr>
          <p:cNvPr id="16" name="Rectangle 15"/>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4"/>
          </p:nvPr>
        </p:nvSpPr>
        <p:spPr>
          <a:xfrm>
            <a:off x="6457950" y="6356350"/>
            <a:ext cx="2381250" cy="365125"/>
          </a:xfrm>
          <a:prstGeom prst="rect">
            <a:avLst/>
          </a:prstGeom>
        </p:spPr>
        <p:txBody>
          <a:bodyPr vert="horz" lIns="91440" tIns="45720" rIns="91440" bIns="45720" rtlCol="0" anchor="ctr"/>
          <a:lstStyle>
            <a:lvl1pPr algn="r">
              <a:defRPr sz="1200" b="0" i="0">
                <a:solidFill>
                  <a:schemeClr val="tx1"/>
                </a:solidFill>
                <a:latin typeface="Source Sans Pro" charset="0"/>
                <a:ea typeface="Source Sans Pro" charset="0"/>
                <a:cs typeface="Source Sans Pro" charset="0"/>
              </a:defRPr>
            </a:lvl1pPr>
          </a:lstStyle>
          <a:p>
            <a:fld id="{67B19427-F580-D146-B60E-4CADEE75497F}" type="slidenum">
              <a:rPr lang="en-US" smtClean="0"/>
              <a:pPr/>
              <a:t>‹#›</a:t>
            </a:fld>
            <a:endParaRPr lang="en-US" dirty="0"/>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b="0" i="0">
                <a:solidFill>
                  <a:schemeClr val="tx1"/>
                </a:solidFill>
                <a:latin typeface="Source Sans Pro" charset="0"/>
                <a:ea typeface="Source Sans Pro" charset="0"/>
                <a:cs typeface="Source Sans Pro" charset="0"/>
              </a:defRPr>
            </a:lvl1pPr>
          </a:lstStyle>
          <a:p>
            <a:r>
              <a:rPr lang="en-US"/>
              <a:t>Copyright ©2018 John Wiley &amp; Sons, Inc. </a:t>
            </a:r>
            <a:endParaRPr lang="en-US" dirty="0"/>
          </a:p>
        </p:txBody>
      </p:sp>
    </p:spTree>
    <p:extLst>
      <p:ext uri="{BB962C8B-B14F-4D97-AF65-F5344CB8AC3E}">
        <p14:creationId xmlns:p14="http://schemas.microsoft.com/office/powerpoint/2010/main" val="1611586285"/>
      </p:ext>
    </p:extLst>
  </p:cSld>
  <p:clrMap bg1="lt1" tx1="dk1" bg2="lt2" tx2="dk2" accent1="accent1" accent2="accent2" accent3="accent3" accent4="accent4" accent5="accent5" accent6="accent6" hlink="hlink" folHlink="folHlink"/>
  <p:sldLayoutIdLst>
    <p:sldLayoutId id="2147483937" r:id="rId1"/>
    <p:sldLayoutId id="2147483942" r:id="rId2"/>
    <p:sldLayoutId id="2147483956" r:id="rId3"/>
    <p:sldLayoutId id="2147483955" r:id="rId4"/>
    <p:sldLayoutId id="2147483957" r:id="rId5"/>
    <p:sldLayoutId id="2147483959" r:id="rId6"/>
    <p:sldLayoutId id="2147483958" r:id="rId7"/>
    <p:sldLayoutId id="2147483960" r:id="rId8"/>
    <p:sldLayoutId id="2147483961" r:id="rId9"/>
    <p:sldLayoutId id="2147483962" r:id="rId10"/>
    <p:sldLayoutId id="2147483963" r:id="rId11"/>
  </p:sldLayoutIdLst>
  <p:hf hdr="0" dt="0"/>
  <p:txStyles>
    <p:titleStyle>
      <a:lvl1pPr algn="l" defTabSz="914400" rtl="0" eaLnBrk="1" latinLnBrk="0" hangingPunct="1">
        <a:lnSpc>
          <a:spcPct val="90000"/>
        </a:lnSpc>
        <a:spcBef>
          <a:spcPct val="0"/>
        </a:spcBef>
        <a:buNone/>
        <a:defRPr sz="4000" kern="1200">
          <a:solidFill>
            <a:schemeClr val="accent1"/>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743713"/>
            <a:ext cx="8534400" cy="990599"/>
          </a:xfrm>
          <a:prstGeom prst="rect">
            <a:avLst/>
          </a:prstGeom>
        </p:spPr>
        <p:txBody>
          <a:bodyPr vert="horz" lIns="91440" tIns="45720" rIns="91440" bIns="45720" rtlCol="0" anchor="t">
            <a:normAutofit/>
          </a:bodyPr>
          <a:lstStyle/>
          <a:p>
            <a:r>
              <a:rPr lang="en-US" dirty="0"/>
              <a:t>Click to edit Master title style</a:t>
            </a:r>
          </a:p>
        </p:txBody>
      </p:sp>
      <p:sp>
        <p:nvSpPr>
          <p:cNvPr id="7" name="Rectangle 6"/>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6457950" y="6356350"/>
            <a:ext cx="2381250" cy="365125"/>
          </a:xfrm>
          <a:prstGeom prst="rect">
            <a:avLst/>
          </a:prstGeom>
        </p:spPr>
        <p:txBody>
          <a:bodyPr vert="horz" lIns="91440" tIns="45720" rIns="91440" bIns="45720" rtlCol="0" anchor="ctr"/>
          <a:lstStyle>
            <a:lvl1pPr algn="r">
              <a:defRPr sz="1200" b="0" i="0">
                <a:solidFill>
                  <a:schemeClr val="tx1"/>
                </a:solidFill>
                <a:latin typeface="Source Sans Pro" charset="0"/>
                <a:ea typeface="Source Sans Pro" charset="0"/>
                <a:cs typeface="Source Sans Pro" charset="0"/>
              </a:defRPr>
            </a:lvl1pPr>
          </a:lstStyle>
          <a:p>
            <a:fld id="{67B19427-F580-D146-B60E-4CADEE75497F}" type="slidenum">
              <a:rPr lang="en-US" smtClean="0"/>
              <a:pPr/>
              <a:t>‹#›</a:t>
            </a:fld>
            <a:endParaRPr lang="en-US" dirty="0"/>
          </a:p>
        </p:txBody>
      </p:sp>
      <p:sp>
        <p:nvSpPr>
          <p:cNvPr id="10"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b="0" i="0">
                <a:solidFill>
                  <a:schemeClr val="tx1"/>
                </a:solidFill>
                <a:latin typeface="Source Sans Pro" charset="0"/>
                <a:ea typeface="Source Sans Pro" charset="0"/>
                <a:cs typeface="Source Sans Pro" charset="0"/>
              </a:defRPr>
            </a:lvl1pPr>
          </a:lstStyle>
          <a:p>
            <a:r>
              <a:rPr lang="en-US"/>
              <a:t>Copyright ©2018 John Wiley &amp; Sons, Inc. </a:t>
            </a:r>
            <a:endParaRPr lang="en-US" dirty="0"/>
          </a:p>
        </p:txBody>
      </p:sp>
    </p:spTree>
    <p:extLst>
      <p:ext uri="{BB962C8B-B14F-4D97-AF65-F5344CB8AC3E}">
        <p14:creationId xmlns:p14="http://schemas.microsoft.com/office/powerpoint/2010/main" val="1811935529"/>
      </p:ext>
    </p:extLst>
  </p:cSld>
  <p:clrMap bg1="lt1" tx1="dk1" bg2="lt2" tx2="dk2" accent1="accent1" accent2="accent2" accent3="accent3" accent4="accent4" accent5="accent5" accent6="accent6" hlink="hlink" folHlink="folHlink"/>
  <p:sldLayoutIdLst>
    <p:sldLayoutId id="2147483944" r:id="rId1"/>
    <p:sldLayoutId id="2147483964" r:id="rId2"/>
  </p:sldLayoutIdLst>
  <p:hf hdr="0" dt="0"/>
  <p:txStyles>
    <p:titleStyle>
      <a:lvl1pPr algn="l" defTabSz="914400" rtl="0" eaLnBrk="1" latinLnBrk="0" hangingPunct="1">
        <a:lnSpc>
          <a:spcPct val="90000"/>
        </a:lnSpc>
        <a:spcBef>
          <a:spcPct val="0"/>
        </a:spcBef>
        <a:buNone/>
        <a:defRPr sz="4000" kern="1200">
          <a:solidFill>
            <a:schemeClr val="accent2"/>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8704" y="762002"/>
            <a:ext cx="8540496" cy="990600"/>
          </a:xfrm>
          <a:prstGeom prst="rect">
            <a:avLst/>
          </a:prstGeom>
        </p:spPr>
        <p:txBody>
          <a:bodyPr vert="horz" lIns="91440" tIns="45720" rIns="91440" bIns="45720" rtlCol="0" anchor="t">
            <a:normAutofit/>
          </a:bodyPr>
          <a:lstStyle/>
          <a:p>
            <a:r>
              <a:rPr lang="en-US" dirty="0"/>
              <a:t>Click to edit Master title style</a:t>
            </a:r>
          </a:p>
        </p:txBody>
      </p:sp>
      <p:sp>
        <p:nvSpPr>
          <p:cNvPr id="7" name="Rectangle 6"/>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6457950" y="6356350"/>
            <a:ext cx="2381250" cy="365125"/>
          </a:xfrm>
          <a:prstGeom prst="rect">
            <a:avLst/>
          </a:prstGeom>
        </p:spPr>
        <p:txBody>
          <a:bodyPr vert="horz" lIns="91440" tIns="45720" rIns="91440" bIns="45720" rtlCol="0" anchor="ctr"/>
          <a:lstStyle>
            <a:lvl1pPr algn="r">
              <a:defRPr sz="1200" b="0" i="0">
                <a:solidFill>
                  <a:schemeClr val="tx1"/>
                </a:solidFill>
                <a:latin typeface="Source Sans Pro" charset="0"/>
                <a:ea typeface="Source Sans Pro" charset="0"/>
                <a:cs typeface="Source Sans Pro" charset="0"/>
              </a:defRPr>
            </a:lvl1pPr>
          </a:lstStyle>
          <a:p>
            <a:fld id="{67B19427-F580-D146-B60E-4CADEE75497F}" type="slidenum">
              <a:rPr lang="en-US" smtClean="0"/>
              <a:pPr/>
              <a:t>‹#›</a:t>
            </a:fld>
            <a:endParaRPr lang="en-US" dirty="0"/>
          </a:p>
        </p:txBody>
      </p:sp>
      <p:sp>
        <p:nvSpPr>
          <p:cNvPr id="10"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b="0" i="0">
                <a:solidFill>
                  <a:schemeClr val="tx1"/>
                </a:solidFill>
                <a:latin typeface="Source Sans Pro" charset="0"/>
                <a:ea typeface="Source Sans Pro" charset="0"/>
                <a:cs typeface="Source Sans Pro" charset="0"/>
              </a:defRPr>
            </a:lvl1pPr>
          </a:lstStyle>
          <a:p>
            <a:r>
              <a:rPr lang="en-US"/>
              <a:t>Copyright ©2018 John Wiley &amp; Sons, Inc. </a:t>
            </a:r>
            <a:endParaRPr lang="en-US" dirty="0"/>
          </a:p>
        </p:txBody>
      </p:sp>
    </p:spTree>
    <p:extLst>
      <p:ext uri="{BB962C8B-B14F-4D97-AF65-F5344CB8AC3E}">
        <p14:creationId xmlns:p14="http://schemas.microsoft.com/office/powerpoint/2010/main" val="332194706"/>
      </p:ext>
    </p:extLst>
  </p:cSld>
  <p:clrMap bg1="lt1" tx1="dk1" bg2="lt2" tx2="dk2" accent1="accent1" accent2="accent2" accent3="accent3" accent4="accent4" accent5="accent5" accent6="accent6" hlink="hlink" folHlink="folHlink"/>
  <p:sldLayoutIdLst>
    <p:sldLayoutId id="2147483966" r:id="rId1"/>
    <p:sldLayoutId id="2147483967" r:id="rId2"/>
  </p:sldLayoutIdLst>
  <p:hf hdr="0" dt="0"/>
  <p:txStyles>
    <p:titleStyle>
      <a:lvl1pPr algn="l" defTabSz="914400" rtl="0" eaLnBrk="1" latinLnBrk="0" hangingPunct="1">
        <a:lnSpc>
          <a:spcPct val="90000"/>
        </a:lnSpc>
        <a:spcBef>
          <a:spcPct val="0"/>
        </a:spcBef>
        <a:buNone/>
        <a:defRPr sz="4000" kern="1200">
          <a:solidFill>
            <a:schemeClr val="accent1"/>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762000"/>
            <a:ext cx="8534400" cy="990599"/>
          </a:xfrm>
          <a:prstGeom prst="rect">
            <a:avLst/>
          </a:prstGeom>
        </p:spPr>
        <p:txBody>
          <a:bodyPr vert="horz" lIns="91440" tIns="45720" rIns="91440" bIns="45720" rtlCol="0" anchor="t">
            <a:normAutofit/>
          </a:bodyPr>
          <a:lstStyle/>
          <a:p>
            <a:r>
              <a:rPr lang="en-US" dirty="0"/>
              <a:t>Click to edit Master title style</a:t>
            </a:r>
          </a:p>
        </p:txBody>
      </p:sp>
      <p:sp>
        <p:nvSpPr>
          <p:cNvPr id="7" name="Rectangle 6"/>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6457950" y="6356350"/>
            <a:ext cx="2381250" cy="365125"/>
          </a:xfrm>
          <a:prstGeom prst="rect">
            <a:avLst/>
          </a:prstGeom>
        </p:spPr>
        <p:txBody>
          <a:bodyPr vert="horz" lIns="91440" tIns="45720" rIns="91440" bIns="45720" rtlCol="0" anchor="ctr"/>
          <a:lstStyle>
            <a:lvl1pPr algn="r">
              <a:defRPr sz="1200" b="0" i="0">
                <a:solidFill>
                  <a:schemeClr val="tx1"/>
                </a:solidFill>
                <a:latin typeface="Source Sans Pro" charset="0"/>
                <a:ea typeface="Source Sans Pro" charset="0"/>
                <a:cs typeface="Source Sans Pro" charset="0"/>
              </a:defRPr>
            </a:lvl1pPr>
          </a:lstStyle>
          <a:p>
            <a:fld id="{67B19427-F580-D146-B60E-4CADEE75497F}" type="slidenum">
              <a:rPr lang="en-US" smtClean="0"/>
              <a:pPr/>
              <a:t>‹#›</a:t>
            </a:fld>
            <a:endParaRPr lang="en-US" dirty="0"/>
          </a:p>
        </p:txBody>
      </p:sp>
      <p:sp>
        <p:nvSpPr>
          <p:cNvPr id="10"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b="0" i="0">
                <a:solidFill>
                  <a:schemeClr val="tx1"/>
                </a:solidFill>
                <a:latin typeface="Source Sans Pro" charset="0"/>
                <a:ea typeface="Source Sans Pro" charset="0"/>
                <a:cs typeface="Source Sans Pro" charset="0"/>
              </a:defRPr>
            </a:lvl1pPr>
          </a:lstStyle>
          <a:p>
            <a:r>
              <a:rPr lang="en-US"/>
              <a:t>Copyright ©2018 John Wiley &amp; Sons, Inc. </a:t>
            </a:r>
            <a:endParaRPr lang="en-US" dirty="0"/>
          </a:p>
        </p:txBody>
      </p:sp>
    </p:spTree>
    <p:extLst>
      <p:ext uri="{BB962C8B-B14F-4D97-AF65-F5344CB8AC3E}">
        <p14:creationId xmlns:p14="http://schemas.microsoft.com/office/powerpoint/2010/main" val="1616953850"/>
      </p:ext>
    </p:extLst>
  </p:cSld>
  <p:clrMap bg1="lt1" tx1="dk1" bg2="lt2" tx2="dk2" accent1="accent1" accent2="accent2" accent3="accent3" accent4="accent4" accent5="accent5" accent6="accent6" hlink="hlink" folHlink="folHlink"/>
  <p:sldLayoutIdLst>
    <p:sldLayoutId id="2147483969" r:id="rId1"/>
    <p:sldLayoutId id="2147483970" r:id="rId2"/>
  </p:sldLayoutIdLst>
  <p:hf hdr="0" dt="0"/>
  <p:txStyles>
    <p:titleStyle>
      <a:lvl1pPr algn="l" defTabSz="914400" rtl="0" eaLnBrk="1" latinLnBrk="0" hangingPunct="1">
        <a:lnSpc>
          <a:spcPct val="90000"/>
        </a:lnSpc>
        <a:spcBef>
          <a:spcPct val="0"/>
        </a:spcBef>
        <a:buNone/>
        <a:defRPr sz="4000" kern="1200">
          <a:solidFill>
            <a:schemeClr val="accent1"/>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6512" y="762000"/>
            <a:ext cx="8534400" cy="990599"/>
          </a:xfrm>
          <a:prstGeom prst="rect">
            <a:avLst/>
          </a:prstGeom>
        </p:spPr>
        <p:txBody>
          <a:bodyPr vert="horz" lIns="91440" tIns="45720" rIns="91440" bIns="45720" rtlCol="0" anchor="t">
            <a:normAutofit/>
          </a:bodyPr>
          <a:lstStyle/>
          <a:p>
            <a:r>
              <a:rPr lang="en-US" dirty="0"/>
              <a:t>Click to edit Master title style</a:t>
            </a:r>
          </a:p>
        </p:txBody>
      </p:sp>
      <p:sp>
        <p:nvSpPr>
          <p:cNvPr id="7" name="Rectangle 6"/>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6457950" y="6356350"/>
            <a:ext cx="2381250" cy="365125"/>
          </a:xfrm>
          <a:prstGeom prst="rect">
            <a:avLst/>
          </a:prstGeom>
        </p:spPr>
        <p:txBody>
          <a:bodyPr vert="horz" lIns="91440" tIns="45720" rIns="91440" bIns="45720" rtlCol="0" anchor="ctr"/>
          <a:lstStyle>
            <a:lvl1pPr algn="r">
              <a:defRPr sz="1200" b="0" i="0">
                <a:solidFill>
                  <a:schemeClr val="tx1"/>
                </a:solidFill>
                <a:latin typeface="Source Sans Pro" charset="0"/>
                <a:ea typeface="Source Sans Pro" charset="0"/>
                <a:cs typeface="Source Sans Pro" charset="0"/>
              </a:defRPr>
            </a:lvl1pPr>
          </a:lstStyle>
          <a:p>
            <a:fld id="{67B19427-F580-D146-B60E-4CADEE75497F}" type="slidenum">
              <a:rPr lang="en-US" smtClean="0"/>
              <a:pPr/>
              <a:t>‹#›</a:t>
            </a:fld>
            <a:endParaRPr lang="en-US" dirty="0"/>
          </a:p>
        </p:txBody>
      </p:sp>
      <p:sp>
        <p:nvSpPr>
          <p:cNvPr id="10"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b="0" i="0">
                <a:solidFill>
                  <a:schemeClr val="tx1"/>
                </a:solidFill>
                <a:latin typeface="Source Sans Pro" charset="0"/>
                <a:ea typeface="Source Sans Pro" charset="0"/>
                <a:cs typeface="Source Sans Pro" charset="0"/>
              </a:defRPr>
            </a:lvl1pPr>
          </a:lstStyle>
          <a:p>
            <a:r>
              <a:rPr lang="en-US"/>
              <a:t>Copyright ©2018 John Wiley &amp; Sons, Inc. </a:t>
            </a:r>
            <a:endParaRPr lang="en-US" dirty="0"/>
          </a:p>
        </p:txBody>
      </p:sp>
    </p:spTree>
    <p:extLst>
      <p:ext uri="{BB962C8B-B14F-4D97-AF65-F5344CB8AC3E}">
        <p14:creationId xmlns:p14="http://schemas.microsoft.com/office/powerpoint/2010/main" val="302625734"/>
      </p:ext>
    </p:extLst>
  </p:cSld>
  <p:clrMap bg1="lt1" tx1="dk1" bg2="lt2" tx2="dk2" accent1="accent1" accent2="accent2" accent3="accent3" accent4="accent4" accent5="accent5" accent6="accent6" hlink="hlink" folHlink="folHlink"/>
  <p:sldLayoutIdLst>
    <p:sldLayoutId id="2147483972" r:id="rId1"/>
    <p:sldLayoutId id="2147483973" r:id="rId2"/>
    <p:sldLayoutId id="2147483984" r:id="rId3"/>
    <p:sldLayoutId id="2147483985" r:id="rId4"/>
    <p:sldLayoutId id="2147483980" r:id="rId5"/>
    <p:sldLayoutId id="2147483981" r:id="rId6"/>
    <p:sldLayoutId id="2147483982" r:id="rId7"/>
    <p:sldLayoutId id="2147483983" r:id="rId8"/>
    <p:sldLayoutId id="2147483974" r:id="rId9"/>
    <p:sldLayoutId id="2147483975" r:id="rId10"/>
    <p:sldLayoutId id="2147483987" r:id="rId11"/>
    <p:sldLayoutId id="2147483986" r:id="rId12"/>
    <p:sldLayoutId id="2147483988" r:id="rId13"/>
  </p:sldLayoutIdLst>
  <p:hf hdr="0" dt="0"/>
  <p:txStyles>
    <p:titleStyle>
      <a:lvl1pPr algn="l" defTabSz="914400" rtl="0" eaLnBrk="1" latinLnBrk="0" hangingPunct="1">
        <a:lnSpc>
          <a:spcPct val="90000"/>
        </a:lnSpc>
        <a:spcBef>
          <a:spcPct val="0"/>
        </a:spcBef>
        <a:buNone/>
        <a:defRPr sz="4000" kern="1200">
          <a:solidFill>
            <a:schemeClr val="accent1"/>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3028950" y="6400800"/>
            <a:ext cx="3086100" cy="365125"/>
          </a:xfrm>
          <a:prstGeom prst="rect">
            <a:avLst/>
          </a:prstGeom>
        </p:spPr>
        <p:txBody>
          <a:bodyPr vert="horz" lIns="91440" tIns="45720" rIns="91440" bIns="45720" rtlCol="0" anchor="ctr"/>
          <a:lstStyle>
            <a:lvl1pPr algn="ctr">
              <a:defRPr sz="1200">
                <a:solidFill>
                  <a:schemeClr val="tx1"/>
                </a:solidFill>
              </a:defRPr>
            </a:lvl1pPr>
          </a:lstStyle>
          <a:p>
            <a:r>
              <a:rPr lang="en-US"/>
              <a:t>Copyright ©2018 John Wiley &amp; Sons, Inc. </a:t>
            </a:r>
            <a:endParaRPr lang="en-US" dirty="0"/>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solidFill>
              </a:defRPr>
            </a:lvl1pPr>
          </a:lstStyle>
          <a:p>
            <a:fld id="{42181430-7FCB-BA4C-90CE-EB7ACCC9EC50}" type="slidenum">
              <a:rPr lang="en-US" smtClean="0"/>
              <a:pPr/>
              <a:t>‹#›</a:t>
            </a:fld>
            <a:endParaRPr lang="en-US"/>
          </a:p>
        </p:txBody>
      </p:sp>
      <p:sp>
        <p:nvSpPr>
          <p:cNvPr id="7" name="Rectangle 6"/>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216900"/>
      </p:ext>
    </p:extLst>
  </p:cSld>
  <p:clrMap bg1="lt1" tx1="dk1" bg2="lt2" tx2="dk2" accent1="accent1" accent2="accent2" accent3="accent3" accent4="accent4" accent5="accent5" accent6="accent6" hlink="hlink" folHlink="folHlink"/>
  <p:sldLayoutIdLst>
    <p:sldLayoutId id="2147483978" r:id="rId1"/>
    <p:sldLayoutId id="2147483979" r:id="rId2"/>
  </p:sldLayoutIdLst>
  <p:hf hdr="0" dt="0"/>
  <p:txStyles>
    <p:titleStyle>
      <a:lvl1pPr algn="l" defTabSz="914400" rtl="0" eaLnBrk="1" latinLnBrk="0" hangingPunct="1">
        <a:lnSpc>
          <a:spcPct val="90000"/>
        </a:lnSpc>
        <a:spcBef>
          <a:spcPct val="0"/>
        </a:spcBef>
        <a:buNone/>
        <a:defRPr sz="1600" b="0" i="0" kern="1200">
          <a:solidFill>
            <a:schemeClr val="tx1"/>
          </a:solidFill>
          <a:latin typeface="Source Sans Pro" charset="0"/>
          <a:ea typeface="Source Sans Pro" charset="0"/>
          <a:cs typeface="Source Sans Pro"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0.xml"/></Relationships>
</file>

<file path=ppt/slides/_rels/slide3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3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1.xml"/><Relationship Id="rId1" Type="http://schemas.openxmlformats.org/officeDocument/2006/relationships/vmlDrawing" Target="../drawings/vmlDrawing1.vml"/><Relationship Id="rId4" Type="http://schemas.openxmlformats.org/officeDocument/2006/relationships/image" Target="../media/image21.wmf"/></Relationships>
</file>

<file path=ppt/slides/_rels/slide5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8.xml"/></Relationships>
</file>

<file path=ppt/slides/_rels/slide6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0.xml"/></Relationships>
</file>

<file path=ppt/slides/_rels/slide6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0.xml"/></Relationships>
</file>

<file path=ppt/slides/_rels/slide6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5.xml"/><Relationship Id="rId1" Type="http://schemas.openxmlformats.org/officeDocument/2006/relationships/vmlDrawing" Target="../drawings/vmlDrawing2.vml"/><Relationship Id="rId6" Type="http://schemas.openxmlformats.org/officeDocument/2006/relationships/image" Target="../media/image31.wmf"/><Relationship Id="rId5" Type="http://schemas.openxmlformats.org/officeDocument/2006/relationships/oleObject" Target="../embeddings/oleObject3.bin"/><Relationship Id="rId4" Type="http://schemas.openxmlformats.org/officeDocument/2006/relationships/image" Target="../media/image30.w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4.xml"/><Relationship Id="rId1" Type="http://schemas.openxmlformats.org/officeDocument/2006/relationships/vmlDrawing" Target="../drawings/vmlDrawing3.vml"/><Relationship Id="rId4" Type="http://schemas.openxmlformats.org/officeDocument/2006/relationships/image" Target="../media/image32.w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5.xml"/><Relationship Id="rId1" Type="http://schemas.openxmlformats.org/officeDocument/2006/relationships/vmlDrawing" Target="../drawings/vmlDrawing4.vml"/><Relationship Id="rId6" Type="http://schemas.openxmlformats.org/officeDocument/2006/relationships/image" Target="../media/image34.wmf"/><Relationship Id="rId5" Type="http://schemas.openxmlformats.org/officeDocument/2006/relationships/oleObject" Target="../embeddings/oleObject6.bin"/><Relationship Id="rId4" Type="http://schemas.openxmlformats.org/officeDocument/2006/relationships/image" Target="../media/image33.w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0.xml"/></Relationships>
</file>

<file path=ppt/slides/_rels/slide8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0.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9.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8.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152400" y="301126"/>
            <a:ext cx="8839200" cy="1146674"/>
          </a:xfrm>
        </p:spPr>
        <p:txBody>
          <a:bodyPr/>
          <a:lstStyle/>
          <a:p>
            <a:r>
              <a:rPr lang="en-US" dirty="0">
                <a:latin typeface="Calibri" panose="020F0502020204030204" pitchFamily="34" charset="0"/>
              </a:rPr>
              <a:t>Accounting Principles</a:t>
            </a:r>
          </a:p>
        </p:txBody>
      </p:sp>
      <p:sp>
        <p:nvSpPr>
          <p:cNvPr id="3" name="Edition"/>
          <p:cNvSpPr>
            <a:spLocks noGrp="1"/>
          </p:cNvSpPr>
          <p:nvPr>
            <p:ph sz="quarter" idx="17"/>
          </p:nvPr>
        </p:nvSpPr>
        <p:spPr>
          <a:xfrm>
            <a:off x="152400" y="1669054"/>
            <a:ext cx="8839200" cy="503802"/>
          </a:xfrm>
        </p:spPr>
        <p:txBody>
          <a:bodyPr/>
          <a:lstStyle/>
          <a:p>
            <a:r>
              <a:rPr lang="en-US" dirty="0"/>
              <a:t>Thirteenth Edition</a:t>
            </a:r>
          </a:p>
        </p:txBody>
      </p:sp>
      <p:sp>
        <p:nvSpPr>
          <p:cNvPr id="4" name="Author"/>
          <p:cNvSpPr>
            <a:spLocks noGrp="1"/>
          </p:cNvSpPr>
          <p:nvPr>
            <p:ph sz="quarter" idx="18"/>
          </p:nvPr>
        </p:nvSpPr>
        <p:spPr>
          <a:xfrm>
            <a:off x="152400" y="2364849"/>
            <a:ext cx="8839200" cy="468411"/>
          </a:xfrm>
        </p:spPr>
        <p:txBody>
          <a:bodyPr/>
          <a:lstStyle/>
          <a:p>
            <a:r>
              <a:rPr lang="en-US" dirty="0"/>
              <a:t>Weygandt </a:t>
            </a:r>
            <a:r>
              <a:rPr lang="en-US" dirty="0">
                <a:ea typeface="STIX" charset="0"/>
                <a:cs typeface="STIX" charset="0"/>
              </a:rPr>
              <a:t>● </a:t>
            </a:r>
            <a:r>
              <a:rPr lang="en-US" dirty="0"/>
              <a:t>Kimmel </a:t>
            </a:r>
            <a:r>
              <a:rPr lang="en-US" dirty="0">
                <a:ea typeface="STIX" charset="0"/>
                <a:cs typeface="STIX" charset="0"/>
              </a:rPr>
              <a:t>● </a:t>
            </a:r>
            <a:r>
              <a:rPr lang="en-US" dirty="0"/>
              <a:t>Kieso</a:t>
            </a:r>
          </a:p>
        </p:txBody>
      </p:sp>
      <p:sp>
        <p:nvSpPr>
          <p:cNvPr id="5" name="CN"/>
          <p:cNvSpPr>
            <a:spLocks noGrp="1"/>
          </p:cNvSpPr>
          <p:nvPr>
            <p:ph sz="quarter" idx="19"/>
          </p:nvPr>
        </p:nvSpPr>
        <p:spPr>
          <a:xfrm>
            <a:off x="152400" y="3728006"/>
            <a:ext cx="8839200" cy="645414"/>
          </a:xfrm>
        </p:spPr>
        <p:txBody>
          <a:bodyPr/>
          <a:lstStyle/>
          <a:p>
            <a:r>
              <a:rPr lang="en-US" b="1" dirty="0"/>
              <a:t>Chapter 3</a:t>
            </a:r>
          </a:p>
        </p:txBody>
      </p:sp>
      <p:sp>
        <p:nvSpPr>
          <p:cNvPr id="6" name="CT"/>
          <p:cNvSpPr>
            <a:spLocks noGrp="1"/>
          </p:cNvSpPr>
          <p:nvPr>
            <p:ph sz="quarter" idx="20"/>
          </p:nvPr>
        </p:nvSpPr>
        <p:spPr>
          <a:xfrm>
            <a:off x="152400" y="4856282"/>
            <a:ext cx="8839200" cy="706318"/>
          </a:xfrm>
        </p:spPr>
        <p:txBody>
          <a:bodyPr/>
          <a:lstStyle/>
          <a:p>
            <a:pPr>
              <a:spcBef>
                <a:spcPts val="0"/>
              </a:spcBef>
            </a:pPr>
            <a:r>
              <a:rPr lang="en-US" sz="4000" dirty="0"/>
              <a:t>Adjusting the Accounts</a:t>
            </a:r>
          </a:p>
        </p:txBody>
      </p:sp>
      <p:sp>
        <p:nvSpPr>
          <p:cNvPr id="7" name="Content Placeholder 6"/>
          <p:cNvSpPr>
            <a:spLocks noGrp="1"/>
          </p:cNvSpPr>
          <p:nvPr>
            <p:ph sz="quarter" idx="21"/>
          </p:nvPr>
        </p:nvSpPr>
        <p:spPr>
          <a:xfrm>
            <a:off x="152400" y="5715000"/>
            <a:ext cx="8839200" cy="533400"/>
          </a:xfrm>
        </p:spPr>
        <p:txBody>
          <a:bodyPr/>
          <a:lstStyle/>
          <a:p>
            <a:r>
              <a:rPr lang="en-IN" sz="1600" dirty="0">
                <a:solidFill>
                  <a:schemeClr val="bg1"/>
                </a:solidFill>
                <a:latin typeface="Calibri" panose="020F0502020204030204" pitchFamily="34" charset="0"/>
              </a:rPr>
              <a:t>This slide deck contains animations. Please disable animations if they cause issues with your device.</a:t>
            </a:r>
          </a:p>
        </p:txBody>
      </p:sp>
    </p:spTree>
    <p:extLst>
      <p:ext uri="{BB962C8B-B14F-4D97-AF65-F5344CB8AC3E}">
        <p14:creationId xmlns:p14="http://schemas.microsoft.com/office/powerpoint/2010/main" val="28705651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6457A-8F4F-4CE4-8892-D679184D70A3}"/>
              </a:ext>
            </a:extLst>
          </p:cNvPr>
          <p:cNvSpPr>
            <a:spLocks noGrp="1"/>
          </p:cNvSpPr>
          <p:nvPr>
            <p:ph type="title"/>
          </p:nvPr>
        </p:nvSpPr>
        <p:spPr>
          <a:xfrm>
            <a:off x="304800" y="762001"/>
            <a:ext cx="8534400" cy="685799"/>
          </a:xfrm>
        </p:spPr>
        <p:txBody>
          <a:bodyPr>
            <a:normAutofit fontScale="90000"/>
          </a:bodyPr>
          <a:lstStyle/>
          <a:p>
            <a:r>
              <a:rPr lang="en-US" altLang="en-US" b="1" dirty="0">
                <a:latin typeface="Calibri" panose="020F0502020204030204" pitchFamily="34" charset="0"/>
                <a:ea typeface="Source Sans Pro" charset="0"/>
                <a:cs typeface="Calibri" panose="020F0502020204030204" pitchFamily="34" charset="0"/>
              </a:rPr>
              <a:t>Recognizing Revenues and Expenses </a:t>
            </a:r>
            <a:r>
              <a:rPr lang="en-US" altLang="en-US" sz="2700" dirty="0">
                <a:latin typeface="Calibri" panose="020F0502020204030204" pitchFamily="34" charset="0"/>
                <a:ea typeface="Source Sans Pro" charset="0"/>
                <a:cs typeface="Calibri" panose="020F0502020204030204" pitchFamily="34" charset="0"/>
              </a:rPr>
              <a:t>(2 of 3)</a:t>
            </a:r>
            <a:endParaRPr lang="en-US" dirty="0"/>
          </a:p>
        </p:txBody>
      </p:sp>
      <p:sp>
        <p:nvSpPr>
          <p:cNvPr id="3" name="Content Placeholder 2">
            <a:extLst>
              <a:ext uri="{FF2B5EF4-FFF2-40B4-BE49-F238E27FC236}">
                <a16:creationId xmlns:a16="http://schemas.microsoft.com/office/drawing/2014/main" id="{347654C1-607B-4111-9EC3-9DA74E037930}"/>
              </a:ext>
            </a:extLst>
          </p:cNvPr>
          <p:cNvSpPr>
            <a:spLocks noGrp="1"/>
          </p:cNvSpPr>
          <p:nvPr>
            <p:ph sz="quarter" idx="16"/>
          </p:nvPr>
        </p:nvSpPr>
        <p:spPr>
          <a:xfrm>
            <a:off x="304800" y="1828800"/>
            <a:ext cx="4800600" cy="2459865"/>
          </a:xfrm>
        </p:spPr>
        <p:txBody>
          <a:bodyPr/>
          <a:lstStyle/>
          <a:p>
            <a:pPr marL="0" lvl="2" indent="0">
              <a:spcBef>
                <a:spcPts val="1000"/>
              </a:spcBef>
              <a:buClr>
                <a:srgbClr val="990000"/>
              </a:buClr>
              <a:buSzPct val="100000"/>
              <a:buNone/>
            </a:pPr>
            <a:r>
              <a:rPr lang="en-US" altLang="en-US" sz="2800" b="1" dirty="0"/>
              <a:t>Expense Recognition Principle</a:t>
            </a:r>
            <a:endParaRPr lang="en-US" altLang="en-US" sz="2800" b="1" dirty="0">
              <a:solidFill>
                <a:srgbClr val="0000CC"/>
              </a:solidFill>
            </a:endParaRPr>
          </a:p>
          <a:p>
            <a:pPr marL="0" lvl="2" indent="0">
              <a:spcBef>
                <a:spcPts val="1000"/>
              </a:spcBef>
              <a:buClr>
                <a:srgbClr val="990000"/>
              </a:buClr>
              <a:buSzPct val="100000"/>
              <a:buNone/>
            </a:pPr>
            <a:r>
              <a:rPr lang="en-US" altLang="en-US" sz="2800" dirty="0"/>
              <a:t>Companies recognize expenses in the period in which they make eﬀorts (consume assets or incur liabilities) to generate revenue.</a:t>
            </a:r>
            <a:endParaRPr lang="en-US" sz="2800" dirty="0"/>
          </a:p>
        </p:txBody>
      </p:sp>
      <p:sp>
        <p:nvSpPr>
          <p:cNvPr id="4" name="Content Placeholder 3">
            <a:extLst>
              <a:ext uri="{FF2B5EF4-FFF2-40B4-BE49-F238E27FC236}">
                <a16:creationId xmlns:a16="http://schemas.microsoft.com/office/drawing/2014/main" id="{A47A4E3B-1FF5-4925-97DC-70C45981BFED}"/>
              </a:ext>
            </a:extLst>
          </p:cNvPr>
          <p:cNvSpPr>
            <a:spLocks noGrp="1"/>
          </p:cNvSpPr>
          <p:nvPr>
            <p:ph sz="quarter" idx="17"/>
          </p:nvPr>
        </p:nvSpPr>
        <p:spPr>
          <a:xfrm>
            <a:off x="762000" y="4553315"/>
            <a:ext cx="3581400" cy="780685"/>
          </a:xfrm>
        </p:spPr>
        <p:txBody>
          <a:bodyPr/>
          <a:lstStyle/>
          <a:p>
            <a:pPr algn="ctr"/>
            <a:r>
              <a:rPr lang="en-US" altLang="en-US" sz="2600" b="1" dirty="0"/>
              <a:t>“Let the expenses follow the revenues.”</a:t>
            </a:r>
            <a:endParaRPr lang="en-US" sz="2600" b="1" dirty="0"/>
          </a:p>
        </p:txBody>
      </p:sp>
      <p:pic>
        <p:nvPicPr>
          <p:cNvPr id="11" name="Content Placeholder 10" descr="An illustration of the expense recognition principle. Expenses of advertising, utilities, and delivery match with revenues in the period when the company makes efforts to generate those revenues.">
            <a:extLst>
              <a:ext uri="{FF2B5EF4-FFF2-40B4-BE49-F238E27FC236}">
                <a16:creationId xmlns:a16="http://schemas.microsoft.com/office/drawing/2014/main" id="{DB3C173C-4789-430C-AF98-792948BB4D08}"/>
              </a:ext>
            </a:extLst>
          </p:cNvPr>
          <p:cNvPicPr>
            <a:picLocks noGrp="1" noChangeAspect="1"/>
          </p:cNvPicPr>
          <p:nvPr>
            <p:ph sz="quarter" idx="18"/>
          </p:nvPr>
        </p:nvPicPr>
        <p:blipFill>
          <a:blip r:embed="rId2">
            <a:extLst>
              <a:ext uri="{28A0092B-C50C-407E-A947-70E740481C1C}">
                <a14:useLocalDpi xmlns:a14="http://schemas.microsoft.com/office/drawing/2010/main" val="0"/>
              </a:ext>
            </a:extLst>
          </a:blip>
          <a:stretch>
            <a:fillRect/>
          </a:stretch>
        </p:blipFill>
        <p:spPr>
          <a:xfrm>
            <a:off x="5791200" y="2032458"/>
            <a:ext cx="2632607" cy="4063542"/>
          </a:xfrm>
        </p:spPr>
      </p:pic>
      <p:sp>
        <p:nvSpPr>
          <p:cNvPr id="6" name="Slide Number Placeholder 5">
            <a:extLst>
              <a:ext uri="{FF2B5EF4-FFF2-40B4-BE49-F238E27FC236}">
                <a16:creationId xmlns:a16="http://schemas.microsoft.com/office/drawing/2014/main" id="{32B5C233-CFF1-4902-8046-C01EB47FDDC8}"/>
              </a:ext>
            </a:extLst>
          </p:cNvPr>
          <p:cNvSpPr>
            <a:spLocks noGrp="1"/>
          </p:cNvSpPr>
          <p:nvPr>
            <p:ph type="sldNum" sz="quarter" idx="10"/>
          </p:nvPr>
        </p:nvSpPr>
        <p:spPr/>
        <p:txBody>
          <a:bodyPr/>
          <a:lstStyle/>
          <a:p>
            <a:fld id="{67B19427-F580-D146-B60E-4CADEE75497F}" type="slidenum">
              <a:rPr lang="en-US" smtClean="0"/>
              <a:pPr/>
              <a:t>10</a:t>
            </a:fld>
            <a:endParaRPr lang="en-US" dirty="0"/>
          </a:p>
        </p:txBody>
      </p:sp>
      <p:sp>
        <p:nvSpPr>
          <p:cNvPr id="7" name="Footer Placeholder 6">
            <a:extLst>
              <a:ext uri="{FF2B5EF4-FFF2-40B4-BE49-F238E27FC236}">
                <a16:creationId xmlns:a16="http://schemas.microsoft.com/office/drawing/2014/main" id="{BBBACF21-C001-4C69-B329-FDF450E50413}"/>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4856296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3F2ED-A882-4056-A2F3-3B07561EA42F}"/>
              </a:ext>
            </a:extLst>
          </p:cNvPr>
          <p:cNvSpPr>
            <a:spLocks noGrp="1"/>
          </p:cNvSpPr>
          <p:nvPr>
            <p:ph type="title"/>
          </p:nvPr>
        </p:nvSpPr>
        <p:spPr>
          <a:xfrm>
            <a:off x="304800" y="762001"/>
            <a:ext cx="8534400" cy="685799"/>
          </a:xfrm>
        </p:spPr>
        <p:txBody>
          <a:bodyPr>
            <a:normAutofit fontScale="90000"/>
          </a:bodyPr>
          <a:lstStyle/>
          <a:p>
            <a:r>
              <a:rPr lang="en-US" altLang="en-US" b="1" dirty="0">
                <a:latin typeface="Calibri" panose="020F0502020204030204" pitchFamily="34" charset="0"/>
                <a:ea typeface="Source Sans Pro" charset="0"/>
                <a:cs typeface="Calibri" panose="020F0502020204030204" pitchFamily="34" charset="0"/>
              </a:rPr>
              <a:t>Recognizing Revenues and Expenses </a:t>
            </a:r>
            <a:r>
              <a:rPr lang="en-US" altLang="en-US" sz="2700" dirty="0">
                <a:latin typeface="Calibri" panose="020F0502020204030204" pitchFamily="34" charset="0"/>
                <a:ea typeface="Source Sans Pro" charset="0"/>
                <a:cs typeface="Calibri" panose="020F0502020204030204" pitchFamily="34" charset="0"/>
              </a:rPr>
              <a:t>(3 of 3)</a:t>
            </a:r>
            <a:endParaRPr lang="en-US" dirty="0"/>
          </a:p>
        </p:txBody>
      </p:sp>
      <p:pic>
        <p:nvPicPr>
          <p:cNvPr id="7" name="Content Placeholder 6" descr="Diagram illustrating the relationship between the periodicity assumption and the revenue and expense recognition principles. The diagram begins with a box labeled Time Period Assumption, which contains the following text: economic life of a business can be divided into artificial time periods. Two arrows lead from it, one to the Revenue Recognition Principle box, and the other to the Expense Recognition Principle box. The Revenue Recognition principle contains the following text: recognize revenue in the accounting period in which the performance obligation is satisfied. The Expense Recognition principle states: recognize expense in the period that efforts are made to generate revenue. An arrow points to the Revenue Recognition principle box from the Expense Recognition principle box to illustrate the matching of expenses with revenues. Two more arrows lead to the Revenue and Expense Recognition box at the bottom of the diagram, one from the Revenue Recognition Principle box and the other from the Expense Recognition Principle box to support the statement in the Revenue and Expense Recognition box: in accordance with generally accepted accounting principles, G A A P.">
            <a:extLst>
              <a:ext uri="{FF2B5EF4-FFF2-40B4-BE49-F238E27FC236}">
                <a16:creationId xmlns:a16="http://schemas.microsoft.com/office/drawing/2014/main" id="{43FBE049-B330-48BD-9AD3-5AD1EE553892}"/>
              </a:ext>
            </a:extLst>
          </p:cNvPr>
          <p:cNvPicPr>
            <a:picLocks noGrp="1" noChangeAspect="1"/>
          </p:cNvPicPr>
          <p:nvPr>
            <p:ph sz="quarter" idx="16"/>
          </p:nvPr>
        </p:nvPicPr>
        <p:blipFill>
          <a:blip r:embed="rId2"/>
          <a:stretch>
            <a:fillRect/>
          </a:stretch>
        </p:blipFill>
        <p:spPr>
          <a:xfrm>
            <a:off x="1208565" y="1752600"/>
            <a:ext cx="6726870" cy="4495800"/>
          </a:xfrm>
          <a:prstGeom prst="rect">
            <a:avLst/>
          </a:prstGeom>
        </p:spPr>
      </p:pic>
      <p:sp>
        <p:nvSpPr>
          <p:cNvPr id="5" name="Slide Number Placeholder 4">
            <a:extLst>
              <a:ext uri="{FF2B5EF4-FFF2-40B4-BE49-F238E27FC236}">
                <a16:creationId xmlns:a16="http://schemas.microsoft.com/office/drawing/2014/main" id="{DD3AE33F-AAD0-4BAB-9E80-14D332DC168A}"/>
              </a:ext>
            </a:extLst>
          </p:cNvPr>
          <p:cNvSpPr>
            <a:spLocks noGrp="1"/>
          </p:cNvSpPr>
          <p:nvPr>
            <p:ph type="sldNum" sz="quarter" idx="10"/>
          </p:nvPr>
        </p:nvSpPr>
        <p:spPr/>
        <p:txBody>
          <a:bodyPr/>
          <a:lstStyle/>
          <a:p>
            <a:fld id="{67B19427-F580-D146-B60E-4CADEE75497F}" type="slidenum">
              <a:rPr lang="en-US" smtClean="0"/>
              <a:pPr/>
              <a:t>11</a:t>
            </a:fld>
            <a:endParaRPr lang="en-US" dirty="0"/>
          </a:p>
        </p:txBody>
      </p:sp>
      <p:sp>
        <p:nvSpPr>
          <p:cNvPr id="6" name="Footer Placeholder 5">
            <a:extLst>
              <a:ext uri="{FF2B5EF4-FFF2-40B4-BE49-F238E27FC236}">
                <a16:creationId xmlns:a16="http://schemas.microsoft.com/office/drawing/2014/main" id="{F1F2864A-910D-432E-8F93-04651A84A5C7}"/>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949062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871A-0E12-4D30-8DB4-309D70F5535C}"/>
              </a:ext>
            </a:extLst>
          </p:cNvPr>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Fiscal and Calendar Years </a:t>
            </a:r>
            <a:r>
              <a:rPr lang="en-US" sz="2400" dirty="0">
                <a:latin typeface="Calibri" panose="020F0502020204030204" pitchFamily="34" charset="0"/>
                <a:ea typeface="Source Sans Pro" charset="0"/>
                <a:cs typeface="Calibri" panose="020F0502020204030204" pitchFamily="34" charset="0"/>
              </a:rPr>
              <a:t>(4 of 5)</a:t>
            </a:r>
            <a:endParaRPr lang="en-US" sz="2400" dirty="0"/>
          </a:p>
        </p:txBody>
      </p:sp>
      <p:sp>
        <p:nvSpPr>
          <p:cNvPr id="3" name="Content Placeholder 2">
            <a:extLst>
              <a:ext uri="{FF2B5EF4-FFF2-40B4-BE49-F238E27FC236}">
                <a16:creationId xmlns:a16="http://schemas.microsoft.com/office/drawing/2014/main" id="{17E75355-89D7-4230-B940-F84B1321FA87}"/>
              </a:ext>
            </a:extLst>
          </p:cNvPr>
          <p:cNvSpPr>
            <a:spLocks noGrp="1"/>
          </p:cNvSpPr>
          <p:nvPr>
            <p:ph sz="quarter" idx="16"/>
          </p:nvPr>
        </p:nvSpPr>
        <p:spPr>
          <a:xfrm>
            <a:off x="304800" y="1752600"/>
            <a:ext cx="8229600" cy="4267200"/>
          </a:xfrm>
        </p:spPr>
        <p:txBody>
          <a:bodyPr/>
          <a:lstStyle/>
          <a:p>
            <a:pPr marL="0" lvl="1" indent="0">
              <a:buClr>
                <a:schemeClr val="tx1"/>
              </a:buClr>
              <a:buNone/>
            </a:pPr>
            <a:r>
              <a:rPr lang="en-US" altLang="en-US" sz="2600" dirty="0"/>
              <a:t>Which of the following statements about the accrual basis of accounting is false?</a:t>
            </a:r>
          </a:p>
          <a:p>
            <a:pPr marL="339725" lvl="1" indent="-339725">
              <a:buClr>
                <a:schemeClr val="tx1"/>
              </a:buClr>
              <a:buNone/>
            </a:pPr>
            <a:r>
              <a:rPr lang="en-US" altLang="en-US" sz="2600" dirty="0">
                <a:solidFill>
                  <a:schemeClr val="accent2"/>
                </a:solidFill>
              </a:rPr>
              <a:t>a.</a:t>
            </a:r>
            <a:r>
              <a:rPr lang="en-US" altLang="en-US" sz="2600" dirty="0"/>
              <a:t> Events that change a company’s ﬁnancial statements are recorded in the periods in which the events occur. </a:t>
            </a:r>
          </a:p>
          <a:p>
            <a:pPr marL="339725" lvl="1" indent="-339725">
              <a:buClr>
                <a:schemeClr val="tx1"/>
              </a:buClr>
              <a:buNone/>
            </a:pPr>
            <a:r>
              <a:rPr lang="en-US" altLang="en-US" sz="2600" dirty="0">
                <a:solidFill>
                  <a:schemeClr val="accent2"/>
                </a:solidFill>
              </a:rPr>
              <a:t>b.</a:t>
            </a:r>
            <a:r>
              <a:rPr lang="en-US" altLang="en-US" sz="2600" dirty="0"/>
              <a:t> Revenue is recognized in the period in which services are performed. </a:t>
            </a:r>
          </a:p>
          <a:p>
            <a:pPr marL="339725" lvl="1" indent="-339725">
              <a:buClr>
                <a:schemeClr val="tx1"/>
              </a:buClr>
              <a:buNone/>
            </a:pPr>
            <a:r>
              <a:rPr lang="en-US" altLang="en-US" sz="2600" dirty="0">
                <a:solidFill>
                  <a:schemeClr val="accent2"/>
                </a:solidFill>
              </a:rPr>
              <a:t>c.</a:t>
            </a:r>
            <a:r>
              <a:rPr lang="en-US" altLang="en-US" sz="2600" dirty="0"/>
              <a:t> This basis is in accordance with generally accepted accounting principles. </a:t>
            </a:r>
          </a:p>
          <a:p>
            <a:pPr marL="339725" lvl="1" indent="-339725">
              <a:buClr>
                <a:schemeClr val="tx1"/>
              </a:buClr>
              <a:buNone/>
            </a:pPr>
            <a:r>
              <a:rPr lang="en-US" altLang="en-US" sz="2600" dirty="0">
                <a:solidFill>
                  <a:schemeClr val="accent2"/>
                </a:solidFill>
              </a:rPr>
              <a:t>d.</a:t>
            </a:r>
            <a:r>
              <a:rPr lang="en-US" altLang="en-US" sz="2600" dirty="0"/>
              <a:t> Revenue is recorded only when cash is received, and expense is recorded only when cash is paid.</a:t>
            </a:r>
          </a:p>
        </p:txBody>
      </p:sp>
      <p:sp>
        <p:nvSpPr>
          <p:cNvPr id="4" name="Slide Number Placeholder 3">
            <a:extLst>
              <a:ext uri="{FF2B5EF4-FFF2-40B4-BE49-F238E27FC236}">
                <a16:creationId xmlns:a16="http://schemas.microsoft.com/office/drawing/2014/main" id="{6C4400D9-18BC-4582-B09F-8D15AB5D35F6}"/>
              </a:ext>
            </a:extLst>
          </p:cNvPr>
          <p:cNvSpPr>
            <a:spLocks noGrp="1"/>
          </p:cNvSpPr>
          <p:nvPr>
            <p:ph type="sldNum" sz="quarter" idx="10"/>
          </p:nvPr>
        </p:nvSpPr>
        <p:spPr/>
        <p:txBody>
          <a:bodyPr/>
          <a:lstStyle/>
          <a:p>
            <a:fld id="{67B19427-F580-D146-B60E-4CADEE75497F}" type="slidenum">
              <a:rPr lang="en-US" smtClean="0"/>
              <a:pPr/>
              <a:t>12</a:t>
            </a:fld>
            <a:endParaRPr lang="en-US" dirty="0"/>
          </a:p>
        </p:txBody>
      </p:sp>
      <p:sp>
        <p:nvSpPr>
          <p:cNvPr id="5" name="Footer Placeholder 4">
            <a:extLst>
              <a:ext uri="{FF2B5EF4-FFF2-40B4-BE49-F238E27FC236}">
                <a16:creationId xmlns:a16="http://schemas.microsoft.com/office/drawing/2014/main" id="{3AF2CD25-9DC7-4E3D-B444-7A237B976B2C}"/>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3449079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A24A4-1485-4BF5-8321-552B66C2C80C}"/>
              </a:ext>
            </a:extLst>
          </p:cNvPr>
          <p:cNvSpPr>
            <a:spLocks noGrp="1"/>
          </p:cNvSpPr>
          <p:nvPr>
            <p:ph type="title"/>
          </p:nvPr>
        </p:nvSpPr>
        <p:spPr>
          <a:xfrm>
            <a:off x="298704" y="762002"/>
            <a:ext cx="8540496" cy="761998"/>
          </a:xfrm>
        </p:spPr>
        <p:txBody>
          <a:bodyPr/>
          <a:lstStyle/>
          <a:p>
            <a:r>
              <a:rPr lang="en-US" b="1" dirty="0">
                <a:latin typeface="Calibri" panose="020F0502020204030204" pitchFamily="34" charset="0"/>
                <a:ea typeface="Source Sans Pro" charset="0"/>
                <a:cs typeface="Calibri" panose="020F0502020204030204" pitchFamily="34" charset="0"/>
              </a:rPr>
              <a:t>Fiscal and Calendar Years </a:t>
            </a:r>
            <a:r>
              <a:rPr lang="en-US" sz="2400" dirty="0">
                <a:latin typeface="Calibri" panose="020F0502020204030204" pitchFamily="34" charset="0"/>
                <a:ea typeface="Source Sans Pro" charset="0"/>
                <a:cs typeface="Calibri" panose="020F0502020204030204" pitchFamily="34" charset="0"/>
              </a:rPr>
              <a:t>(5 of 5)</a:t>
            </a:r>
            <a:endParaRPr lang="en-US" dirty="0"/>
          </a:p>
        </p:txBody>
      </p:sp>
      <p:sp>
        <p:nvSpPr>
          <p:cNvPr id="3" name="Content Placeholder 2">
            <a:extLst>
              <a:ext uri="{FF2B5EF4-FFF2-40B4-BE49-F238E27FC236}">
                <a16:creationId xmlns:a16="http://schemas.microsoft.com/office/drawing/2014/main" id="{9F11073D-6272-4409-AB03-43134CA8F8DF}"/>
              </a:ext>
            </a:extLst>
          </p:cNvPr>
          <p:cNvSpPr>
            <a:spLocks noGrp="1"/>
          </p:cNvSpPr>
          <p:nvPr>
            <p:ph sz="quarter" idx="15"/>
          </p:nvPr>
        </p:nvSpPr>
        <p:spPr>
          <a:xfrm>
            <a:off x="304800" y="1752600"/>
            <a:ext cx="8229600" cy="4191000"/>
          </a:xfrm>
        </p:spPr>
        <p:txBody>
          <a:bodyPr/>
          <a:lstStyle/>
          <a:p>
            <a:pPr marL="0" lvl="1" indent="0">
              <a:buClr>
                <a:schemeClr val="tx1"/>
              </a:buClr>
            </a:pPr>
            <a:r>
              <a:rPr lang="en-US" altLang="en-US" sz="2600" dirty="0"/>
              <a:t>Which of the following statements about the accrual basis of accounting is false?</a:t>
            </a:r>
          </a:p>
          <a:p>
            <a:pPr marL="339725" lvl="1" indent="-339725">
              <a:buClr>
                <a:schemeClr val="tx1"/>
              </a:buClr>
            </a:pPr>
            <a:r>
              <a:rPr lang="en-US" altLang="en-US" sz="2600" dirty="0">
                <a:solidFill>
                  <a:schemeClr val="accent2"/>
                </a:solidFill>
              </a:rPr>
              <a:t>a.</a:t>
            </a:r>
            <a:r>
              <a:rPr lang="en-US" altLang="en-US" sz="2600" dirty="0"/>
              <a:t> Events that change a company’s ﬁnancial statements are recorded in the periods in which the events occur. </a:t>
            </a:r>
          </a:p>
          <a:p>
            <a:pPr marL="339725" lvl="1" indent="-339725">
              <a:buClr>
                <a:schemeClr val="tx1"/>
              </a:buClr>
            </a:pPr>
            <a:r>
              <a:rPr lang="en-US" altLang="en-US" sz="2600" dirty="0">
                <a:solidFill>
                  <a:schemeClr val="accent2"/>
                </a:solidFill>
              </a:rPr>
              <a:t>b.</a:t>
            </a:r>
            <a:r>
              <a:rPr lang="en-US" altLang="en-US" sz="2600" dirty="0"/>
              <a:t> Revenue is recognized in the period in which services are performed. </a:t>
            </a:r>
          </a:p>
          <a:p>
            <a:pPr marL="339725" lvl="1" indent="-339725">
              <a:buClr>
                <a:schemeClr val="tx1"/>
              </a:buClr>
            </a:pPr>
            <a:r>
              <a:rPr lang="en-US" altLang="en-US" sz="2600" dirty="0">
                <a:solidFill>
                  <a:schemeClr val="accent2"/>
                </a:solidFill>
              </a:rPr>
              <a:t>c.</a:t>
            </a:r>
            <a:r>
              <a:rPr lang="en-US" altLang="en-US" sz="2600" dirty="0"/>
              <a:t> This basis is in accordance with generally accepted accounting principles. </a:t>
            </a:r>
          </a:p>
          <a:p>
            <a:pPr marL="339725" lvl="1" indent="-339725">
              <a:buClr>
                <a:schemeClr val="tx1"/>
              </a:buClr>
            </a:pPr>
            <a:r>
              <a:rPr lang="en-US" altLang="en-US" sz="2600" dirty="0">
                <a:solidFill>
                  <a:schemeClr val="accent2"/>
                </a:solidFill>
              </a:rPr>
              <a:t>d.</a:t>
            </a:r>
            <a:r>
              <a:rPr lang="en-US" altLang="en-US" sz="2600" dirty="0"/>
              <a:t> Answer: Revenue is recorded only when cash is received, and expense is recorded only when cash is paid.</a:t>
            </a:r>
          </a:p>
        </p:txBody>
      </p:sp>
      <p:sp>
        <p:nvSpPr>
          <p:cNvPr id="4" name="Slide Number Placeholder 3">
            <a:extLst>
              <a:ext uri="{FF2B5EF4-FFF2-40B4-BE49-F238E27FC236}">
                <a16:creationId xmlns:a16="http://schemas.microsoft.com/office/drawing/2014/main" id="{B8F20F31-A024-4076-B250-9B7480759E27}"/>
              </a:ext>
            </a:extLst>
          </p:cNvPr>
          <p:cNvSpPr>
            <a:spLocks noGrp="1"/>
          </p:cNvSpPr>
          <p:nvPr>
            <p:ph type="sldNum" sz="quarter" idx="10"/>
          </p:nvPr>
        </p:nvSpPr>
        <p:spPr/>
        <p:txBody>
          <a:bodyPr/>
          <a:lstStyle/>
          <a:p>
            <a:fld id="{67B19427-F580-D146-B60E-4CADEE75497F}" type="slidenum">
              <a:rPr lang="en-US" smtClean="0"/>
              <a:pPr/>
              <a:t>13</a:t>
            </a:fld>
            <a:endParaRPr lang="en-US" dirty="0"/>
          </a:p>
        </p:txBody>
      </p:sp>
      <p:sp>
        <p:nvSpPr>
          <p:cNvPr id="5" name="Footer Placeholder 4">
            <a:extLst>
              <a:ext uri="{FF2B5EF4-FFF2-40B4-BE49-F238E27FC236}">
                <a16:creationId xmlns:a16="http://schemas.microsoft.com/office/drawing/2014/main" id="{C1B225C3-12BC-48C2-B896-BABCB7F324DC}"/>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0057002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25883-FD03-419F-98A1-27D06FFDE113}"/>
              </a:ext>
            </a:extLst>
          </p:cNvPr>
          <p:cNvSpPr>
            <a:spLocks noGrp="1"/>
          </p:cNvSpPr>
          <p:nvPr>
            <p:ph type="title"/>
          </p:nvPr>
        </p:nvSpPr>
        <p:spPr>
          <a:xfrm>
            <a:off x="304800" y="762001"/>
            <a:ext cx="8534400" cy="806449"/>
          </a:xfrm>
        </p:spPr>
        <p:txBody>
          <a:bodyPr/>
          <a:lstStyle/>
          <a:p>
            <a:r>
              <a:rPr lang="en-US" altLang="en-US" b="1" dirty="0">
                <a:latin typeface="Calibri" panose="020F0502020204030204" pitchFamily="34" charset="0"/>
                <a:ea typeface="Source Sans Pro" charset="0"/>
                <a:cs typeface="Calibri" panose="020F0502020204030204" pitchFamily="34" charset="0"/>
              </a:rPr>
              <a:t>The Need for Adjusting Entries </a:t>
            </a:r>
            <a:r>
              <a:rPr lang="en-US" altLang="en-US" sz="2400" dirty="0">
                <a:latin typeface="Calibri" panose="020F0502020204030204" pitchFamily="34" charset="0"/>
                <a:ea typeface="Source Sans Pro" charset="0"/>
                <a:cs typeface="Calibri" panose="020F0502020204030204" pitchFamily="34" charset="0"/>
              </a:rPr>
              <a:t>(1 of 3)</a:t>
            </a:r>
            <a:endParaRPr lang="en-US" sz="2400" dirty="0">
              <a:latin typeface="Calibri" panose="020F0502020204030204" pitchFamily="34" charset="0"/>
            </a:endParaRPr>
          </a:p>
        </p:txBody>
      </p:sp>
      <p:sp>
        <p:nvSpPr>
          <p:cNvPr id="3" name="Content Placeholder 2">
            <a:extLst>
              <a:ext uri="{FF2B5EF4-FFF2-40B4-BE49-F238E27FC236}">
                <a16:creationId xmlns:a16="http://schemas.microsoft.com/office/drawing/2014/main" id="{13964AEE-DE43-4872-B13A-7C9C4A97A04F}"/>
              </a:ext>
            </a:extLst>
          </p:cNvPr>
          <p:cNvSpPr>
            <a:spLocks noGrp="1"/>
          </p:cNvSpPr>
          <p:nvPr>
            <p:ph sz="quarter" idx="16"/>
          </p:nvPr>
        </p:nvSpPr>
        <p:spPr>
          <a:xfrm>
            <a:off x="304800" y="1828800"/>
            <a:ext cx="8534400" cy="4114800"/>
          </a:xfrm>
        </p:spPr>
        <p:txBody>
          <a:bodyPr/>
          <a:lstStyle/>
          <a:p>
            <a:pPr marL="0" lvl="2" indent="0">
              <a:spcBef>
                <a:spcPts val="1000"/>
              </a:spcBef>
              <a:buClr>
                <a:srgbClr val="990000"/>
              </a:buClr>
              <a:buSzPct val="100000"/>
              <a:buNone/>
            </a:pPr>
            <a:r>
              <a:rPr lang="en-US" altLang="en-US" sz="2800" b="1" dirty="0">
                <a:solidFill>
                  <a:schemeClr val="accent4"/>
                </a:solidFill>
                <a:latin typeface="Calibri" panose="020F0502020204030204" pitchFamily="34" charset="0"/>
              </a:rPr>
              <a:t>Adjusting Entries</a:t>
            </a:r>
          </a:p>
          <a:p>
            <a:pPr marL="292608" lvl="2" indent="-292608">
              <a:spcBef>
                <a:spcPts val="1000"/>
              </a:spcBef>
              <a:buClr>
                <a:srgbClr val="990000"/>
              </a:buClr>
              <a:buSzPct val="100000"/>
            </a:pPr>
            <a:r>
              <a:rPr lang="en-US" altLang="en-US" sz="2800" dirty="0">
                <a:latin typeface="Calibri" panose="020F0502020204030204" pitchFamily="34" charset="0"/>
              </a:rPr>
              <a:t>Ensure that the </a:t>
            </a:r>
            <a:r>
              <a:rPr lang="en-US" altLang="en-US" sz="2800" b="1" dirty="0">
                <a:latin typeface="Calibri" panose="020F0502020204030204" pitchFamily="34" charset="0"/>
              </a:rPr>
              <a:t>revenue recognition </a:t>
            </a:r>
            <a:r>
              <a:rPr lang="en-US" altLang="en-US" sz="2800" dirty="0">
                <a:latin typeface="Calibri" panose="020F0502020204030204" pitchFamily="34" charset="0"/>
              </a:rPr>
              <a:t>and </a:t>
            </a:r>
            <a:r>
              <a:rPr lang="en-US" altLang="en-US" sz="2800" b="1" dirty="0">
                <a:latin typeface="Calibri" panose="020F0502020204030204" pitchFamily="34" charset="0"/>
              </a:rPr>
              <a:t>expense</a:t>
            </a:r>
            <a:r>
              <a:rPr lang="en-US" altLang="en-US" sz="2800" dirty="0">
                <a:latin typeface="Calibri" panose="020F0502020204030204" pitchFamily="34" charset="0"/>
              </a:rPr>
              <a:t> </a:t>
            </a:r>
            <a:r>
              <a:rPr lang="en-US" altLang="en-US" sz="2800" b="1" dirty="0">
                <a:latin typeface="Calibri" panose="020F0502020204030204" pitchFamily="34" charset="0"/>
              </a:rPr>
              <a:t>recognition</a:t>
            </a:r>
            <a:r>
              <a:rPr lang="en-US" altLang="en-US" sz="2800" dirty="0">
                <a:latin typeface="Calibri" panose="020F0502020204030204" pitchFamily="34" charset="0"/>
              </a:rPr>
              <a:t> principles are followed.</a:t>
            </a:r>
          </a:p>
          <a:p>
            <a:pPr marL="292608" lvl="2" indent="-292608">
              <a:spcBef>
                <a:spcPts val="1000"/>
              </a:spcBef>
              <a:buClr>
                <a:srgbClr val="990000"/>
              </a:buClr>
              <a:buSzPct val="100000"/>
            </a:pPr>
            <a:r>
              <a:rPr lang="en-US" altLang="en-US" sz="2800" dirty="0">
                <a:latin typeface="Calibri" panose="020F0502020204030204" pitchFamily="34" charset="0"/>
              </a:rPr>
              <a:t>Necessary because the </a:t>
            </a:r>
            <a:r>
              <a:rPr lang="en-US" altLang="en-US" sz="2800" b="1" dirty="0">
                <a:latin typeface="Calibri" panose="020F0502020204030204" pitchFamily="34" charset="0"/>
              </a:rPr>
              <a:t>trial balance may not contain up-to-date </a:t>
            </a:r>
            <a:r>
              <a:rPr lang="en-US" altLang="en-US" sz="2800" dirty="0">
                <a:latin typeface="Calibri" panose="020F0502020204030204" pitchFamily="34" charset="0"/>
              </a:rPr>
              <a:t>and complete data.</a:t>
            </a:r>
          </a:p>
          <a:p>
            <a:pPr marL="292608" lvl="2" indent="-292608">
              <a:spcBef>
                <a:spcPts val="1000"/>
              </a:spcBef>
              <a:buClr>
                <a:srgbClr val="990000"/>
              </a:buClr>
              <a:buSzPct val="100000"/>
            </a:pPr>
            <a:r>
              <a:rPr lang="en-US" altLang="en-US" sz="2800" b="1" dirty="0">
                <a:latin typeface="Calibri" panose="020F0502020204030204" pitchFamily="34" charset="0"/>
              </a:rPr>
              <a:t>Required</a:t>
            </a:r>
            <a:r>
              <a:rPr lang="en-US" altLang="en-US" sz="2800" dirty="0">
                <a:latin typeface="Calibri" panose="020F0502020204030204" pitchFamily="34" charset="0"/>
              </a:rPr>
              <a:t> every time a company prepares financial statements.</a:t>
            </a:r>
          </a:p>
          <a:p>
            <a:pPr marL="292608" lvl="2" indent="-292608">
              <a:spcBef>
                <a:spcPts val="1000"/>
              </a:spcBef>
              <a:buClr>
                <a:srgbClr val="990000"/>
              </a:buClr>
              <a:buSzPct val="100000"/>
            </a:pPr>
            <a:r>
              <a:rPr lang="en-US" altLang="en-US" sz="2800" dirty="0">
                <a:latin typeface="Calibri" panose="020F0502020204030204" pitchFamily="34" charset="0"/>
              </a:rPr>
              <a:t>Will include </a:t>
            </a:r>
            <a:r>
              <a:rPr lang="en-US" altLang="en-US" sz="2800" b="1" dirty="0">
                <a:latin typeface="Calibri" panose="020F0502020204030204" pitchFamily="34" charset="0"/>
              </a:rPr>
              <a:t>one income statement account and one balance sheet account</a:t>
            </a:r>
            <a:r>
              <a:rPr lang="en-US" altLang="en-US" sz="2800" dirty="0">
                <a:latin typeface="Calibri" panose="020F0502020204030204" pitchFamily="34" charset="0"/>
              </a:rPr>
              <a:t>.</a:t>
            </a:r>
            <a:endParaRPr lang="en-US" sz="2800" dirty="0">
              <a:latin typeface="Calibri" panose="020F0502020204030204" pitchFamily="34" charset="0"/>
            </a:endParaRPr>
          </a:p>
        </p:txBody>
      </p:sp>
      <p:sp>
        <p:nvSpPr>
          <p:cNvPr id="4" name="Slide Number Placeholder 3">
            <a:extLst>
              <a:ext uri="{FF2B5EF4-FFF2-40B4-BE49-F238E27FC236}">
                <a16:creationId xmlns:a16="http://schemas.microsoft.com/office/drawing/2014/main" id="{97D702B3-56FB-4154-BBBD-9ACCDC5D7BE9}"/>
              </a:ext>
            </a:extLst>
          </p:cNvPr>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14</a:t>
            </a:fld>
            <a:endParaRPr lang="en-US" dirty="0">
              <a:latin typeface="Calibri" panose="020F0502020204030204" pitchFamily="34" charset="0"/>
            </a:endParaRPr>
          </a:p>
        </p:txBody>
      </p:sp>
      <p:sp>
        <p:nvSpPr>
          <p:cNvPr id="5" name="Footer Placeholder 4">
            <a:extLst>
              <a:ext uri="{FF2B5EF4-FFF2-40B4-BE49-F238E27FC236}">
                <a16:creationId xmlns:a16="http://schemas.microsoft.com/office/drawing/2014/main" id="{BAA7E479-2BF8-4EFF-A029-5A615DC0E6D6}"/>
              </a:ext>
            </a:extLst>
          </p:cNvPr>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38046434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871A-0E12-4D30-8DB4-309D70F5535C}"/>
              </a:ext>
            </a:extLst>
          </p:cNvPr>
          <p:cNvSpPr>
            <a:spLocks noGrp="1"/>
          </p:cNvSpPr>
          <p:nvPr>
            <p:ph type="title"/>
          </p:nvPr>
        </p:nvSpPr>
        <p:spPr>
          <a:xfrm>
            <a:off x="304800" y="762001"/>
            <a:ext cx="8534400" cy="796343"/>
          </a:xfrm>
        </p:spPr>
        <p:txBody>
          <a:bodyPr/>
          <a:lstStyle/>
          <a:p>
            <a:r>
              <a:rPr lang="en-US" altLang="en-US" b="1" dirty="0">
                <a:latin typeface="Calibri" panose="020F0502020204030204" pitchFamily="34" charset="0"/>
                <a:ea typeface="Source Sans Pro" charset="0"/>
                <a:cs typeface="Calibri" panose="020F0502020204030204" pitchFamily="34" charset="0"/>
              </a:rPr>
              <a:t>The Need for Adjusting Entries </a:t>
            </a:r>
            <a:r>
              <a:rPr lang="en-US" altLang="en-US" sz="2400" dirty="0">
                <a:latin typeface="Calibri" panose="020F0502020204030204" pitchFamily="34" charset="0"/>
                <a:ea typeface="Source Sans Pro" charset="0"/>
                <a:cs typeface="Calibri" panose="020F0502020204030204" pitchFamily="34" charset="0"/>
              </a:rPr>
              <a:t>(2 of 3)</a:t>
            </a:r>
            <a:endParaRPr lang="en-US" sz="2400" dirty="0"/>
          </a:p>
        </p:txBody>
      </p:sp>
      <p:sp>
        <p:nvSpPr>
          <p:cNvPr id="3" name="Content Placeholder 2">
            <a:extLst>
              <a:ext uri="{FF2B5EF4-FFF2-40B4-BE49-F238E27FC236}">
                <a16:creationId xmlns:a16="http://schemas.microsoft.com/office/drawing/2014/main" id="{17E75355-89D7-4230-B940-F84B1321FA87}"/>
              </a:ext>
            </a:extLst>
          </p:cNvPr>
          <p:cNvSpPr>
            <a:spLocks noGrp="1"/>
          </p:cNvSpPr>
          <p:nvPr>
            <p:ph sz="quarter" idx="16"/>
          </p:nvPr>
        </p:nvSpPr>
        <p:spPr>
          <a:xfrm>
            <a:off x="304800" y="1752600"/>
            <a:ext cx="8534400" cy="3657600"/>
          </a:xfrm>
        </p:spPr>
        <p:txBody>
          <a:bodyPr/>
          <a:lstStyle/>
          <a:p>
            <a:pPr marL="0" lvl="1" indent="0">
              <a:buClr>
                <a:schemeClr val="tx1"/>
              </a:buClr>
              <a:buNone/>
            </a:pPr>
            <a:r>
              <a:rPr lang="en-US" altLang="en-US" sz="2600" dirty="0"/>
              <a:t>Adjusting entries are made to ensure that:</a:t>
            </a:r>
          </a:p>
          <a:p>
            <a:pPr marL="339725" lvl="1" indent="-339725">
              <a:buClr>
                <a:schemeClr val="tx1"/>
              </a:buClr>
              <a:buNone/>
            </a:pPr>
            <a:r>
              <a:rPr lang="en-US" altLang="en-US" sz="2600" dirty="0">
                <a:solidFill>
                  <a:schemeClr val="accent2"/>
                </a:solidFill>
              </a:rPr>
              <a:t>a.</a:t>
            </a:r>
            <a:r>
              <a:rPr lang="en-US" altLang="en-US" sz="2600" dirty="0"/>
              <a:t> expenses are recognized in the period in which they are incurred. </a:t>
            </a:r>
          </a:p>
          <a:p>
            <a:pPr marL="339725" lvl="1" indent="-339725">
              <a:buClr>
                <a:schemeClr val="tx1"/>
              </a:buClr>
              <a:buNone/>
            </a:pPr>
            <a:r>
              <a:rPr lang="en-US" altLang="en-US" sz="2600" dirty="0">
                <a:solidFill>
                  <a:schemeClr val="accent2"/>
                </a:solidFill>
              </a:rPr>
              <a:t>b.</a:t>
            </a:r>
            <a:r>
              <a:rPr lang="en-US" altLang="en-US" sz="2600" dirty="0"/>
              <a:t> revenues are recorded in the period in which services are performed. </a:t>
            </a:r>
          </a:p>
          <a:p>
            <a:pPr marL="339725" lvl="1" indent="-339725">
              <a:buClr>
                <a:schemeClr val="tx1"/>
              </a:buClr>
              <a:buNone/>
            </a:pPr>
            <a:r>
              <a:rPr lang="en-US" altLang="en-US" sz="2600" dirty="0">
                <a:solidFill>
                  <a:schemeClr val="accent2"/>
                </a:solidFill>
              </a:rPr>
              <a:t>c.</a:t>
            </a:r>
            <a:r>
              <a:rPr lang="en-US" altLang="en-US" sz="2600" dirty="0"/>
              <a:t> balance sheet and income statement accounts have correct balances at the end of an accounting period. </a:t>
            </a:r>
          </a:p>
          <a:p>
            <a:pPr marL="339725" lvl="1" indent="-339725">
              <a:buClr>
                <a:schemeClr val="tx1"/>
              </a:buClr>
              <a:buNone/>
            </a:pPr>
            <a:r>
              <a:rPr lang="en-US" altLang="en-US" sz="2600" dirty="0">
                <a:solidFill>
                  <a:schemeClr val="accent2"/>
                </a:solidFill>
              </a:rPr>
              <a:t>d.</a:t>
            </a:r>
            <a:r>
              <a:rPr lang="en-US" altLang="en-US" sz="2600" dirty="0"/>
              <a:t> All the responses above are correct.</a:t>
            </a:r>
          </a:p>
        </p:txBody>
      </p:sp>
      <p:sp>
        <p:nvSpPr>
          <p:cNvPr id="4" name="Slide Number Placeholder 3">
            <a:extLst>
              <a:ext uri="{FF2B5EF4-FFF2-40B4-BE49-F238E27FC236}">
                <a16:creationId xmlns:a16="http://schemas.microsoft.com/office/drawing/2014/main" id="{6C4400D9-18BC-4582-B09F-8D15AB5D35F6}"/>
              </a:ext>
            </a:extLst>
          </p:cNvPr>
          <p:cNvSpPr>
            <a:spLocks noGrp="1"/>
          </p:cNvSpPr>
          <p:nvPr>
            <p:ph type="sldNum" sz="quarter" idx="10"/>
          </p:nvPr>
        </p:nvSpPr>
        <p:spPr/>
        <p:txBody>
          <a:bodyPr/>
          <a:lstStyle/>
          <a:p>
            <a:fld id="{67B19427-F580-D146-B60E-4CADEE75497F}" type="slidenum">
              <a:rPr lang="en-US" smtClean="0"/>
              <a:pPr/>
              <a:t>15</a:t>
            </a:fld>
            <a:endParaRPr lang="en-US" dirty="0"/>
          </a:p>
        </p:txBody>
      </p:sp>
      <p:sp>
        <p:nvSpPr>
          <p:cNvPr id="5" name="Footer Placeholder 4">
            <a:extLst>
              <a:ext uri="{FF2B5EF4-FFF2-40B4-BE49-F238E27FC236}">
                <a16:creationId xmlns:a16="http://schemas.microsoft.com/office/drawing/2014/main" id="{3AF2CD25-9DC7-4E3D-B444-7A237B976B2C}"/>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908719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20BD5-1B63-4F3D-A265-74EF58CE9898}"/>
              </a:ext>
            </a:extLst>
          </p:cNvPr>
          <p:cNvSpPr>
            <a:spLocks noGrp="1"/>
          </p:cNvSpPr>
          <p:nvPr>
            <p:ph type="title"/>
          </p:nvPr>
        </p:nvSpPr>
        <p:spPr>
          <a:xfrm>
            <a:off x="298704" y="762002"/>
            <a:ext cx="8540496" cy="806448"/>
          </a:xfrm>
        </p:spPr>
        <p:txBody>
          <a:bodyPr/>
          <a:lstStyle/>
          <a:p>
            <a:r>
              <a:rPr lang="en-US" altLang="en-US" b="1" dirty="0">
                <a:latin typeface="Calibri" panose="020F0502020204030204" pitchFamily="34" charset="0"/>
                <a:ea typeface="Source Sans Pro" charset="0"/>
                <a:cs typeface="Calibri" panose="020F0502020204030204" pitchFamily="34" charset="0"/>
              </a:rPr>
              <a:t>The Need for Adjusting Entries </a:t>
            </a:r>
            <a:r>
              <a:rPr lang="en-US" altLang="en-US" sz="2400" dirty="0">
                <a:latin typeface="Calibri" panose="020F0502020204030204" pitchFamily="34" charset="0"/>
                <a:ea typeface="Source Sans Pro" charset="0"/>
                <a:cs typeface="Calibri" panose="020F0502020204030204" pitchFamily="34" charset="0"/>
              </a:rPr>
              <a:t>(3 of 3)</a:t>
            </a:r>
            <a:endParaRPr lang="en-US" dirty="0"/>
          </a:p>
        </p:txBody>
      </p:sp>
      <p:sp>
        <p:nvSpPr>
          <p:cNvPr id="3" name="Content Placeholder 2">
            <a:extLst>
              <a:ext uri="{FF2B5EF4-FFF2-40B4-BE49-F238E27FC236}">
                <a16:creationId xmlns:a16="http://schemas.microsoft.com/office/drawing/2014/main" id="{72B461F3-9EA9-4A15-9CB3-9A3F1E432B67}"/>
              </a:ext>
            </a:extLst>
          </p:cNvPr>
          <p:cNvSpPr>
            <a:spLocks noGrp="1"/>
          </p:cNvSpPr>
          <p:nvPr>
            <p:ph sz="quarter" idx="15"/>
          </p:nvPr>
        </p:nvSpPr>
        <p:spPr>
          <a:xfrm>
            <a:off x="304800" y="1752600"/>
            <a:ext cx="8534400" cy="3581400"/>
          </a:xfrm>
        </p:spPr>
        <p:txBody>
          <a:bodyPr/>
          <a:lstStyle/>
          <a:p>
            <a:pPr marL="0" lvl="1" indent="0">
              <a:buClr>
                <a:schemeClr val="tx1"/>
              </a:buClr>
            </a:pPr>
            <a:r>
              <a:rPr lang="en-US" altLang="en-US" sz="2600" dirty="0"/>
              <a:t>Adjusting entries are made to ensure that:</a:t>
            </a:r>
          </a:p>
          <a:p>
            <a:pPr marL="339725" lvl="1" indent="-339725">
              <a:buClr>
                <a:schemeClr val="tx1"/>
              </a:buClr>
            </a:pPr>
            <a:r>
              <a:rPr lang="en-US" altLang="en-US" sz="2600" dirty="0">
                <a:solidFill>
                  <a:schemeClr val="accent2"/>
                </a:solidFill>
              </a:rPr>
              <a:t>a.</a:t>
            </a:r>
            <a:r>
              <a:rPr lang="en-US" altLang="en-US" sz="2600" dirty="0"/>
              <a:t> expenses are recognized in the period in which they are incurred. </a:t>
            </a:r>
          </a:p>
          <a:p>
            <a:pPr marL="339725" lvl="1" indent="-339725">
              <a:buClr>
                <a:schemeClr val="tx1"/>
              </a:buClr>
            </a:pPr>
            <a:r>
              <a:rPr lang="en-US" altLang="en-US" sz="2600" dirty="0">
                <a:solidFill>
                  <a:schemeClr val="accent2"/>
                </a:solidFill>
              </a:rPr>
              <a:t>b.</a:t>
            </a:r>
            <a:r>
              <a:rPr lang="en-US" altLang="en-US" sz="2600" dirty="0"/>
              <a:t> revenues are recorded in the period in which services are performed. </a:t>
            </a:r>
          </a:p>
          <a:p>
            <a:pPr marL="339725" lvl="1" indent="-339725">
              <a:buClr>
                <a:schemeClr val="tx1"/>
              </a:buClr>
            </a:pPr>
            <a:r>
              <a:rPr lang="en-US" altLang="en-US" sz="2600" dirty="0">
                <a:solidFill>
                  <a:schemeClr val="accent2"/>
                </a:solidFill>
              </a:rPr>
              <a:t>c.</a:t>
            </a:r>
            <a:r>
              <a:rPr lang="en-US" altLang="en-US" sz="2600" dirty="0"/>
              <a:t> balance sheet and income statement accounts have correct balances at the end of an accounting period. </a:t>
            </a:r>
          </a:p>
          <a:p>
            <a:pPr marL="339725" lvl="1" indent="-339725">
              <a:buClr>
                <a:schemeClr val="tx1"/>
              </a:buClr>
            </a:pPr>
            <a:r>
              <a:rPr lang="en-US" altLang="en-US" sz="2600" dirty="0">
                <a:solidFill>
                  <a:schemeClr val="accent2"/>
                </a:solidFill>
              </a:rPr>
              <a:t>d.</a:t>
            </a:r>
            <a:r>
              <a:rPr lang="en-US" altLang="en-US" sz="2600" dirty="0"/>
              <a:t> Answer: All the responses above are correct.</a:t>
            </a:r>
            <a:endParaRPr lang="en-US" sz="2600" dirty="0"/>
          </a:p>
        </p:txBody>
      </p:sp>
      <p:sp>
        <p:nvSpPr>
          <p:cNvPr id="4" name="Slide Number Placeholder 3">
            <a:extLst>
              <a:ext uri="{FF2B5EF4-FFF2-40B4-BE49-F238E27FC236}">
                <a16:creationId xmlns:a16="http://schemas.microsoft.com/office/drawing/2014/main" id="{1C917DEE-99F2-4096-8260-A85D68D0754F}"/>
              </a:ext>
            </a:extLst>
          </p:cNvPr>
          <p:cNvSpPr>
            <a:spLocks noGrp="1"/>
          </p:cNvSpPr>
          <p:nvPr>
            <p:ph type="sldNum" sz="quarter" idx="10"/>
          </p:nvPr>
        </p:nvSpPr>
        <p:spPr/>
        <p:txBody>
          <a:bodyPr/>
          <a:lstStyle/>
          <a:p>
            <a:fld id="{67B19427-F580-D146-B60E-4CADEE75497F}" type="slidenum">
              <a:rPr lang="en-US" smtClean="0"/>
              <a:pPr/>
              <a:t>16</a:t>
            </a:fld>
            <a:endParaRPr lang="en-US" dirty="0"/>
          </a:p>
        </p:txBody>
      </p:sp>
      <p:sp>
        <p:nvSpPr>
          <p:cNvPr id="5" name="Footer Placeholder 4">
            <a:extLst>
              <a:ext uri="{FF2B5EF4-FFF2-40B4-BE49-F238E27FC236}">
                <a16:creationId xmlns:a16="http://schemas.microsoft.com/office/drawing/2014/main" id="{323D89D2-1127-4F09-9518-460050335015}"/>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8957474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E0AAA-0DC8-45B7-B0CA-7ACB9C4D1A21}"/>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Types of Adjusting Entries</a:t>
            </a:r>
            <a:endParaRPr lang="en-US" dirty="0"/>
          </a:p>
        </p:txBody>
      </p:sp>
      <p:graphicFrame>
        <p:nvGraphicFramePr>
          <p:cNvPr id="6" name="Content Placeholder 5" descr="Table is accessible to screenreaders">
            <a:extLst>
              <a:ext uri="{FF2B5EF4-FFF2-40B4-BE49-F238E27FC236}">
                <a16:creationId xmlns:a16="http://schemas.microsoft.com/office/drawing/2014/main" id="{C738C42A-C504-45E1-99FD-05906F63FD9C}"/>
              </a:ext>
            </a:extLst>
          </p:cNvPr>
          <p:cNvGraphicFramePr>
            <a:graphicFrameLocks noGrp="1"/>
          </p:cNvGraphicFramePr>
          <p:nvPr>
            <p:ph sz="quarter" idx="16"/>
            <p:extLst>
              <p:ext uri="{D42A27DB-BD31-4B8C-83A1-F6EECF244321}">
                <p14:modId xmlns:p14="http://schemas.microsoft.com/office/powerpoint/2010/main" val="1181301275"/>
              </p:ext>
            </p:extLst>
          </p:nvPr>
        </p:nvGraphicFramePr>
        <p:xfrm>
          <a:off x="304800" y="1828800"/>
          <a:ext cx="8534400" cy="2723896"/>
        </p:xfrm>
        <a:graphic>
          <a:graphicData uri="http://schemas.openxmlformats.org/drawingml/2006/table">
            <a:tbl>
              <a:tblPr firstRow="1" bandRow="1">
                <a:tableStyleId>{5C22544A-7EE6-4342-B048-85BDC9FD1C3A}</a:tableStyleId>
              </a:tblPr>
              <a:tblGrid>
                <a:gridCol w="4267200">
                  <a:extLst>
                    <a:ext uri="{9D8B030D-6E8A-4147-A177-3AD203B41FA5}">
                      <a16:colId xmlns:a16="http://schemas.microsoft.com/office/drawing/2014/main" val="4019078444"/>
                    </a:ext>
                  </a:extLst>
                </a:gridCol>
                <a:gridCol w="4267200">
                  <a:extLst>
                    <a:ext uri="{9D8B030D-6E8A-4147-A177-3AD203B41FA5}">
                      <a16:colId xmlns:a16="http://schemas.microsoft.com/office/drawing/2014/main" val="1079378068"/>
                    </a:ext>
                  </a:extLst>
                </a:gridCol>
              </a:tblGrid>
              <a:tr h="370840">
                <a:tc>
                  <a:txBody>
                    <a:bodyPr/>
                    <a:lstStyle/>
                    <a:p>
                      <a:pPr marL="0" indent="0">
                        <a:lnSpc>
                          <a:spcPct val="90000"/>
                        </a:lnSpc>
                        <a:spcBef>
                          <a:spcPts val="1000"/>
                        </a:spcBef>
                        <a:buFont typeface="+mj-lt"/>
                        <a:buNone/>
                      </a:pPr>
                      <a:r>
                        <a:rPr lang="en-US" sz="2200" dirty="0"/>
                        <a:t>Deferrals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nSpc>
                          <a:spcPct val="90000"/>
                        </a:lnSpc>
                        <a:spcBef>
                          <a:spcPts val="1000"/>
                        </a:spcBef>
                        <a:buFont typeface="+mj-lt"/>
                        <a:buNone/>
                      </a:pPr>
                      <a:r>
                        <a:rPr lang="en-US" sz="2200" dirty="0"/>
                        <a:t>Accruals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77527020"/>
                  </a:ext>
                </a:extLst>
              </a:tr>
              <a:tr h="370840">
                <a:tc>
                  <a:txBody>
                    <a:bodyPr/>
                    <a:lstStyle/>
                    <a:p>
                      <a:pPr marL="402336" indent="-402336">
                        <a:lnSpc>
                          <a:spcPct val="90000"/>
                        </a:lnSpc>
                        <a:spcBef>
                          <a:spcPts val="1000"/>
                        </a:spcBef>
                        <a:buFont typeface="+mj-lt"/>
                        <a:buAutoNum type="arabicPeriod"/>
                      </a:pPr>
                      <a:r>
                        <a:rPr lang="en-US" sz="2200" b="1" dirty="0">
                          <a:solidFill>
                            <a:srgbClr val="990000"/>
                          </a:solidFill>
                        </a:rPr>
                        <a:t>Prepaid Expenses.</a:t>
                      </a:r>
                      <a:r>
                        <a:rPr lang="en-US" sz="2200" b="1" dirty="0">
                          <a:solidFill>
                            <a:srgbClr val="990000"/>
                          </a:solidFill>
                          <a:effectLst>
                            <a:outerShdw blurRad="38100" dist="38100" dir="2700000" algn="tl">
                              <a:srgbClr val="C0C0C0"/>
                            </a:outerShdw>
                          </a:effectLst>
                        </a:rPr>
                        <a:t> </a:t>
                      </a:r>
                      <a:r>
                        <a:rPr lang="en-US" sz="2200" b="0" dirty="0">
                          <a:solidFill>
                            <a:schemeClr val="tx1"/>
                          </a:solidFill>
                        </a:rPr>
                        <a:t>Expenses paid in cash before they are used or consumed.</a:t>
                      </a:r>
                    </a:p>
                    <a:p>
                      <a:pPr marL="402336" indent="-402336">
                        <a:lnSpc>
                          <a:spcPct val="90000"/>
                        </a:lnSpc>
                        <a:spcBef>
                          <a:spcPts val="1000"/>
                        </a:spcBef>
                        <a:buFont typeface="+mj-lt"/>
                        <a:buAutoNum type="arabicPeriod"/>
                      </a:pPr>
                      <a:r>
                        <a:rPr lang="en-US" altLang="en-US" sz="2200" b="1" dirty="0">
                          <a:solidFill>
                            <a:srgbClr val="990000"/>
                          </a:solidFill>
                          <a:latin typeface="+mn-lt"/>
                        </a:rPr>
                        <a:t>Unearned Revenues.</a:t>
                      </a:r>
                      <a:r>
                        <a:rPr lang="en-US" altLang="en-US" sz="2200" dirty="0">
                          <a:solidFill>
                            <a:srgbClr val="990000"/>
                          </a:solidFill>
                          <a:latin typeface="+mn-lt"/>
                        </a:rPr>
                        <a:t> </a:t>
                      </a:r>
                      <a:r>
                        <a:rPr lang="en-US" altLang="en-US" sz="2200" b="0" dirty="0">
                          <a:solidFill>
                            <a:schemeClr val="tx1"/>
                          </a:solidFill>
                          <a:latin typeface="+mn-lt"/>
                        </a:rPr>
                        <a:t>Cash received before services are performed.</a:t>
                      </a: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402336" indent="-402336">
                        <a:lnSpc>
                          <a:spcPct val="90000"/>
                        </a:lnSpc>
                        <a:spcBef>
                          <a:spcPts val="1000"/>
                        </a:spcBef>
                        <a:buFont typeface="+mj-lt"/>
                        <a:buAutoNum type="arabicPeriod"/>
                      </a:pPr>
                      <a:r>
                        <a:rPr lang="en-US" altLang="en-US" sz="2200" b="1" dirty="0">
                          <a:solidFill>
                            <a:srgbClr val="990000"/>
                          </a:solidFill>
                          <a:latin typeface="+mn-lt"/>
                        </a:rPr>
                        <a:t>Accrued Revenues.</a:t>
                      </a:r>
                      <a:r>
                        <a:rPr lang="en-US" altLang="en-US" sz="2200" dirty="0">
                          <a:solidFill>
                            <a:srgbClr val="990000"/>
                          </a:solidFill>
                          <a:latin typeface="+mn-lt"/>
                        </a:rPr>
                        <a:t> </a:t>
                      </a:r>
                      <a:r>
                        <a:rPr lang="en-US" altLang="en-US" sz="2200" b="0" dirty="0">
                          <a:solidFill>
                            <a:schemeClr val="tx1"/>
                          </a:solidFill>
                          <a:latin typeface="+mn-lt"/>
                        </a:rPr>
                        <a:t>Revenues for services performed but not yet received in cash or recorded.</a:t>
                      </a:r>
                    </a:p>
                    <a:p>
                      <a:pPr marL="402336" indent="-402336">
                        <a:lnSpc>
                          <a:spcPct val="90000"/>
                        </a:lnSpc>
                        <a:spcBef>
                          <a:spcPts val="1000"/>
                        </a:spcBef>
                        <a:buFont typeface="+mj-lt"/>
                        <a:buAutoNum type="arabicPeriod"/>
                      </a:pPr>
                      <a:r>
                        <a:rPr lang="en-US" altLang="en-US" sz="2200" b="1" dirty="0">
                          <a:solidFill>
                            <a:srgbClr val="990000"/>
                          </a:solidFill>
                          <a:latin typeface="+mn-lt"/>
                        </a:rPr>
                        <a:t>Accrued Expenses.</a:t>
                      </a:r>
                      <a:r>
                        <a:rPr lang="en-US" altLang="en-US" sz="2200" dirty="0">
                          <a:solidFill>
                            <a:srgbClr val="990000"/>
                          </a:solidFill>
                          <a:latin typeface="+mn-lt"/>
                        </a:rPr>
                        <a:t> </a:t>
                      </a:r>
                      <a:r>
                        <a:rPr lang="en-US" altLang="en-US" sz="2200" b="0" dirty="0">
                          <a:solidFill>
                            <a:schemeClr val="tx1"/>
                          </a:solidFill>
                          <a:latin typeface="+mn-lt"/>
                        </a:rPr>
                        <a:t>Expenses incurred but not yet paid in cash or recorded.</a:t>
                      </a: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97774599"/>
                  </a:ext>
                </a:extLst>
              </a:tr>
            </a:tbl>
          </a:graphicData>
        </a:graphic>
      </p:graphicFrame>
      <p:sp>
        <p:nvSpPr>
          <p:cNvPr id="4" name="Slide Number Placeholder 3">
            <a:extLst>
              <a:ext uri="{FF2B5EF4-FFF2-40B4-BE49-F238E27FC236}">
                <a16:creationId xmlns:a16="http://schemas.microsoft.com/office/drawing/2014/main" id="{3429AECD-39CE-4E9C-9740-3F056B855A26}"/>
              </a:ext>
            </a:extLst>
          </p:cNvPr>
          <p:cNvSpPr>
            <a:spLocks noGrp="1"/>
          </p:cNvSpPr>
          <p:nvPr>
            <p:ph type="sldNum" sz="quarter" idx="10"/>
          </p:nvPr>
        </p:nvSpPr>
        <p:spPr/>
        <p:txBody>
          <a:bodyPr/>
          <a:lstStyle/>
          <a:p>
            <a:fld id="{67B19427-F580-D146-B60E-4CADEE75497F}" type="slidenum">
              <a:rPr lang="en-US" smtClean="0"/>
              <a:pPr/>
              <a:t>17</a:t>
            </a:fld>
            <a:endParaRPr lang="en-US" dirty="0"/>
          </a:p>
        </p:txBody>
      </p:sp>
      <p:sp>
        <p:nvSpPr>
          <p:cNvPr id="5" name="Footer Placeholder 4">
            <a:extLst>
              <a:ext uri="{FF2B5EF4-FFF2-40B4-BE49-F238E27FC236}">
                <a16:creationId xmlns:a16="http://schemas.microsoft.com/office/drawing/2014/main" id="{08A0A7C6-680A-4255-8555-F5FA4D6A0AD3}"/>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1540690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E5824-5974-4057-B04B-F043574AEA93}"/>
              </a:ext>
            </a:extLst>
          </p:cNvPr>
          <p:cNvSpPr>
            <a:spLocks noGrp="1"/>
          </p:cNvSpPr>
          <p:nvPr>
            <p:ph type="title"/>
          </p:nvPr>
        </p:nvSpPr>
        <p:spPr>
          <a:xfrm>
            <a:off x="304800" y="762001"/>
            <a:ext cx="8534400" cy="761999"/>
          </a:xfrm>
        </p:spPr>
        <p:txBody>
          <a:bodyPr/>
          <a:lstStyle/>
          <a:p>
            <a:r>
              <a:rPr lang="en-US" b="1" dirty="0">
                <a:ea typeface="Source Sans Pro" charset="0"/>
              </a:rPr>
              <a:t>Do It! 1: </a:t>
            </a:r>
            <a:r>
              <a:rPr lang="en-US" b="1" dirty="0">
                <a:solidFill>
                  <a:srgbClr val="196E78"/>
                </a:solidFill>
                <a:ea typeface="Source Sans Pro" charset="0"/>
              </a:rPr>
              <a:t>Timing Concepts </a:t>
            </a:r>
            <a:r>
              <a:rPr lang="en-US" sz="2400" dirty="0">
                <a:solidFill>
                  <a:srgbClr val="196E78"/>
                </a:solidFill>
                <a:ea typeface="Source Sans Pro" charset="0"/>
              </a:rPr>
              <a:t>(1 of 2)</a:t>
            </a:r>
            <a:endParaRPr lang="en-US" sz="2400" dirty="0"/>
          </a:p>
        </p:txBody>
      </p:sp>
      <p:sp>
        <p:nvSpPr>
          <p:cNvPr id="3" name="Content Placeholder 2">
            <a:extLst>
              <a:ext uri="{FF2B5EF4-FFF2-40B4-BE49-F238E27FC236}">
                <a16:creationId xmlns:a16="http://schemas.microsoft.com/office/drawing/2014/main" id="{5592B6F0-51A0-4EB7-8393-D35C1D5CE5BA}"/>
              </a:ext>
            </a:extLst>
          </p:cNvPr>
          <p:cNvSpPr>
            <a:spLocks noGrp="1"/>
          </p:cNvSpPr>
          <p:nvPr>
            <p:ph sz="quarter" idx="16"/>
          </p:nvPr>
        </p:nvSpPr>
        <p:spPr>
          <a:xfrm>
            <a:off x="304800" y="1830998"/>
            <a:ext cx="4123267" cy="1566332"/>
          </a:xfrm>
        </p:spPr>
        <p:txBody>
          <a:bodyPr/>
          <a:lstStyle/>
          <a:p>
            <a:r>
              <a:rPr lang="en-US" altLang="en-US" sz="1800" dirty="0"/>
              <a:t>Below is a list of timing concepts in the left column, with a description of the concept in the right column. There are more descriptions provided than concepts. Match the description to the concept</a:t>
            </a:r>
            <a:endParaRPr lang="en-US" sz="1800" dirty="0"/>
          </a:p>
        </p:txBody>
      </p:sp>
      <p:sp>
        <p:nvSpPr>
          <p:cNvPr id="4" name="Content Placeholder 3">
            <a:extLst>
              <a:ext uri="{FF2B5EF4-FFF2-40B4-BE49-F238E27FC236}">
                <a16:creationId xmlns:a16="http://schemas.microsoft.com/office/drawing/2014/main" id="{8062D65D-191E-4D5D-A5C9-F315226ADDAA}"/>
              </a:ext>
            </a:extLst>
          </p:cNvPr>
          <p:cNvSpPr>
            <a:spLocks noGrp="1"/>
          </p:cNvSpPr>
          <p:nvPr>
            <p:ph sz="quarter" idx="17"/>
          </p:nvPr>
        </p:nvSpPr>
        <p:spPr>
          <a:xfrm>
            <a:off x="304799" y="3615268"/>
            <a:ext cx="4123267" cy="1566332"/>
          </a:xfrm>
        </p:spPr>
        <p:txBody>
          <a:bodyPr/>
          <a:lstStyle/>
          <a:p>
            <a:pPr marL="402336" indent="-402336">
              <a:buClr>
                <a:schemeClr val="accent2"/>
              </a:buClr>
              <a:buFont typeface="+mj-lt"/>
              <a:buAutoNum type="arabicPeriod"/>
            </a:pPr>
            <a:r>
              <a:rPr lang="en-US" altLang="en-US" sz="1800" dirty="0"/>
              <a:t>[blank] Accrual-basis accounting.</a:t>
            </a:r>
          </a:p>
          <a:p>
            <a:pPr marL="402336" indent="-402336">
              <a:buClr>
                <a:schemeClr val="accent2"/>
              </a:buClr>
              <a:buFont typeface="+mj-lt"/>
              <a:buAutoNum type="arabicPeriod"/>
            </a:pPr>
            <a:r>
              <a:rPr lang="en-US" altLang="en-US" sz="1800" dirty="0"/>
              <a:t>[blank] Calendar year.</a:t>
            </a:r>
          </a:p>
          <a:p>
            <a:pPr marL="402336" indent="-402336">
              <a:buClr>
                <a:schemeClr val="accent2"/>
              </a:buClr>
              <a:buFont typeface="+mj-lt"/>
              <a:buAutoNum type="arabicPeriod"/>
            </a:pPr>
            <a:r>
              <a:rPr lang="en-US" altLang="en-US" sz="1800" dirty="0"/>
              <a:t>[blank] Time period assumption.</a:t>
            </a:r>
          </a:p>
          <a:p>
            <a:pPr marL="402336" indent="-402336">
              <a:buClr>
                <a:schemeClr val="accent2"/>
              </a:buClr>
              <a:buFont typeface="+mj-lt"/>
              <a:buAutoNum type="arabicPeriod"/>
            </a:pPr>
            <a:r>
              <a:rPr lang="en-US" altLang="en-US" sz="1800" dirty="0"/>
              <a:t>[blank] Expense recognition principle.</a:t>
            </a:r>
          </a:p>
        </p:txBody>
      </p:sp>
      <p:sp>
        <p:nvSpPr>
          <p:cNvPr id="5" name="Content Placeholder 4">
            <a:extLst>
              <a:ext uri="{FF2B5EF4-FFF2-40B4-BE49-F238E27FC236}">
                <a16:creationId xmlns:a16="http://schemas.microsoft.com/office/drawing/2014/main" id="{D77871AF-484A-4FB1-B79A-BD0D96F3C3CF}"/>
              </a:ext>
            </a:extLst>
          </p:cNvPr>
          <p:cNvSpPr>
            <a:spLocks noGrp="1"/>
          </p:cNvSpPr>
          <p:nvPr>
            <p:ph sz="quarter" idx="18"/>
          </p:nvPr>
        </p:nvSpPr>
        <p:spPr>
          <a:xfrm>
            <a:off x="4571999" y="1830997"/>
            <a:ext cx="4275667" cy="4417403"/>
          </a:xfrm>
        </p:spPr>
        <p:txBody>
          <a:bodyPr/>
          <a:lstStyle/>
          <a:p>
            <a:pPr marL="323850" indent="-323850">
              <a:lnSpc>
                <a:spcPct val="110000"/>
              </a:lnSpc>
              <a:buAutoNum type="alphaLcParenBoth"/>
            </a:pPr>
            <a:r>
              <a:rPr lang="en-US" altLang="en-US" sz="1600" dirty="0"/>
              <a:t>Monthly and quarterly time periods.</a:t>
            </a:r>
          </a:p>
          <a:p>
            <a:pPr marL="323850" indent="-323850">
              <a:lnSpc>
                <a:spcPct val="110000"/>
              </a:lnSpc>
            </a:pPr>
            <a:r>
              <a:rPr lang="en-US" altLang="en-US" sz="1600" dirty="0"/>
              <a:t>(b) Efforts (expenses) should be recognized in the period in which a company uses assets or incurs liabilities to generate results (revenues).</a:t>
            </a:r>
          </a:p>
          <a:p>
            <a:pPr marL="323850" indent="-323850">
              <a:lnSpc>
                <a:spcPct val="110000"/>
              </a:lnSpc>
            </a:pPr>
            <a:r>
              <a:rPr lang="en-US" altLang="en-US" sz="1600" dirty="0"/>
              <a:t>(c) Accountants divide the economic life of a business into artiﬁcial time periods.</a:t>
            </a:r>
          </a:p>
          <a:p>
            <a:pPr marL="323850" indent="-323850">
              <a:lnSpc>
                <a:spcPct val="110000"/>
              </a:lnSpc>
            </a:pPr>
            <a:r>
              <a:rPr lang="en-US" altLang="en-US" sz="1600" dirty="0"/>
              <a:t>(d) Companies record revenues when they receive cash and record expenses when they pay out cash.</a:t>
            </a:r>
          </a:p>
          <a:p>
            <a:pPr marL="323850" indent="-323850">
              <a:lnSpc>
                <a:spcPct val="110000"/>
              </a:lnSpc>
            </a:pPr>
            <a:r>
              <a:rPr lang="en-US" altLang="en-US" sz="1600" dirty="0"/>
              <a:t>(e) An accounting time period that starts on January 1 and ends on December 31.</a:t>
            </a:r>
          </a:p>
          <a:p>
            <a:pPr marL="323850" indent="-323850">
              <a:lnSpc>
                <a:spcPct val="110000"/>
              </a:lnSpc>
            </a:pPr>
            <a:r>
              <a:rPr lang="en-US" altLang="en-US" sz="1600" dirty="0"/>
              <a:t>(f) Companies record transactions in the period in which the events occur.</a:t>
            </a:r>
          </a:p>
        </p:txBody>
      </p:sp>
      <p:sp>
        <p:nvSpPr>
          <p:cNvPr id="10" name="Slide Number Placeholder 9">
            <a:extLst>
              <a:ext uri="{FF2B5EF4-FFF2-40B4-BE49-F238E27FC236}">
                <a16:creationId xmlns:a16="http://schemas.microsoft.com/office/drawing/2014/main" id="{DB432FE6-0FEE-44E2-941D-21CE71207511}"/>
              </a:ext>
            </a:extLst>
          </p:cNvPr>
          <p:cNvSpPr>
            <a:spLocks noGrp="1"/>
          </p:cNvSpPr>
          <p:nvPr>
            <p:ph type="sldNum" sz="quarter" idx="10"/>
          </p:nvPr>
        </p:nvSpPr>
        <p:spPr/>
        <p:txBody>
          <a:bodyPr/>
          <a:lstStyle/>
          <a:p>
            <a:fld id="{67B19427-F580-D146-B60E-4CADEE75497F}" type="slidenum">
              <a:rPr lang="en-US" smtClean="0"/>
              <a:pPr/>
              <a:t>18</a:t>
            </a:fld>
            <a:endParaRPr lang="en-US" dirty="0"/>
          </a:p>
        </p:txBody>
      </p:sp>
      <p:sp>
        <p:nvSpPr>
          <p:cNvPr id="11" name="Footer Placeholder 10">
            <a:extLst>
              <a:ext uri="{FF2B5EF4-FFF2-40B4-BE49-F238E27FC236}">
                <a16:creationId xmlns:a16="http://schemas.microsoft.com/office/drawing/2014/main" id="{36121728-EA77-4A5A-BC3E-9516CF81EAFB}"/>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843168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E5824-5974-4057-B04B-F043574AEA93}"/>
              </a:ext>
            </a:extLst>
          </p:cNvPr>
          <p:cNvSpPr>
            <a:spLocks noGrp="1"/>
          </p:cNvSpPr>
          <p:nvPr>
            <p:ph type="title"/>
          </p:nvPr>
        </p:nvSpPr>
        <p:spPr>
          <a:xfrm>
            <a:off x="304800" y="762001"/>
            <a:ext cx="8534400" cy="703871"/>
          </a:xfrm>
        </p:spPr>
        <p:txBody>
          <a:bodyPr/>
          <a:lstStyle/>
          <a:p>
            <a:r>
              <a:rPr lang="en-US" b="1" dirty="0">
                <a:ea typeface="Source Sans Pro" charset="0"/>
              </a:rPr>
              <a:t>Do It! 1: </a:t>
            </a:r>
            <a:r>
              <a:rPr lang="en-US" b="1" dirty="0">
                <a:solidFill>
                  <a:srgbClr val="196E78"/>
                </a:solidFill>
                <a:ea typeface="Source Sans Pro" charset="0"/>
              </a:rPr>
              <a:t>Timing Concepts </a:t>
            </a:r>
            <a:r>
              <a:rPr lang="en-US" sz="2400" dirty="0">
                <a:solidFill>
                  <a:srgbClr val="196E78"/>
                </a:solidFill>
                <a:ea typeface="Source Sans Pro" charset="0"/>
              </a:rPr>
              <a:t>(2 of 2)</a:t>
            </a:r>
            <a:endParaRPr lang="en-US" sz="2400" dirty="0"/>
          </a:p>
        </p:txBody>
      </p:sp>
      <p:sp>
        <p:nvSpPr>
          <p:cNvPr id="3" name="Content Placeholder 2">
            <a:extLst>
              <a:ext uri="{FF2B5EF4-FFF2-40B4-BE49-F238E27FC236}">
                <a16:creationId xmlns:a16="http://schemas.microsoft.com/office/drawing/2014/main" id="{5592B6F0-51A0-4EB7-8393-D35C1D5CE5BA}"/>
              </a:ext>
            </a:extLst>
          </p:cNvPr>
          <p:cNvSpPr>
            <a:spLocks noGrp="1"/>
          </p:cNvSpPr>
          <p:nvPr>
            <p:ph sz="quarter" idx="16"/>
          </p:nvPr>
        </p:nvSpPr>
        <p:spPr>
          <a:xfrm>
            <a:off x="304800" y="1830998"/>
            <a:ext cx="4123267" cy="1566332"/>
          </a:xfrm>
        </p:spPr>
        <p:txBody>
          <a:bodyPr/>
          <a:lstStyle/>
          <a:p>
            <a:r>
              <a:rPr lang="en-US" altLang="en-US" sz="1800" dirty="0"/>
              <a:t>Below is a list of timing concepts in the left column, with a description of the concept in the right column. There are more descriptions provided than concepts. Match the description to the concept</a:t>
            </a:r>
            <a:endParaRPr lang="en-US" sz="1800" dirty="0"/>
          </a:p>
        </p:txBody>
      </p:sp>
      <p:sp>
        <p:nvSpPr>
          <p:cNvPr id="4" name="Content Placeholder 3">
            <a:extLst>
              <a:ext uri="{FF2B5EF4-FFF2-40B4-BE49-F238E27FC236}">
                <a16:creationId xmlns:a16="http://schemas.microsoft.com/office/drawing/2014/main" id="{8062D65D-191E-4D5D-A5C9-F315226ADDAA}"/>
              </a:ext>
            </a:extLst>
          </p:cNvPr>
          <p:cNvSpPr>
            <a:spLocks noGrp="1"/>
          </p:cNvSpPr>
          <p:nvPr>
            <p:ph sz="quarter" idx="17"/>
          </p:nvPr>
        </p:nvSpPr>
        <p:spPr>
          <a:xfrm>
            <a:off x="304799" y="3615268"/>
            <a:ext cx="4123267" cy="1566332"/>
          </a:xfrm>
        </p:spPr>
        <p:txBody>
          <a:bodyPr/>
          <a:lstStyle/>
          <a:p>
            <a:pPr marL="402336" indent="-402336">
              <a:buClr>
                <a:schemeClr val="accent2"/>
              </a:buClr>
              <a:buFont typeface="+mj-lt"/>
              <a:buAutoNum type="arabicPeriod"/>
            </a:pPr>
            <a:r>
              <a:rPr lang="en-US" altLang="en-US" sz="1800" b="1" dirty="0">
                <a:solidFill>
                  <a:schemeClr val="accent2"/>
                </a:solidFill>
              </a:rPr>
              <a:t>f</a:t>
            </a:r>
            <a:r>
              <a:rPr lang="en-US" altLang="en-US" sz="1800" dirty="0"/>
              <a:t> Accrual-basis accounting.</a:t>
            </a:r>
          </a:p>
          <a:p>
            <a:pPr marL="402336" indent="-402336">
              <a:buClr>
                <a:schemeClr val="accent2"/>
              </a:buClr>
              <a:buFont typeface="+mj-lt"/>
              <a:buAutoNum type="arabicPeriod"/>
            </a:pPr>
            <a:r>
              <a:rPr lang="en-US" altLang="en-US" sz="1800" b="1" dirty="0">
                <a:solidFill>
                  <a:schemeClr val="accent2"/>
                </a:solidFill>
              </a:rPr>
              <a:t>e</a:t>
            </a:r>
            <a:r>
              <a:rPr lang="en-US" altLang="en-US" sz="1800" dirty="0"/>
              <a:t> Calendar year.</a:t>
            </a:r>
          </a:p>
          <a:p>
            <a:pPr marL="402336" indent="-402336">
              <a:buClr>
                <a:schemeClr val="accent2"/>
              </a:buClr>
              <a:buFont typeface="+mj-lt"/>
              <a:buAutoNum type="arabicPeriod"/>
            </a:pPr>
            <a:r>
              <a:rPr lang="en-US" altLang="en-US" sz="1800" b="1" dirty="0">
                <a:solidFill>
                  <a:schemeClr val="accent2"/>
                </a:solidFill>
              </a:rPr>
              <a:t>c</a:t>
            </a:r>
            <a:r>
              <a:rPr lang="en-US" altLang="en-US" sz="1800" dirty="0"/>
              <a:t> Time period assumption.</a:t>
            </a:r>
          </a:p>
          <a:p>
            <a:pPr marL="402336" indent="-402336">
              <a:buClr>
                <a:schemeClr val="accent2"/>
              </a:buClr>
              <a:buFont typeface="+mj-lt"/>
              <a:buAutoNum type="arabicPeriod"/>
            </a:pPr>
            <a:r>
              <a:rPr lang="en-US" altLang="en-US" sz="1800" b="1" dirty="0">
                <a:solidFill>
                  <a:schemeClr val="accent2"/>
                </a:solidFill>
              </a:rPr>
              <a:t>b</a:t>
            </a:r>
            <a:r>
              <a:rPr lang="en-US" altLang="en-US" sz="1800" dirty="0"/>
              <a:t> Expense recognition principle.</a:t>
            </a:r>
          </a:p>
        </p:txBody>
      </p:sp>
      <p:sp>
        <p:nvSpPr>
          <p:cNvPr id="5" name="Content Placeholder 4">
            <a:extLst>
              <a:ext uri="{FF2B5EF4-FFF2-40B4-BE49-F238E27FC236}">
                <a16:creationId xmlns:a16="http://schemas.microsoft.com/office/drawing/2014/main" id="{D77871AF-484A-4FB1-B79A-BD0D96F3C3CF}"/>
              </a:ext>
            </a:extLst>
          </p:cNvPr>
          <p:cNvSpPr>
            <a:spLocks noGrp="1"/>
          </p:cNvSpPr>
          <p:nvPr>
            <p:ph sz="quarter" idx="18"/>
          </p:nvPr>
        </p:nvSpPr>
        <p:spPr>
          <a:xfrm>
            <a:off x="4571999" y="1830997"/>
            <a:ext cx="4275667" cy="4525353"/>
          </a:xfrm>
        </p:spPr>
        <p:txBody>
          <a:bodyPr/>
          <a:lstStyle/>
          <a:p>
            <a:pPr marL="323850" indent="-323850">
              <a:lnSpc>
                <a:spcPct val="110000"/>
              </a:lnSpc>
              <a:buAutoNum type="alphaLcParenBoth"/>
            </a:pPr>
            <a:r>
              <a:rPr lang="en-US" altLang="en-US" sz="1600" dirty="0"/>
              <a:t>Monthly and quarterly time periods.</a:t>
            </a:r>
          </a:p>
          <a:p>
            <a:pPr marL="323850" indent="-323850">
              <a:lnSpc>
                <a:spcPct val="110000"/>
              </a:lnSpc>
            </a:pPr>
            <a:r>
              <a:rPr lang="en-US" altLang="en-US" sz="1600" dirty="0"/>
              <a:t>(b) Efforts (expenses) should be recognized in the period in which a company uses assets or incurs liabilities to generate results (revenues).</a:t>
            </a:r>
          </a:p>
          <a:p>
            <a:pPr marL="323850" indent="-323850">
              <a:lnSpc>
                <a:spcPct val="110000"/>
              </a:lnSpc>
            </a:pPr>
            <a:r>
              <a:rPr lang="en-US" altLang="en-US" sz="1600" dirty="0"/>
              <a:t>(c) Accountants divide the economic life of a business into artiﬁcial time periods.</a:t>
            </a:r>
          </a:p>
          <a:p>
            <a:pPr marL="323850" indent="-323850">
              <a:lnSpc>
                <a:spcPct val="110000"/>
              </a:lnSpc>
            </a:pPr>
            <a:r>
              <a:rPr lang="en-US" altLang="en-US" sz="1600" dirty="0"/>
              <a:t>(d) Companies record revenues when they receive cash and record expenses when they pay out cash.</a:t>
            </a:r>
          </a:p>
          <a:p>
            <a:pPr marL="323850" indent="-323850">
              <a:lnSpc>
                <a:spcPct val="110000"/>
              </a:lnSpc>
            </a:pPr>
            <a:r>
              <a:rPr lang="en-US" altLang="en-US" sz="1600" dirty="0"/>
              <a:t>(e) An accounting time period that starts on January 1 and ends on December 31.</a:t>
            </a:r>
          </a:p>
          <a:p>
            <a:pPr marL="323850" indent="-323850">
              <a:lnSpc>
                <a:spcPct val="110000"/>
              </a:lnSpc>
            </a:pPr>
            <a:r>
              <a:rPr lang="en-US" altLang="en-US" sz="1600" dirty="0"/>
              <a:t>(f) Companies record transactions in the period in which the events occur.</a:t>
            </a:r>
          </a:p>
        </p:txBody>
      </p:sp>
      <p:sp>
        <p:nvSpPr>
          <p:cNvPr id="10" name="Slide Number Placeholder 9">
            <a:extLst>
              <a:ext uri="{FF2B5EF4-FFF2-40B4-BE49-F238E27FC236}">
                <a16:creationId xmlns:a16="http://schemas.microsoft.com/office/drawing/2014/main" id="{DB432FE6-0FEE-44E2-941D-21CE71207511}"/>
              </a:ext>
            </a:extLst>
          </p:cNvPr>
          <p:cNvSpPr>
            <a:spLocks noGrp="1"/>
          </p:cNvSpPr>
          <p:nvPr>
            <p:ph type="sldNum" sz="quarter" idx="10"/>
          </p:nvPr>
        </p:nvSpPr>
        <p:spPr/>
        <p:txBody>
          <a:bodyPr/>
          <a:lstStyle/>
          <a:p>
            <a:fld id="{67B19427-F580-D146-B60E-4CADEE75497F}" type="slidenum">
              <a:rPr lang="en-US" smtClean="0"/>
              <a:pPr/>
              <a:t>19</a:t>
            </a:fld>
            <a:endParaRPr lang="en-US" dirty="0"/>
          </a:p>
        </p:txBody>
      </p:sp>
      <p:sp>
        <p:nvSpPr>
          <p:cNvPr id="11" name="Footer Placeholder 10">
            <a:extLst>
              <a:ext uri="{FF2B5EF4-FFF2-40B4-BE49-F238E27FC236}">
                <a16:creationId xmlns:a16="http://schemas.microsoft.com/office/drawing/2014/main" id="{36121728-EA77-4A5A-BC3E-9516CF81EAFB}"/>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1804160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F4B70-DE58-4435-926D-80EC0348B4A0}"/>
              </a:ext>
            </a:extLst>
          </p:cNvPr>
          <p:cNvSpPr>
            <a:spLocks noGrp="1"/>
          </p:cNvSpPr>
          <p:nvPr>
            <p:ph type="title"/>
          </p:nvPr>
        </p:nvSpPr>
        <p:spPr>
          <a:xfrm>
            <a:off x="295274" y="777241"/>
            <a:ext cx="8543926" cy="746759"/>
          </a:xfrm>
        </p:spPr>
        <p:txBody>
          <a:bodyPr/>
          <a:lstStyle/>
          <a:p>
            <a:r>
              <a:rPr lang="en-US" b="1" dirty="0">
                <a:latin typeface="Calibri" panose="020F0502020204030204" pitchFamily="34" charset="0"/>
              </a:rPr>
              <a:t>Chapter Outline</a:t>
            </a:r>
          </a:p>
        </p:txBody>
      </p:sp>
      <p:sp>
        <p:nvSpPr>
          <p:cNvPr id="3" name="Content Placeholder 2">
            <a:extLst>
              <a:ext uri="{FF2B5EF4-FFF2-40B4-BE49-F238E27FC236}">
                <a16:creationId xmlns:a16="http://schemas.microsoft.com/office/drawing/2014/main" id="{82977736-5A7B-48C2-A160-B0875070FFDD}"/>
              </a:ext>
            </a:extLst>
          </p:cNvPr>
          <p:cNvSpPr>
            <a:spLocks noGrp="1"/>
          </p:cNvSpPr>
          <p:nvPr>
            <p:ph sz="quarter" idx="10"/>
          </p:nvPr>
        </p:nvSpPr>
        <p:spPr>
          <a:xfrm>
            <a:off x="304800" y="1752600"/>
            <a:ext cx="8534400" cy="3124200"/>
          </a:xfrm>
        </p:spPr>
        <p:txBody>
          <a:bodyPr/>
          <a:lstStyle/>
          <a:p>
            <a:pPr marL="0" lvl="1" indent="0">
              <a:spcBef>
                <a:spcPts val="1000"/>
              </a:spcBef>
              <a:buNone/>
            </a:pPr>
            <a:r>
              <a:rPr lang="en-US" b="1" dirty="0">
                <a:solidFill>
                  <a:schemeClr val="accent2"/>
                </a:solidFill>
                <a:latin typeface="Calibri" panose="020F0502020204030204" pitchFamily="34" charset="0"/>
              </a:rPr>
              <a:t>Learning Objectives</a:t>
            </a:r>
          </a:p>
          <a:p>
            <a:pPr marL="685800" indent="-685800">
              <a:buNone/>
            </a:pPr>
            <a:r>
              <a:rPr lang="en-US" sz="2600" b="1" dirty="0">
                <a:solidFill>
                  <a:srgbClr val="990000"/>
                </a:solidFill>
                <a:latin typeface="Calibri" panose="020F0502020204030204" pitchFamily="34" charset="0"/>
              </a:rPr>
              <a:t>L</a:t>
            </a:r>
            <a:r>
              <a:rPr lang="en-US" sz="100" b="1" dirty="0">
                <a:solidFill>
                  <a:srgbClr val="990000"/>
                </a:solidFill>
                <a:latin typeface="Calibri" panose="020F0502020204030204" pitchFamily="34" charset="0"/>
              </a:rPr>
              <a:t> </a:t>
            </a:r>
            <a:r>
              <a:rPr lang="en-US" sz="2600" b="1" dirty="0">
                <a:solidFill>
                  <a:srgbClr val="990000"/>
                </a:solidFill>
                <a:latin typeface="Calibri" panose="020F0502020204030204" pitchFamily="34" charset="0"/>
              </a:rPr>
              <a:t>O 1</a:t>
            </a:r>
            <a:r>
              <a:rPr lang="en-US" sz="2600" dirty="0">
                <a:latin typeface="Calibri" panose="020F0502020204030204" pitchFamily="34" charset="0"/>
              </a:rPr>
              <a:t> Explain the accrual basis of accounting and the reasons for adjusting entries.</a:t>
            </a:r>
          </a:p>
          <a:p>
            <a:pPr marL="685800" indent="-685800">
              <a:buClr>
                <a:srgbClr val="CC0000"/>
              </a:buClr>
              <a:buNone/>
            </a:pPr>
            <a:r>
              <a:rPr lang="en-US" sz="2600" b="1" dirty="0">
                <a:solidFill>
                  <a:srgbClr val="990000"/>
                </a:solidFill>
                <a:latin typeface="Calibri" panose="020F0502020204030204" pitchFamily="34" charset="0"/>
              </a:rPr>
              <a:t>L</a:t>
            </a:r>
            <a:r>
              <a:rPr lang="en-US" sz="100" b="1" dirty="0">
                <a:solidFill>
                  <a:srgbClr val="990000"/>
                </a:solidFill>
                <a:latin typeface="Calibri" panose="020F0502020204030204" pitchFamily="34" charset="0"/>
              </a:rPr>
              <a:t> </a:t>
            </a:r>
            <a:r>
              <a:rPr lang="en-US" sz="2600" b="1" dirty="0">
                <a:solidFill>
                  <a:srgbClr val="990000"/>
                </a:solidFill>
                <a:latin typeface="Calibri" panose="020F0502020204030204" pitchFamily="34" charset="0"/>
              </a:rPr>
              <a:t>O 2</a:t>
            </a:r>
            <a:r>
              <a:rPr lang="en-US" sz="2600" dirty="0">
                <a:latin typeface="Calibri" panose="020F0502020204030204" pitchFamily="34" charset="0"/>
              </a:rPr>
              <a:t> Prepare adjusting entries for deferrals.</a:t>
            </a:r>
          </a:p>
          <a:p>
            <a:pPr marL="685800" indent="-685800">
              <a:buClr>
                <a:srgbClr val="CC0000"/>
              </a:buClr>
              <a:buNone/>
            </a:pPr>
            <a:r>
              <a:rPr lang="en-US" sz="2600" b="1" dirty="0">
                <a:solidFill>
                  <a:srgbClr val="990000"/>
                </a:solidFill>
                <a:latin typeface="Calibri" panose="020F0502020204030204" pitchFamily="34" charset="0"/>
              </a:rPr>
              <a:t>L</a:t>
            </a:r>
            <a:r>
              <a:rPr lang="en-US" sz="100" b="1" dirty="0">
                <a:solidFill>
                  <a:srgbClr val="990000"/>
                </a:solidFill>
                <a:latin typeface="Calibri" panose="020F0502020204030204" pitchFamily="34" charset="0"/>
              </a:rPr>
              <a:t> </a:t>
            </a:r>
            <a:r>
              <a:rPr lang="en-US" sz="2600" b="1" dirty="0">
                <a:solidFill>
                  <a:srgbClr val="990000"/>
                </a:solidFill>
                <a:latin typeface="Calibri" panose="020F0502020204030204" pitchFamily="34" charset="0"/>
              </a:rPr>
              <a:t>O 3</a:t>
            </a:r>
            <a:r>
              <a:rPr lang="en-US" sz="2600" dirty="0">
                <a:latin typeface="Calibri" panose="020F0502020204030204" pitchFamily="34" charset="0"/>
              </a:rPr>
              <a:t> Prepare adjusting entries for accruals.</a:t>
            </a:r>
          </a:p>
          <a:p>
            <a:pPr marL="685800" indent="-685800">
              <a:buClr>
                <a:srgbClr val="CC0000"/>
              </a:buClr>
              <a:buNone/>
            </a:pPr>
            <a:r>
              <a:rPr lang="en-US" sz="2600" b="1" dirty="0">
                <a:solidFill>
                  <a:srgbClr val="990000"/>
                </a:solidFill>
                <a:latin typeface="Calibri" panose="020F0502020204030204" pitchFamily="34" charset="0"/>
              </a:rPr>
              <a:t>L</a:t>
            </a:r>
            <a:r>
              <a:rPr lang="en-US" sz="100" b="1" dirty="0">
                <a:solidFill>
                  <a:srgbClr val="990000"/>
                </a:solidFill>
                <a:latin typeface="Calibri" panose="020F0502020204030204" pitchFamily="34" charset="0"/>
              </a:rPr>
              <a:t> </a:t>
            </a:r>
            <a:r>
              <a:rPr lang="en-US" sz="2600" b="1" dirty="0">
                <a:solidFill>
                  <a:srgbClr val="990000"/>
                </a:solidFill>
                <a:latin typeface="Calibri" panose="020F0502020204030204" pitchFamily="34" charset="0"/>
              </a:rPr>
              <a:t>O 4</a:t>
            </a:r>
            <a:r>
              <a:rPr lang="en-US" sz="2600" dirty="0">
                <a:latin typeface="Calibri" panose="020F0502020204030204" pitchFamily="34" charset="0"/>
              </a:rPr>
              <a:t> Describe the nature and purpose of an adjusted trial balance.</a:t>
            </a:r>
          </a:p>
        </p:txBody>
      </p:sp>
      <p:sp>
        <p:nvSpPr>
          <p:cNvPr id="4" name="Slide Number Placeholder 3">
            <a:extLst>
              <a:ext uri="{FF2B5EF4-FFF2-40B4-BE49-F238E27FC236}">
                <a16:creationId xmlns:a16="http://schemas.microsoft.com/office/drawing/2014/main" id="{FC320854-A083-47A3-BA04-101D8DFBCD2C}"/>
              </a:ext>
            </a:extLst>
          </p:cNvPr>
          <p:cNvSpPr>
            <a:spLocks noGrp="1"/>
          </p:cNvSpPr>
          <p:nvPr>
            <p:ph type="sldNum" sz="quarter" idx="12"/>
          </p:nvPr>
        </p:nvSpPr>
        <p:spPr/>
        <p:txBody>
          <a:bodyPr/>
          <a:lstStyle/>
          <a:p>
            <a:fld id="{67B19427-F580-D146-B60E-4CADEE75497F}" type="slidenum">
              <a:rPr lang="en-US" smtClean="0">
                <a:latin typeface="Calibri" panose="020F0502020204030204" pitchFamily="34" charset="0"/>
              </a:rPr>
              <a:pPr/>
              <a:t>2</a:t>
            </a:fld>
            <a:endParaRPr lang="en-US" dirty="0">
              <a:latin typeface="Calibri" panose="020F0502020204030204" pitchFamily="34" charset="0"/>
            </a:endParaRPr>
          </a:p>
        </p:txBody>
      </p:sp>
      <p:sp>
        <p:nvSpPr>
          <p:cNvPr id="5" name="Footer Placeholder 4">
            <a:extLst>
              <a:ext uri="{FF2B5EF4-FFF2-40B4-BE49-F238E27FC236}">
                <a16:creationId xmlns:a16="http://schemas.microsoft.com/office/drawing/2014/main" id="{36336BBD-A22C-4C92-BF88-2A9A7BC3CA35}"/>
              </a:ext>
            </a:extLst>
          </p:cNvPr>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1335838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2909D-13B7-4971-8AD7-AD7E3F2756A2}"/>
              </a:ext>
            </a:extLst>
          </p:cNvPr>
          <p:cNvSpPr>
            <a:spLocks noGrp="1"/>
          </p:cNvSpPr>
          <p:nvPr>
            <p:ph type="title"/>
          </p:nvPr>
        </p:nvSpPr>
        <p:spPr>
          <a:xfrm>
            <a:off x="304800" y="762001"/>
            <a:ext cx="8534400" cy="761999"/>
          </a:xfrm>
        </p:spPr>
        <p:txBody>
          <a:bodyPr/>
          <a:lstStyle/>
          <a:p>
            <a:r>
              <a:rPr lang="en-US" altLang="en-US" b="1" dirty="0">
                <a:latin typeface="Calibri" panose="020F0502020204030204" pitchFamily="34" charset="0"/>
                <a:ea typeface="Source Sans Pro" charset="0"/>
                <a:cs typeface="Calibri" panose="020F0502020204030204" pitchFamily="34" charset="0"/>
              </a:rPr>
              <a:t>Adjusting Entries for Deferrals</a:t>
            </a:r>
            <a:endParaRPr lang="en-US" dirty="0"/>
          </a:p>
        </p:txBody>
      </p:sp>
      <p:sp>
        <p:nvSpPr>
          <p:cNvPr id="3" name="Content Placeholder 2">
            <a:extLst>
              <a:ext uri="{FF2B5EF4-FFF2-40B4-BE49-F238E27FC236}">
                <a16:creationId xmlns:a16="http://schemas.microsoft.com/office/drawing/2014/main" id="{F1BA993E-2D71-4A71-94FA-094EB4984E91}"/>
              </a:ext>
            </a:extLst>
          </p:cNvPr>
          <p:cNvSpPr>
            <a:spLocks noGrp="1"/>
          </p:cNvSpPr>
          <p:nvPr>
            <p:ph sz="quarter" idx="16"/>
          </p:nvPr>
        </p:nvSpPr>
        <p:spPr>
          <a:xfrm>
            <a:off x="304800" y="1828800"/>
            <a:ext cx="8534400" cy="2279561"/>
          </a:xfrm>
        </p:spPr>
        <p:txBody>
          <a:bodyPr/>
          <a:lstStyle/>
          <a:p>
            <a:pPr marL="0" lvl="2" indent="0">
              <a:spcBef>
                <a:spcPts val="1000"/>
              </a:spcBef>
              <a:buClr>
                <a:srgbClr val="990000"/>
              </a:buClr>
              <a:buSzPct val="100000"/>
              <a:buNone/>
            </a:pPr>
            <a:r>
              <a:rPr lang="en-US" altLang="en-US" sz="2800" b="1" dirty="0"/>
              <a:t>Deferrals</a:t>
            </a:r>
            <a:r>
              <a:rPr lang="en-US" altLang="en-US" sz="2800" dirty="0"/>
              <a:t> are </a:t>
            </a:r>
            <a:r>
              <a:rPr lang="en-US" altLang="en-US" sz="2800" b="1" dirty="0"/>
              <a:t>expenses or revenues </a:t>
            </a:r>
            <a:r>
              <a:rPr lang="en-US" altLang="en-US" sz="2800" dirty="0"/>
              <a:t>that are recognized at a date later than the point when cash was originally exchanged. There are </a:t>
            </a:r>
            <a:r>
              <a:rPr lang="en-US" altLang="en-US" sz="2800" b="1" dirty="0"/>
              <a:t>two types</a:t>
            </a:r>
            <a:r>
              <a:rPr lang="en-US" altLang="en-US" sz="2800" dirty="0"/>
              <a:t>:</a:t>
            </a:r>
          </a:p>
          <a:p>
            <a:pPr marL="292608" lvl="2" indent="-292608">
              <a:spcBef>
                <a:spcPts val="1000"/>
              </a:spcBef>
              <a:buClr>
                <a:srgbClr val="990000"/>
              </a:buClr>
              <a:buSzPct val="100000"/>
            </a:pPr>
            <a:r>
              <a:rPr lang="en-US" altLang="en-US" sz="2800" b="1" dirty="0"/>
              <a:t>Prepaid expenses</a:t>
            </a:r>
          </a:p>
          <a:p>
            <a:pPr marL="292608" lvl="2" indent="-292608">
              <a:spcBef>
                <a:spcPts val="1000"/>
              </a:spcBef>
              <a:buClr>
                <a:srgbClr val="990000"/>
              </a:buClr>
              <a:buSzPct val="100000"/>
            </a:pPr>
            <a:r>
              <a:rPr lang="en-US" altLang="en-US" sz="2800" b="1" dirty="0"/>
              <a:t>Unearned revenues</a:t>
            </a:r>
          </a:p>
        </p:txBody>
      </p:sp>
      <p:pic>
        <p:nvPicPr>
          <p:cNvPr id="7" name="Content Placeholder 6" descr="A flow chart analyzing business transactions. Step 1: analyze business transactions. Step 2: journalize the transactions. Step 3: post to ledger accounts. Step 4: prepare a trial balance. Step 5: journalize and post adjusting entries. Step 6: adjusted trial balance. Step 7: prepare financial statements. Step 8: journalize and post closing entries. Step 9: prepare a post-closing trial balance. The fifth step of journalize and post A J Es is highlighted in the chart.">
            <a:extLst>
              <a:ext uri="{FF2B5EF4-FFF2-40B4-BE49-F238E27FC236}">
                <a16:creationId xmlns:a16="http://schemas.microsoft.com/office/drawing/2014/main" id="{4EADAE36-2262-43C2-8010-4B1AAD0E36B3}"/>
              </a:ext>
            </a:extLst>
          </p:cNvPr>
          <p:cNvPicPr>
            <a:picLocks noGrp="1" noChangeAspect="1"/>
          </p:cNvPicPr>
          <p:nvPr>
            <p:ph sz="quarter" idx="17"/>
          </p:nvPr>
        </p:nvPicPr>
        <p:blipFill>
          <a:blip r:embed="rId2"/>
          <a:stretch>
            <a:fillRect/>
          </a:stretch>
        </p:blipFill>
        <p:spPr>
          <a:xfrm>
            <a:off x="945678" y="4343400"/>
            <a:ext cx="7252643" cy="1905000"/>
          </a:xfrm>
          <a:prstGeom prst="rect">
            <a:avLst/>
          </a:prstGeom>
        </p:spPr>
      </p:pic>
      <p:sp>
        <p:nvSpPr>
          <p:cNvPr id="5" name="Slide Number Placeholder 4">
            <a:extLst>
              <a:ext uri="{FF2B5EF4-FFF2-40B4-BE49-F238E27FC236}">
                <a16:creationId xmlns:a16="http://schemas.microsoft.com/office/drawing/2014/main" id="{ED098E57-8740-4A4E-B0C5-3F6817E70F37}"/>
              </a:ext>
            </a:extLst>
          </p:cNvPr>
          <p:cNvSpPr>
            <a:spLocks noGrp="1"/>
          </p:cNvSpPr>
          <p:nvPr>
            <p:ph type="sldNum" sz="quarter" idx="10"/>
          </p:nvPr>
        </p:nvSpPr>
        <p:spPr/>
        <p:txBody>
          <a:bodyPr/>
          <a:lstStyle/>
          <a:p>
            <a:fld id="{67B19427-F580-D146-B60E-4CADEE75497F}" type="slidenum">
              <a:rPr lang="en-US" smtClean="0"/>
              <a:pPr/>
              <a:t>20</a:t>
            </a:fld>
            <a:endParaRPr lang="en-US" dirty="0"/>
          </a:p>
        </p:txBody>
      </p:sp>
      <p:sp>
        <p:nvSpPr>
          <p:cNvPr id="6" name="Footer Placeholder 5">
            <a:extLst>
              <a:ext uri="{FF2B5EF4-FFF2-40B4-BE49-F238E27FC236}">
                <a16:creationId xmlns:a16="http://schemas.microsoft.com/office/drawing/2014/main" id="{9E2624AF-4A1E-430E-B218-73CB8D546F17}"/>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6222307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BEDFD-257A-4212-86D0-BC2EB982BB6B}"/>
              </a:ext>
            </a:extLst>
          </p:cNvPr>
          <p:cNvSpPr>
            <a:spLocks noGrp="1"/>
          </p:cNvSpPr>
          <p:nvPr>
            <p:ph type="title"/>
          </p:nvPr>
        </p:nvSpPr>
        <p:spPr>
          <a:xfrm>
            <a:off x="304800" y="762001"/>
            <a:ext cx="8534400" cy="807409"/>
          </a:xfrm>
        </p:spPr>
        <p:txBody>
          <a:bodyPr/>
          <a:lstStyle/>
          <a:p>
            <a:r>
              <a:rPr lang="en-US" altLang="en-US" b="1" dirty="0">
                <a:latin typeface="Calibri" panose="020F0502020204030204" pitchFamily="34" charset="0"/>
                <a:ea typeface="Source Sans Pro" charset="0"/>
                <a:cs typeface="Calibri" panose="020F0502020204030204" pitchFamily="34" charset="0"/>
              </a:rPr>
              <a:t>Prepaid Expenses </a:t>
            </a:r>
            <a:r>
              <a:rPr lang="en-US" altLang="en-US" sz="2400" dirty="0">
                <a:latin typeface="Calibri" panose="020F0502020204030204" pitchFamily="34" charset="0"/>
                <a:ea typeface="Source Sans Pro" charset="0"/>
                <a:cs typeface="Calibri" panose="020F0502020204030204" pitchFamily="34" charset="0"/>
              </a:rPr>
              <a:t>(1 of 5)</a:t>
            </a:r>
            <a:endParaRPr lang="en-US" sz="2400" dirty="0"/>
          </a:p>
        </p:txBody>
      </p:sp>
      <p:sp>
        <p:nvSpPr>
          <p:cNvPr id="3" name="Content Placeholder 2">
            <a:extLst>
              <a:ext uri="{FF2B5EF4-FFF2-40B4-BE49-F238E27FC236}">
                <a16:creationId xmlns:a16="http://schemas.microsoft.com/office/drawing/2014/main" id="{6F7F36B3-3211-4033-AF77-FD62B0846A84}"/>
              </a:ext>
            </a:extLst>
          </p:cNvPr>
          <p:cNvSpPr>
            <a:spLocks noGrp="1"/>
          </p:cNvSpPr>
          <p:nvPr>
            <p:ph sz="quarter" idx="16"/>
          </p:nvPr>
        </p:nvSpPr>
        <p:spPr>
          <a:xfrm>
            <a:off x="304800" y="1828801"/>
            <a:ext cx="8534400" cy="838200"/>
          </a:xfrm>
        </p:spPr>
        <p:txBody>
          <a:bodyPr/>
          <a:lstStyle/>
          <a:p>
            <a:r>
              <a:rPr lang="en-US" altLang="en-US" sz="2600" dirty="0"/>
              <a:t>Payments of expenses that are recorded as an asset to show the service or benefit the company will receive in the future.</a:t>
            </a:r>
            <a:endParaRPr lang="en-US" sz="2600" dirty="0"/>
          </a:p>
        </p:txBody>
      </p:sp>
      <p:sp>
        <p:nvSpPr>
          <p:cNvPr id="4" name="Content Placeholder 3"/>
          <p:cNvSpPr>
            <a:spLocks noGrp="1"/>
          </p:cNvSpPr>
          <p:nvPr>
            <p:ph sz="quarter" idx="17"/>
          </p:nvPr>
        </p:nvSpPr>
        <p:spPr>
          <a:xfrm>
            <a:off x="373044" y="2911475"/>
            <a:ext cx="8389956" cy="517525"/>
          </a:xfrm>
        </p:spPr>
        <p:txBody>
          <a:bodyPr/>
          <a:lstStyle/>
          <a:p>
            <a:r>
              <a:rPr lang="en-IN" b="1" dirty="0"/>
              <a:t>Cash Payment    BEFORE     Expense Recorded</a:t>
            </a:r>
          </a:p>
        </p:txBody>
      </p:sp>
      <p:sp>
        <p:nvSpPr>
          <p:cNvPr id="5" name="Content Placeholder 4">
            <a:extLst>
              <a:ext uri="{FF2B5EF4-FFF2-40B4-BE49-F238E27FC236}">
                <a16:creationId xmlns:a16="http://schemas.microsoft.com/office/drawing/2014/main" id="{C4FF3CE2-6898-49A6-965A-0CEB4AAA7F7A}"/>
              </a:ext>
            </a:extLst>
          </p:cNvPr>
          <p:cNvSpPr>
            <a:spLocks noGrp="1"/>
          </p:cNvSpPr>
          <p:nvPr>
            <p:ph sz="quarter" idx="18"/>
          </p:nvPr>
        </p:nvSpPr>
        <p:spPr>
          <a:xfrm>
            <a:off x="304800" y="3853307"/>
            <a:ext cx="5486400" cy="424153"/>
          </a:xfrm>
        </p:spPr>
        <p:txBody>
          <a:bodyPr/>
          <a:lstStyle/>
          <a:p>
            <a:r>
              <a:rPr lang="en-US" altLang="en-US" sz="2600" b="1" dirty="0"/>
              <a:t>Prepayments</a:t>
            </a:r>
            <a:r>
              <a:rPr lang="en-US" altLang="en-US" sz="2600" dirty="0"/>
              <a:t> often occur in regard to:</a:t>
            </a:r>
            <a:endParaRPr lang="en-US" sz="2600" dirty="0"/>
          </a:p>
        </p:txBody>
      </p:sp>
      <p:sp>
        <p:nvSpPr>
          <p:cNvPr id="6" name="Content Placeholder 5">
            <a:extLst>
              <a:ext uri="{FF2B5EF4-FFF2-40B4-BE49-F238E27FC236}">
                <a16:creationId xmlns:a16="http://schemas.microsoft.com/office/drawing/2014/main" id="{85E0514F-420D-43F5-A31D-3DD5E84E2B48}"/>
              </a:ext>
            </a:extLst>
          </p:cNvPr>
          <p:cNvSpPr>
            <a:spLocks noGrp="1"/>
          </p:cNvSpPr>
          <p:nvPr>
            <p:ph sz="quarter" idx="19"/>
          </p:nvPr>
        </p:nvSpPr>
        <p:spPr>
          <a:xfrm>
            <a:off x="358296" y="4435476"/>
            <a:ext cx="1775304" cy="368344"/>
          </a:xfrm>
        </p:spPr>
        <p:txBody>
          <a:bodyPr/>
          <a:lstStyle/>
          <a:p>
            <a:pPr marL="292608" indent="-292608">
              <a:buClr>
                <a:schemeClr val="accent2"/>
              </a:buClr>
              <a:buFont typeface="Arial" panose="020B0604020202020204" pitchFamily="34" charset="0"/>
              <a:buChar char="•"/>
            </a:pPr>
            <a:r>
              <a:rPr lang="en-US" altLang="en-US" sz="2400" dirty="0"/>
              <a:t>insurance</a:t>
            </a:r>
          </a:p>
        </p:txBody>
      </p:sp>
      <p:sp>
        <p:nvSpPr>
          <p:cNvPr id="7" name="Content Placeholder 6">
            <a:extLst>
              <a:ext uri="{FF2B5EF4-FFF2-40B4-BE49-F238E27FC236}">
                <a16:creationId xmlns:a16="http://schemas.microsoft.com/office/drawing/2014/main" id="{756B8223-9217-4F4A-8301-B2B2820E06AB}"/>
              </a:ext>
            </a:extLst>
          </p:cNvPr>
          <p:cNvSpPr>
            <a:spLocks noGrp="1"/>
          </p:cNvSpPr>
          <p:nvPr>
            <p:ph sz="quarter" idx="20"/>
          </p:nvPr>
        </p:nvSpPr>
        <p:spPr>
          <a:xfrm>
            <a:off x="358296" y="4936166"/>
            <a:ext cx="1622904" cy="408566"/>
          </a:xfrm>
        </p:spPr>
        <p:txBody>
          <a:bodyPr/>
          <a:lstStyle/>
          <a:p>
            <a:pPr marL="292608" indent="-292608">
              <a:buClr>
                <a:schemeClr val="accent2"/>
              </a:buClr>
              <a:buFont typeface="Arial" panose="020B0604020202020204" pitchFamily="34" charset="0"/>
              <a:buChar char="•"/>
            </a:pPr>
            <a:r>
              <a:rPr lang="en-US" altLang="en-US" sz="2400" dirty="0"/>
              <a:t>supplies</a:t>
            </a:r>
          </a:p>
        </p:txBody>
      </p:sp>
      <p:sp>
        <p:nvSpPr>
          <p:cNvPr id="8" name="Content Placeholder 7">
            <a:extLst>
              <a:ext uri="{FF2B5EF4-FFF2-40B4-BE49-F238E27FC236}">
                <a16:creationId xmlns:a16="http://schemas.microsoft.com/office/drawing/2014/main" id="{3D1CA034-4C1D-45A2-96B7-EA7661154DD9}"/>
              </a:ext>
            </a:extLst>
          </p:cNvPr>
          <p:cNvSpPr>
            <a:spLocks noGrp="1"/>
          </p:cNvSpPr>
          <p:nvPr>
            <p:ph sz="quarter" idx="21"/>
          </p:nvPr>
        </p:nvSpPr>
        <p:spPr>
          <a:xfrm>
            <a:off x="373044" y="5486400"/>
            <a:ext cx="1912956" cy="386366"/>
          </a:xfrm>
        </p:spPr>
        <p:txBody>
          <a:bodyPr/>
          <a:lstStyle/>
          <a:p>
            <a:pPr marL="292608" indent="-292608">
              <a:buClr>
                <a:schemeClr val="accent2"/>
              </a:buClr>
              <a:buFont typeface="Arial" panose="020B0604020202020204" pitchFamily="34" charset="0"/>
              <a:buChar char="•"/>
            </a:pPr>
            <a:r>
              <a:rPr lang="en-US" altLang="en-US" sz="2400" dirty="0"/>
              <a:t>advertising</a:t>
            </a:r>
            <a:endParaRPr lang="en-US" sz="2400" dirty="0"/>
          </a:p>
        </p:txBody>
      </p:sp>
      <p:sp>
        <p:nvSpPr>
          <p:cNvPr id="9" name="Content Placeholder 8">
            <a:extLst>
              <a:ext uri="{FF2B5EF4-FFF2-40B4-BE49-F238E27FC236}">
                <a16:creationId xmlns:a16="http://schemas.microsoft.com/office/drawing/2014/main" id="{2CE3A933-8528-49CB-A291-E99318DAA3DC}"/>
              </a:ext>
            </a:extLst>
          </p:cNvPr>
          <p:cNvSpPr>
            <a:spLocks noGrp="1"/>
          </p:cNvSpPr>
          <p:nvPr>
            <p:ph sz="quarter" idx="22"/>
          </p:nvPr>
        </p:nvSpPr>
        <p:spPr>
          <a:xfrm>
            <a:off x="2590800" y="4419601"/>
            <a:ext cx="1143000" cy="358462"/>
          </a:xfrm>
        </p:spPr>
        <p:txBody>
          <a:bodyPr/>
          <a:lstStyle/>
          <a:p>
            <a:pPr marL="292608" indent="-292608">
              <a:buClr>
                <a:schemeClr val="accent2"/>
              </a:buClr>
              <a:buFont typeface="Arial" panose="020B0604020202020204" pitchFamily="34" charset="0"/>
              <a:buChar char="•"/>
            </a:pPr>
            <a:r>
              <a:rPr lang="en-US" altLang="en-US" sz="2400" dirty="0"/>
              <a:t>rent</a:t>
            </a:r>
            <a:endParaRPr lang="en-US" sz="2400" dirty="0"/>
          </a:p>
        </p:txBody>
      </p:sp>
      <p:sp>
        <p:nvSpPr>
          <p:cNvPr id="10" name="Content Placeholder 9">
            <a:extLst>
              <a:ext uri="{FF2B5EF4-FFF2-40B4-BE49-F238E27FC236}">
                <a16:creationId xmlns:a16="http://schemas.microsoft.com/office/drawing/2014/main" id="{D419182E-7AFD-4868-84EF-F72537C0308E}"/>
              </a:ext>
            </a:extLst>
          </p:cNvPr>
          <p:cNvSpPr>
            <a:spLocks noGrp="1"/>
          </p:cNvSpPr>
          <p:nvPr>
            <p:ph sz="quarter" idx="23"/>
          </p:nvPr>
        </p:nvSpPr>
        <p:spPr>
          <a:xfrm>
            <a:off x="2590800" y="4935793"/>
            <a:ext cx="2057400" cy="370304"/>
          </a:xfrm>
        </p:spPr>
        <p:txBody>
          <a:bodyPr/>
          <a:lstStyle/>
          <a:p>
            <a:pPr marL="292608" indent="-292608">
              <a:buClr>
                <a:schemeClr val="accent2"/>
              </a:buClr>
              <a:buFont typeface="Arial" panose="020B0604020202020204" pitchFamily="34" charset="0"/>
              <a:buChar char="•"/>
            </a:pPr>
            <a:r>
              <a:rPr lang="en-US" altLang="en-US" sz="2400" dirty="0"/>
              <a:t>equipment</a:t>
            </a:r>
            <a:endParaRPr lang="en-US" sz="2400" dirty="0"/>
          </a:p>
        </p:txBody>
      </p:sp>
      <p:sp>
        <p:nvSpPr>
          <p:cNvPr id="11" name="Content Placeholder 10">
            <a:extLst>
              <a:ext uri="{FF2B5EF4-FFF2-40B4-BE49-F238E27FC236}">
                <a16:creationId xmlns:a16="http://schemas.microsoft.com/office/drawing/2014/main" id="{3B5FEDC5-F26B-49E6-9784-ED0481700DDD}"/>
              </a:ext>
            </a:extLst>
          </p:cNvPr>
          <p:cNvSpPr>
            <a:spLocks noGrp="1"/>
          </p:cNvSpPr>
          <p:nvPr>
            <p:ph sz="quarter" idx="24"/>
          </p:nvPr>
        </p:nvSpPr>
        <p:spPr>
          <a:xfrm>
            <a:off x="2590800" y="5486400"/>
            <a:ext cx="1752600" cy="386366"/>
          </a:xfrm>
        </p:spPr>
        <p:txBody>
          <a:bodyPr/>
          <a:lstStyle/>
          <a:p>
            <a:pPr marL="292608" indent="-292608">
              <a:buClr>
                <a:schemeClr val="accent2"/>
              </a:buClr>
              <a:buFont typeface="Arial" panose="020B0604020202020204" pitchFamily="34" charset="0"/>
              <a:buChar char="•"/>
            </a:pPr>
            <a:r>
              <a:rPr lang="en-US" altLang="en-US" sz="2400" dirty="0"/>
              <a:t>buildings</a:t>
            </a:r>
            <a:endParaRPr lang="en-US" sz="2400" dirty="0"/>
          </a:p>
        </p:txBody>
      </p:sp>
      <p:sp>
        <p:nvSpPr>
          <p:cNvPr id="23" name="Slide Number Placeholder 22">
            <a:extLst>
              <a:ext uri="{FF2B5EF4-FFF2-40B4-BE49-F238E27FC236}">
                <a16:creationId xmlns:a16="http://schemas.microsoft.com/office/drawing/2014/main" id="{E56F794A-9628-48A8-9B06-427CDD7CC915}"/>
              </a:ext>
            </a:extLst>
          </p:cNvPr>
          <p:cNvSpPr>
            <a:spLocks noGrp="1"/>
          </p:cNvSpPr>
          <p:nvPr>
            <p:ph type="sldNum" sz="quarter" idx="10"/>
          </p:nvPr>
        </p:nvSpPr>
        <p:spPr/>
        <p:txBody>
          <a:bodyPr/>
          <a:lstStyle/>
          <a:p>
            <a:fld id="{67B19427-F580-D146-B60E-4CADEE75497F}" type="slidenum">
              <a:rPr lang="en-US" smtClean="0"/>
              <a:pPr/>
              <a:t>21</a:t>
            </a:fld>
            <a:endParaRPr lang="en-US" dirty="0"/>
          </a:p>
        </p:txBody>
      </p:sp>
      <p:sp>
        <p:nvSpPr>
          <p:cNvPr id="24" name="Footer Placeholder 23">
            <a:extLst>
              <a:ext uri="{FF2B5EF4-FFF2-40B4-BE49-F238E27FC236}">
                <a16:creationId xmlns:a16="http://schemas.microsoft.com/office/drawing/2014/main" id="{BA69A3C2-41C0-4B04-B493-81D4090F7E16}"/>
              </a:ext>
            </a:extLst>
          </p:cNvPr>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365810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P spid="8" grpId="0" build="p"/>
      <p:bldP spid="9" grpId="0" build="p"/>
      <p:bldP spid="10" grpId="0" build="p"/>
      <p:bldP spid="11"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32494-4B5E-46E7-8C39-10E62F033C35}"/>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Prepaid Expenses </a:t>
            </a:r>
            <a:r>
              <a:rPr lang="en-US" altLang="en-US" sz="2400" dirty="0">
                <a:latin typeface="Calibri" panose="020F0502020204030204" pitchFamily="34" charset="0"/>
                <a:ea typeface="Source Sans Pro" charset="0"/>
                <a:cs typeface="Calibri" panose="020F0502020204030204" pitchFamily="34" charset="0"/>
              </a:rPr>
              <a:t>(2 of 5)</a:t>
            </a:r>
            <a:endParaRPr lang="en-US" dirty="0"/>
          </a:p>
        </p:txBody>
      </p:sp>
      <p:sp>
        <p:nvSpPr>
          <p:cNvPr id="3" name="Content Placeholder 2">
            <a:extLst>
              <a:ext uri="{FF2B5EF4-FFF2-40B4-BE49-F238E27FC236}">
                <a16:creationId xmlns:a16="http://schemas.microsoft.com/office/drawing/2014/main" id="{7DC807C6-11B5-4423-A6E7-F76C85E807D4}"/>
              </a:ext>
            </a:extLst>
          </p:cNvPr>
          <p:cNvSpPr>
            <a:spLocks noGrp="1"/>
          </p:cNvSpPr>
          <p:nvPr>
            <p:ph sz="quarter" idx="16"/>
          </p:nvPr>
        </p:nvSpPr>
        <p:spPr>
          <a:xfrm>
            <a:off x="304800" y="1828800"/>
            <a:ext cx="8534400" cy="1828800"/>
          </a:xfrm>
        </p:spPr>
        <p:txBody>
          <a:bodyPr/>
          <a:lstStyle/>
          <a:p>
            <a:pPr marL="292608" lvl="2" indent="-292608">
              <a:spcBef>
                <a:spcPts val="1000"/>
              </a:spcBef>
              <a:buClr>
                <a:srgbClr val="990000"/>
              </a:buClr>
              <a:buSzPct val="100000"/>
            </a:pPr>
            <a:r>
              <a:rPr lang="en-US" altLang="en-US" sz="2600" dirty="0"/>
              <a:t>Expire either with the passage of time or through use</a:t>
            </a:r>
          </a:p>
          <a:p>
            <a:pPr marL="292608" lvl="2" indent="-292608">
              <a:spcBef>
                <a:spcPts val="1000"/>
              </a:spcBef>
              <a:buClr>
                <a:srgbClr val="990000"/>
              </a:buClr>
              <a:buSzPct val="100000"/>
            </a:pPr>
            <a:r>
              <a:rPr lang="en-US" altLang="en-US" sz="2600" dirty="0"/>
              <a:t>Adjusting entry:</a:t>
            </a:r>
          </a:p>
          <a:p>
            <a:pPr marL="621792" lvl="1" indent="-320040">
              <a:buClr>
                <a:srgbClr val="990000"/>
              </a:buClr>
              <a:buSzPct val="80000"/>
              <a:buFont typeface="Courier New" panose="02070309020205020404" pitchFamily="49" charset="0"/>
              <a:buChar char="o"/>
            </a:pPr>
            <a:r>
              <a:rPr lang="en-US" altLang="en-US" b="1" dirty="0"/>
              <a:t>Increase</a:t>
            </a:r>
            <a:r>
              <a:rPr lang="en-US" altLang="en-US" dirty="0"/>
              <a:t> (debit) to an </a:t>
            </a:r>
            <a:r>
              <a:rPr lang="en-US" altLang="en-US" b="1" dirty="0"/>
              <a:t>expense account </a:t>
            </a:r>
            <a:r>
              <a:rPr lang="en-US" altLang="en-US" dirty="0"/>
              <a:t>and </a:t>
            </a:r>
          </a:p>
          <a:p>
            <a:pPr marL="621792" lvl="1" indent="-320040">
              <a:buClr>
                <a:srgbClr val="990000"/>
              </a:buClr>
              <a:buSzPct val="80000"/>
              <a:buFont typeface="Courier New" panose="02070309020205020404" pitchFamily="49" charset="0"/>
              <a:buChar char="o"/>
            </a:pPr>
            <a:r>
              <a:rPr lang="en-US" altLang="en-US" b="1" dirty="0"/>
              <a:t>Decrease</a:t>
            </a:r>
            <a:r>
              <a:rPr lang="en-US" altLang="en-US" dirty="0"/>
              <a:t> (credit) to an </a:t>
            </a:r>
            <a:r>
              <a:rPr lang="en-US" altLang="en-US" b="1" dirty="0"/>
              <a:t>asset account</a:t>
            </a:r>
            <a:endParaRPr lang="en-US" dirty="0"/>
          </a:p>
        </p:txBody>
      </p:sp>
      <p:pic>
        <p:nvPicPr>
          <p:cNvPr id="9" name="Content Placeholder 8" descr="An illustration displays two T accounts titled assets and expense. The T account of asset reads, unadjusted balance on the left side; and a negative credit adjusting entry on the right side. The T account of expense reads, a positive debit adjusting entry on the left side. ">
            <a:extLst>
              <a:ext uri="{FF2B5EF4-FFF2-40B4-BE49-F238E27FC236}">
                <a16:creationId xmlns:a16="http://schemas.microsoft.com/office/drawing/2014/main" id="{756A1F4D-DF5E-4DAC-A2F1-F2D80DE3440F}"/>
              </a:ext>
            </a:extLst>
          </p:cNvPr>
          <p:cNvPicPr>
            <a:picLocks noGrp="1" noChangeAspect="1"/>
          </p:cNvPicPr>
          <p:nvPr>
            <p:ph sz="quarter" idx="17"/>
          </p:nvPr>
        </p:nvPicPr>
        <p:blipFill>
          <a:blip r:embed="rId2"/>
          <a:stretch>
            <a:fillRect/>
          </a:stretch>
        </p:blipFill>
        <p:spPr>
          <a:xfrm>
            <a:off x="1222776" y="4257265"/>
            <a:ext cx="6626927" cy="1610135"/>
          </a:xfrm>
          <a:prstGeom prst="rect">
            <a:avLst/>
          </a:prstGeom>
        </p:spPr>
      </p:pic>
      <p:sp>
        <p:nvSpPr>
          <p:cNvPr id="5" name="Slide Number Placeholder 4">
            <a:extLst>
              <a:ext uri="{FF2B5EF4-FFF2-40B4-BE49-F238E27FC236}">
                <a16:creationId xmlns:a16="http://schemas.microsoft.com/office/drawing/2014/main" id="{0B212406-26A0-4FEB-B708-2AA657D03B67}"/>
              </a:ext>
            </a:extLst>
          </p:cNvPr>
          <p:cNvSpPr>
            <a:spLocks noGrp="1"/>
          </p:cNvSpPr>
          <p:nvPr>
            <p:ph type="sldNum" sz="quarter" idx="10"/>
          </p:nvPr>
        </p:nvSpPr>
        <p:spPr/>
        <p:txBody>
          <a:bodyPr/>
          <a:lstStyle/>
          <a:p>
            <a:fld id="{67B19427-F580-D146-B60E-4CADEE75497F}" type="slidenum">
              <a:rPr lang="en-US" smtClean="0"/>
              <a:pPr/>
              <a:t>22</a:t>
            </a:fld>
            <a:endParaRPr lang="en-US" dirty="0"/>
          </a:p>
        </p:txBody>
      </p:sp>
      <p:sp>
        <p:nvSpPr>
          <p:cNvPr id="6" name="Footer Placeholder 5">
            <a:extLst>
              <a:ext uri="{FF2B5EF4-FFF2-40B4-BE49-F238E27FC236}">
                <a16:creationId xmlns:a16="http://schemas.microsoft.com/office/drawing/2014/main" id="{2BAC957A-DF62-4F18-ACCB-D00C3ADBC3B4}"/>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42781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6EA41-06DE-4734-816D-FC0E0C4A17B3}"/>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Prepaid Expenses </a:t>
            </a:r>
            <a:r>
              <a:rPr lang="en-US" altLang="en-US" sz="2400" dirty="0">
                <a:latin typeface="Calibri" panose="020F0502020204030204" pitchFamily="34" charset="0"/>
                <a:ea typeface="Source Sans Pro" charset="0"/>
                <a:cs typeface="Calibri" panose="020F0502020204030204" pitchFamily="34" charset="0"/>
              </a:rPr>
              <a:t>(3 of 5)</a:t>
            </a:r>
            <a:endParaRPr lang="en-US" dirty="0"/>
          </a:p>
        </p:txBody>
      </p:sp>
      <p:pic>
        <p:nvPicPr>
          <p:cNvPr id="8" name="Content Placeholder 7" descr="An illustration displays a trial balance. The illustration has a three-line heading that contains, the name of the company, Pioneer Advertising; type of statement, trial balance; and date, October 31, 2020. The statement is divided into three columns, the parameters, debit and credit. Cash, debit, $15,200. Supplies, debit, 2,500. Prepaid insurance, debit, 600. Equipment, debit, 5,000. Notes payable, credit, $5,000. Accounts payable, credit, 2,500. Unearned revenue, credit, 1,200. Owner's capital, credit, 10,000. Owner's drawings, debit, 500. Service revenue, credit, 10,000. Salaries and wages expense, debit, 4,000. Rent expense, debit, 900. Total debit, $28,700 and total credit, $28,700 are displayed in red. ">
            <a:extLst>
              <a:ext uri="{FF2B5EF4-FFF2-40B4-BE49-F238E27FC236}">
                <a16:creationId xmlns:a16="http://schemas.microsoft.com/office/drawing/2014/main" id="{1D3A0C99-DC27-4FDB-8BCF-1B6C57F1654B}"/>
              </a:ext>
            </a:extLst>
          </p:cNvPr>
          <p:cNvPicPr>
            <a:picLocks noGrp="1" noChangeAspect="1"/>
          </p:cNvPicPr>
          <p:nvPr>
            <p:ph sz="quarter" idx="16"/>
          </p:nvPr>
        </p:nvPicPr>
        <p:blipFill>
          <a:blip r:embed="rId2"/>
          <a:stretch>
            <a:fillRect/>
          </a:stretch>
        </p:blipFill>
        <p:spPr>
          <a:xfrm>
            <a:off x="1988920" y="1596931"/>
            <a:ext cx="5166159" cy="4678348"/>
          </a:xfrm>
          <a:prstGeom prst="rect">
            <a:avLst/>
          </a:prstGeom>
        </p:spPr>
      </p:pic>
      <p:sp>
        <p:nvSpPr>
          <p:cNvPr id="5" name="Slide Number Placeholder 4">
            <a:extLst>
              <a:ext uri="{FF2B5EF4-FFF2-40B4-BE49-F238E27FC236}">
                <a16:creationId xmlns:a16="http://schemas.microsoft.com/office/drawing/2014/main" id="{9EC10274-BE6D-457A-96CB-4F7C407E3CF3}"/>
              </a:ext>
            </a:extLst>
          </p:cNvPr>
          <p:cNvSpPr>
            <a:spLocks noGrp="1"/>
          </p:cNvSpPr>
          <p:nvPr>
            <p:ph type="sldNum" sz="quarter" idx="10"/>
          </p:nvPr>
        </p:nvSpPr>
        <p:spPr/>
        <p:txBody>
          <a:bodyPr/>
          <a:lstStyle/>
          <a:p>
            <a:fld id="{67B19427-F580-D146-B60E-4CADEE75497F}" type="slidenum">
              <a:rPr lang="en-US" smtClean="0"/>
              <a:pPr/>
              <a:t>23</a:t>
            </a:fld>
            <a:endParaRPr lang="en-US" dirty="0"/>
          </a:p>
        </p:txBody>
      </p:sp>
      <p:sp>
        <p:nvSpPr>
          <p:cNvPr id="6" name="Footer Placeholder 5">
            <a:extLst>
              <a:ext uri="{FF2B5EF4-FFF2-40B4-BE49-F238E27FC236}">
                <a16:creationId xmlns:a16="http://schemas.microsoft.com/office/drawing/2014/main" id="{9A211371-1882-4E14-9822-B97A4867677A}"/>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6745628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46225-2874-486F-A426-BA96DD69AC16}"/>
              </a:ext>
            </a:extLst>
          </p:cNvPr>
          <p:cNvSpPr>
            <a:spLocks noGrp="1"/>
          </p:cNvSpPr>
          <p:nvPr>
            <p:ph type="title"/>
          </p:nvPr>
        </p:nvSpPr>
        <p:spPr>
          <a:xfrm>
            <a:off x="304800" y="762001"/>
            <a:ext cx="8534400" cy="668797"/>
          </a:xfrm>
        </p:spPr>
        <p:txBody>
          <a:bodyPr/>
          <a:lstStyle/>
          <a:p>
            <a:r>
              <a:rPr lang="en-US" altLang="en-US" b="1" dirty="0">
                <a:latin typeface="Calibri" panose="020F0502020204030204" pitchFamily="34" charset="0"/>
                <a:ea typeface="Source Sans Pro" charset="0"/>
                <a:cs typeface="Calibri" panose="020F0502020204030204" pitchFamily="34" charset="0"/>
              </a:rPr>
              <a:t>Adjustment for Supplies </a:t>
            </a:r>
            <a:r>
              <a:rPr lang="en-US" altLang="en-US" sz="2400" dirty="0">
                <a:latin typeface="Calibri" panose="020F0502020204030204" pitchFamily="34" charset="0"/>
                <a:ea typeface="Source Sans Pro" charset="0"/>
                <a:cs typeface="Calibri" panose="020F0502020204030204" pitchFamily="34" charset="0"/>
              </a:rPr>
              <a:t>(1 of 2)</a:t>
            </a:r>
            <a:endParaRPr lang="en-US" sz="2400" dirty="0"/>
          </a:p>
        </p:txBody>
      </p:sp>
      <p:sp>
        <p:nvSpPr>
          <p:cNvPr id="3" name="Content Placeholder 2">
            <a:extLst>
              <a:ext uri="{FF2B5EF4-FFF2-40B4-BE49-F238E27FC236}">
                <a16:creationId xmlns:a16="http://schemas.microsoft.com/office/drawing/2014/main" id="{06C6E68C-E62B-4100-889A-150361595A0B}"/>
              </a:ext>
            </a:extLst>
          </p:cNvPr>
          <p:cNvSpPr>
            <a:spLocks noGrp="1"/>
          </p:cNvSpPr>
          <p:nvPr>
            <p:ph sz="quarter" idx="16"/>
          </p:nvPr>
        </p:nvSpPr>
        <p:spPr>
          <a:xfrm>
            <a:off x="304800" y="1828801"/>
            <a:ext cx="5810250" cy="2770648"/>
          </a:xfrm>
        </p:spPr>
        <p:txBody>
          <a:bodyPr/>
          <a:lstStyle/>
          <a:p>
            <a:r>
              <a:rPr lang="en-US" altLang="en-US" sz="2400" b="1" dirty="0"/>
              <a:t>Illustration: </a:t>
            </a:r>
            <a:r>
              <a:rPr lang="en-US" altLang="en-US" sz="2400" dirty="0"/>
              <a:t>Pioneer Advertising purchased supplies costing $2,500 on October 5. Pioneer recorded the payment by increasing (debiting) the asset Supplies. This account shows a balance of $2,500 in the October 31 trial balance. An inventory count at the close of business on October 31 reveals that $1,000 of supplies are still on hand.</a:t>
            </a:r>
            <a:endParaRPr lang="en-US" sz="2400" dirty="0"/>
          </a:p>
        </p:txBody>
      </p:sp>
      <p:pic>
        <p:nvPicPr>
          <p:cNvPr id="25" name="Content Placeholder 24" descr="An illustration displays supplies. October 5, supplies are purchased; record asset. October 31, supplies used; record supplies expense.">
            <a:extLst>
              <a:ext uri="{FF2B5EF4-FFF2-40B4-BE49-F238E27FC236}">
                <a16:creationId xmlns:a16="http://schemas.microsoft.com/office/drawing/2014/main" id="{46CF39DA-4291-46E9-ACD3-8DCE913DCF46}"/>
              </a:ext>
            </a:extLst>
          </p:cNvPr>
          <p:cNvPicPr>
            <a:picLocks noGrp="1" noChangeAspect="1"/>
          </p:cNvPicPr>
          <p:nvPr>
            <p:ph sz="quarter" idx="22"/>
          </p:nvPr>
        </p:nvPicPr>
        <p:blipFill>
          <a:blip r:embed="rId2"/>
          <a:stretch>
            <a:fillRect/>
          </a:stretch>
        </p:blipFill>
        <p:spPr>
          <a:xfrm>
            <a:off x="6685947" y="1791660"/>
            <a:ext cx="1998084" cy="3551552"/>
          </a:xfrm>
          <a:prstGeom prst="rect">
            <a:avLst/>
          </a:prstGeom>
        </p:spPr>
      </p:pic>
      <p:sp>
        <p:nvSpPr>
          <p:cNvPr id="4" name="Content Placeholder 3">
            <a:extLst>
              <a:ext uri="{FF2B5EF4-FFF2-40B4-BE49-F238E27FC236}">
                <a16:creationId xmlns:a16="http://schemas.microsoft.com/office/drawing/2014/main" id="{783C9939-852D-4274-8BCB-6E6BF12E57F8}"/>
              </a:ext>
            </a:extLst>
          </p:cNvPr>
          <p:cNvSpPr>
            <a:spLocks noGrp="1"/>
          </p:cNvSpPr>
          <p:nvPr>
            <p:ph sz="quarter" idx="17"/>
          </p:nvPr>
        </p:nvSpPr>
        <p:spPr>
          <a:xfrm>
            <a:off x="410496" y="4997450"/>
            <a:ext cx="1113504" cy="412750"/>
          </a:xfrm>
        </p:spPr>
        <p:txBody>
          <a:bodyPr/>
          <a:lstStyle/>
          <a:p>
            <a:r>
              <a:rPr lang="en-US" altLang="en-US" sz="2400" dirty="0">
                <a:latin typeface="+mn-lt"/>
              </a:rPr>
              <a:t>Oct. 31</a:t>
            </a:r>
            <a:endParaRPr lang="en-US" sz="2400" dirty="0">
              <a:latin typeface="+mn-lt"/>
            </a:endParaRPr>
          </a:p>
        </p:txBody>
      </p:sp>
      <p:sp>
        <p:nvSpPr>
          <p:cNvPr id="5" name="Content Placeholder 4">
            <a:extLst>
              <a:ext uri="{FF2B5EF4-FFF2-40B4-BE49-F238E27FC236}">
                <a16:creationId xmlns:a16="http://schemas.microsoft.com/office/drawing/2014/main" id="{3FF27913-D899-4ABA-88F2-5350358CAB1B}"/>
              </a:ext>
            </a:extLst>
          </p:cNvPr>
          <p:cNvSpPr>
            <a:spLocks noGrp="1"/>
          </p:cNvSpPr>
          <p:nvPr>
            <p:ph sz="quarter" idx="18"/>
          </p:nvPr>
        </p:nvSpPr>
        <p:spPr>
          <a:xfrm>
            <a:off x="1600200" y="5011992"/>
            <a:ext cx="2438400" cy="384256"/>
          </a:xfrm>
        </p:spPr>
        <p:txBody>
          <a:bodyPr/>
          <a:lstStyle/>
          <a:p>
            <a:r>
              <a:rPr lang="en-US" altLang="en-US" sz="2400" dirty="0"/>
              <a:t>Supplies Expense</a:t>
            </a:r>
            <a:endParaRPr lang="en-US" sz="2400" dirty="0"/>
          </a:p>
        </p:txBody>
      </p:sp>
      <p:sp>
        <p:nvSpPr>
          <p:cNvPr id="6" name="Content Placeholder 5">
            <a:extLst>
              <a:ext uri="{FF2B5EF4-FFF2-40B4-BE49-F238E27FC236}">
                <a16:creationId xmlns:a16="http://schemas.microsoft.com/office/drawing/2014/main" id="{3A0A6DA2-268C-43AE-B020-653EBD9A79CB}"/>
              </a:ext>
            </a:extLst>
          </p:cNvPr>
          <p:cNvSpPr>
            <a:spLocks noGrp="1"/>
          </p:cNvSpPr>
          <p:nvPr>
            <p:ph sz="quarter" idx="19"/>
          </p:nvPr>
        </p:nvSpPr>
        <p:spPr>
          <a:xfrm>
            <a:off x="4343400" y="4998578"/>
            <a:ext cx="914400" cy="384792"/>
          </a:xfrm>
        </p:spPr>
        <p:txBody>
          <a:bodyPr/>
          <a:lstStyle/>
          <a:p>
            <a:r>
              <a:rPr lang="en-US" altLang="en-US" sz="2400" dirty="0"/>
              <a:t>1,500</a:t>
            </a:r>
            <a:endParaRPr lang="en-US" sz="2400" dirty="0"/>
          </a:p>
        </p:txBody>
      </p:sp>
      <p:sp>
        <p:nvSpPr>
          <p:cNvPr id="7" name="Content Placeholder 6">
            <a:extLst>
              <a:ext uri="{FF2B5EF4-FFF2-40B4-BE49-F238E27FC236}">
                <a16:creationId xmlns:a16="http://schemas.microsoft.com/office/drawing/2014/main" id="{AD602873-A361-49ED-8FB9-02C593E95F80}"/>
              </a:ext>
            </a:extLst>
          </p:cNvPr>
          <p:cNvSpPr>
            <a:spLocks noGrp="1"/>
          </p:cNvSpPr>
          <p:nvPr>
            <p:ph sz="quarter" idx="20"/>
          </p:nvPr>
        </p:nvSpPr>
        <p:spPr>
          <a:xfrm>
            <a:off x="1752600" y="5410406"/>
            <a:ext cx="1295400" cy="410049"/>
          </a:xfrm>
        </p:spPr>
        <p:txBody>
          <a:bodyPr/>
          <a:lstStyle/>
          <a:p>
            <a:r>
              <a:rPr lang="en-US" altLang="en-US" sz="2400" dirty="0"/>
              <a:t>Supplies</a:t>
            </a:r>
            <a:endParaRPr lang="en-US" sz="2400" dirty="0"/>
          </a:p>
        </p:txBody>
      </p:sp>
      <p:sp>
        <p:nvSpPr>
          <p:cNvPr id="8" name="Content Placeholder 7">
            <a:extLst>
              <a:ext uri="{FF2B5EF4-FFF2-40B4-BE49-F238E27FC236}">
                <a16:creationId xmlns:a16="http://schemas.microsoft.com/office/drawing/2014/main" id="{BF2B6BD5-A105-4B3B-86A5-C242BACB2924}"/>
              </a:ext>
            </a:extLst>
          </p:cNvPr>
          <p:cNvSpPr>
            <a:spLocks noGrp="1"/>
          </p:cNvSpPr>
          <p:nvPr>
            <p:ph sz="quarter" idx="21"/>
          </p:nvPr>
        </p:nvSpPr>
        <p:spPr>
          <a:xfrm>
            <a:off x="5257800" y="5410200"/>
            <a:ext cx="914400" cy="384497"/>
          </a:xfrm>
        </p:spPr>
        <p:txBody>
          <a:bodyPr/>
          <a:lstStyle/>
          <a:p>
            <a:r>
              <a:rPr lang="en-US" altLang="en-US" sz="2400" dirty="0"/>
              <a:t>1,500</a:t>
            </a:r>
            <a:endParaRPr lang="en-US" sz="2400" dirty="0"/>
          </a:p>
        </p:txBody>
      </p:sp>
      <p:sp>
        <p:nvSpPr>
          <p:cNvPr id="23" name="Slide Number Placeholder 22">
            <a:extLst>
              <a:ext uri="{FF2B5EF4-FFF2-40B4-BE49-F238E27FC236}">
                <a16:creationId xmlns:a16="http://schemas.microsoft.com/office/drawing/2014/main" id="{F427180C-FB28-4EAE-BDD2-E364967A0F96}"/>
              </a:ext>
            </a:extLst>
          </p:cNvPr>
          <p:cNvSpPr>
            <a:spLocks noGrp="1"/>
          </p:cNvSpPr>
          <p:nvPr>
            <p:ph type="sldNum" sz="quarter" idx="10"/>
          </p:nvPr>
        </p:nvSpPr>
        <p:spPr/>
        <p:txBody>
          <a:bodyPr/>
          <a:lstStyle/>
          <a:p>
            <a:fld id="{67B19427-F580-D146-B60E-4CADEE75497F}" type="slidenum">
              <a:rPr lang="en-US" smtClean="0"/>
              <a:pPr/>
              <a:t>24</a:t>
            </a:fld>
            <a:endParaRPr lang="en-US" dirty="0"/>
          </a:p>
        </p:txBody>
      </p:sp>
      <p:sp>
        <p:nvSpPr>
          <p:cNvPr id="24" name="Footer Placeholder 23">
            <a:extLst>
              <a:ext uri="{FF2B5EF4-FFF2-40B4-BE49-F238E27FC236}">
                <a16:creationId xmlns:a16="http://schemas.microsoft.com/office/drawing/2014/main" id="{998C4046-A412-4E94-8277-4045AE87EA31}"/>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316979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P spid="7" grpId="0" build="p"/>
      <p:bldP spid="8"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031B0-CF6B-4B71-8741-81247D17375C}"/>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Adjustment for Supplies </a:t>
            </a:r>
            <a:r>
              <a:rPr lang="en-US" altLang="en-US" sz="2400" dirty="0">
                <a:latin typeface="Calibri" panose="020F0502020204030204" pitchFamily="34" charset="0"/>
                <a:ea typeface="Source Sans Pro" charset="0"/>
                <a:cs typeface="Calibri" panose="020F0502020204030204" pitchFamily="34" charset="0"/>
              </a:rPr>
              <a:t>(2 of 2)</a:t>
            </a:r>
            <a:endParaRPr lang="en-US" dirty="0"/>
          </a:p>
        </p:txBody>
      </p:sp>
      <p:pic>
        <p:nvPicPr>
          <p:cNvPr id="11" name="Content Placeholder 10" descr="Illustration shows a transaction of adjustment for supplies. The five steps are Basic Analysis, Equation Analysis, Debit-Credit Analysis, Journal Entry, and Posting. Basic analysis: The expense Supplies Expense is increased $1,500, and the asset Supplies is decreased $1,500. The equation analysis step displays the transaction in account analysis format which begins with the accounting equation expressed as: Assets = Liabilities plus Owner's Equity. Under the Assets section, Supplies is displayed as negative $1,500, and no items are shown under Liabilities. Under the Owner's Equity section, Supplies Expense is displayed as $1,500. The debit-credit analysis step indicates: Debits increase expense: debit Supplies Expense $1,500. Credits decrease assets: credit Supplies $1,500. An arrow from the debit credit analysis' debit line points to the debit entry; and the credit analysis points to the credit line in the general journal at the bottom. The journal entry is displayed in general journal form. The date is displayed as October 31. The debit part of the transaction is recorded by displaying the title, Supplies Expense, adjacent to the date in the next column and its amount of 1,500 in the debit column. The second part of the transaction is illustrated by displaying the credit title, supplies (to record supplies used), slightly indented on the next line with its 1,500 amount in the credit column. Finally, the Posting section shows the journal entry posted to Supplies and Supplies Expense t-accounts. Supplies t-account numbered 126 displays the beginning balance dated October 5 in the amount of 2,500; and balance dated October 31 in the amount of 1,000 on the left (debit) side. Supplies t account displays credit on the right side dated October 31 in amount adjusted 1,500 displayed in red font. Supplies Expense t-account numbered 631 displays posting on the left (debit) side dated October 31 with adjusted 1,500; balance of 1,500 on the same date as posting amount.">
            <a:extLst>
              <a:ext uri="{FF2B5EF4-FFF2-40B4-BE49-F238E27FC236}">
                <a16:creationId xmlns:a16="http://schemas.microsoft.com/office/drawing/2014/main" id="{BA0288AA-A5AD-4224-B3E5-A032B56BB1A5}"/>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685800" y="1784575"/>
            <a:ext cx="7406794" cy="4234999"/>
          </a:xfrm>
        </p:spPr>
      </p:pic>
      <p:sp>
        <p:nvSpPr>
          <p:cNvPr id="5" name="Slide Number Placeholder 4">
            <a:extLst>
              <a:ext uri="{FF2B5EF4-FFF2-40B4-BE49-F238E27FC236}">
                <a16:creationId xmlns:a16="http://schemas.microsoft.com/office/drawing/2014/main" id="{98A37B69-2992-40E9-838E-508A6581EB94}"/>
              </a:ext>
            </a:extLst>
          </p:cNvPr>
          <p:cNvSpPr>
            <a:spLocks noGrp="1"/>
          </p:cNvSpPr>
          <p:nvPr>
            <p:ph type="sldNum" sz="quarter" idx="10"/>
          </p:nvPr>
        </p:nvSpPr>
        <p:spPr/>
        <p:txBody>
          <a:bodyPr/>
          <a:lstStyle/>
          <a:p>
            <a:fld id="{67B19427-F580-D146-B60E-4CADEE75497F}" type="slidenum">
              <a:rPr lang="en-US" smtClean="0"/>
              <a:pPr/>
              <a:t>25</a:t>
            </a:fld>
            <a:endParaRPr lang="en-US" dirty="0"/>
          </a:p>
        </p:txBody>
      </p:sp>
      <p:sp>
        <p:nvSpPr>
          <p:cNvPr id="6" name="Footer Placeholder 5">
            <a:extLst>
              <a:ext uri="{FF2B5EF4-FFF2-40B4-BE49-F238E27FC236}">
                <a16:creationId xmlns:a16="http://schemas.microsoft.com/office/drawing/2014/main" id="{F6FDD82F-F2BD-48D8-9C2E-A4C84B6D5A2A}"/>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210039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46225-2874-486F-A426-BA96DD69AC16}"/>
              </a:ext>
            </a:extLst>
          </p:cNvPr>
          <p:cNvSpPr>
            <a:spLocks noGrp="1"/>
          </p:cNvSpPr>
          <p:nvPr>
            <p:ph type="title"/>
          </p:nvPr>
        </p:nvSpPr>
        <p:spPr>
          <a:xfrm>
            <a:off x="304800" y="762001"/>
            <a:ext cx="8534400" cy="653637"/>
          </a:xfrm>
        </p:spPr>
        <p:txBody>
          <a:bodyPr/>
          <a:lstStyle/>
          <a:p>
            <a:r>
              <a:rPr lang="en-US" altLang="en-US" b="1" dirty="0">
                <a:latin typeface="Calibri" panose="020F0502020204030204" pitchFamily="34" charset="0"/>
                <a:ea typeface="Source Sans Pro" charset="0"/>
                <a:cs typeface="Calibri" panose="020F0502020204030204" pitchFamily="34" charset="0"/>
              </a:rPr>
              <a:t>Adjustment for Insurance </a:t>
            </a:r>
            <a:r>
              <a:rPr lang="en-US" altLang="en-US" sz="2400" dirty="0">
                <a:latin typeface="Calibri" panose="020F0502020204030204" pitchFamily="34" charset="0"/>
                <a:ea typeface="Source Sans Pro" charset="0"/>
                <a:cs typeface="Calibri" panose="020F0502020204030204" pitchFamily="34" charset="0"/>
              </a:rPr>
              <a:t>(1 of 2)</a:t>
            </a:r>
            <a:endParaRPr lang="en-US" sz="2400" dirty="0"/>
          </a:p>
        </p:txBody>
      </p:sp>
      <p:sp>
        <p:nvSpPr>
          <p:cNvPr id="3" name="Content Placeholder 2">
            <a:extLst>
              <a:ext uri="{FF2B5EF4-FFF2-40B4-BE49-F238E27FC236}">
                <a16:creationId xmlns:a16="http://schemas.microsoft.com/office/drawing/2014/main" id="{06C6E68C-E62B-4100-889A-150361595A0B}"/>
              </a:ext>
            </a:extLst>
          </p:cNvPr>
          <p:cNvSpPr>
            <a:spLocks noGrp="1"/>
          </p:cNvSpPr>
          <p:nvPr>
            <p:ph sz="quarter" idx="16"/>
          </p:nvPr>
        </p:nvSpPr>
        <p:spPr>
          <a:xfrm>
            <a:off x="304800" y="1828801"/>
            <a:ext cx="6153150" cy="2438400"/>
          </a:xfrm>
        </p:spPr>
        <p:txBody>
          <a:bodyPr/>
          <a:lstStyle/>
          <a:p>
            <a:r>
              <a:rPr lang="en-US" altLang="en-US" sz="2400" b="1" dirty="0"/>
              <a:t>Illustration: </a:t>
            </a:r>
            <a:r>
              <a:rPr lang="en-US" altLang="en-US" sz="2400" dirty="0"/>
              <a:t>On October 4, Pioneer Advertising paid $600 for a one-year fire insurance policy. Coverage began on October 1. Pioneer recorded the payment by increasing (debiting) Prepaid Insurance. This account shows a balance of $600 in the October 31 trial balance. Insurance of $50 ($600 ÷ 12) expires each month.</a:t>
            </a:r>
            <a:endParaRPr lang="en-US" sz="2400" dirty="0"/>
          </a:p>
        </p:txBody>
      </p:sp>
      <p:pic>
        <p:nvPicPr>
          <p:cNvPr id="11" name="Content Placeholder 10" descr="An illustration displays insurance of a year from October to September. On October 4, the insurance is purchased; and record asset. The calendar of insurance policy displays the insurance amount for a year with $50 each month, from October to September. The amount for 1 year is $600. Insurance expired on October 31; record insurance expense. ">
            <a:extLst>
              <a:ext uri="{FF2B5EF4-FFF2-40B4-BE49-F238E27FC236}">
                <a16:creationId xmlns:a16="http://schemas.microsoft.com/office/drawing/2014/main" id="{BACDC611-8A1C-448F-B54E-39118DDA3003}"/>
              </a:ext>
            </a:extLst>
          </p:cNvPr>
          <p:cNvPicPr>
            <a:picLocks noGrp="1" noChangeAspect="1"/>
          </p:cNvPicPr>
          <p:nvPr>
            <p:ph sz="quarter" idx="22"/>
          </p:nvPr>
        </p:nvPicPr>
        <p:blipFill>
          <a:blip r:embed="rId2"/>
          <a:stretch>
            <a:fillRect/>
          </a:stretch>
        </p:blipFill>
        <p:spPr>
          <a:xfrm>
            <a:off x="7022746" y="1782096"/>
            <a:ext cx="1664054" cy="3490458"/>
          </a:xfrm>
          <a:prstGeom prst="rect">
            <a:avLst/>
          </a:prstGeom>
        </p:spPr>
      </p:pic>
      <p:sp>
        <p:nvSpPr>
          <p:cNvPr id="4" name="Content Placeholder 3">
            <a:extLst>
              <a:ext uri="{FF2B5EF4-FFF2-40B4-BE49-F238E27FC236}">
                <a16:creationId xmlns:a16="http://schemas.microsoft.com/office/drawing/2014/main" id="{783C9939-852D-4274-8BCB-6E6BF12E57F8}"/>
              </a:ext>
            </a:extLst>
          </p:cNvPr>
          <p:cNvSpPr>
            <a:spLocks noGrp="1"/>
          </p:cNvSpPr>
          <p:nvPr>
            <p:ph sz="quarter" idx="17"/>
          </p:nvPr>
        </p:nvSpPr>
        <p:spPr>
          <a:xfrm>
            <a:off x="479183" y="4648200"/>
            <a:ext cx="1121017" cy="412750"/>
          </a:xfrm>
        </p:spPr>
        <p:txBody>
          <a:bodyPr/>
          <a:lstStyle/>
          <a:p>
            <a:r>
              <a:rPr lang="en-US" altLang="en-US" sz="2400" dirty="0">
                <a:latin typeface="+mn-lt"/>
              </a:rPr>
              <a:t>Oct. 31</a:t>
            </a:r>
            <a:endParaRPr lang="en-US" sz="2400" dirty="0">
              <a:latin typeface="+mn-lt"/>
            </a:endParaRPr>
          </a:p>
        </p:txBody>
      </p:sp>
      <p:sp>
        <p:nvSpPr>
          <p:cNvPr id="5" name="Content Placeholder 4">
            <a:extLst>
              <a:ext uri="{FF2B5EF4-FFF2-40B4-BE49-F238E27FC236}">
                <a16:creationId xmlns:a16="http://schemas.microsoft.com/office/drawing/2014/main" id="{3FF27913-D899-4ABA-88F2-5350358CAB1B}"/>
              </a:ext>
            </a:extLst>
          </p:cNvPr>
          <p:cNvSpPr>
            <a:spLocks noGrp="1"/>
          </p:cNvSpPr>
          <p:nvPr>
            <p:ph sz="quarter" idx="18"/>
          </p:nvPr>
        </p:nvSpPr>
        <p:spPr>
          <a:xfrm>
            <a:off x="1600200" y="4662742"/>
            <a:ext cx="2590800" cy="398208"/>
          </a:xfrm>
        </p:spPr>
        <p:txBody>
          <a:bodyPr/>
          <a:lstStyle/>
          <a:p>
            <a:r>
              <a:rPr lang="en-US" altLang="en-US" sz="2400" dirty="0"/>
              <a:t>Insurance Expense</a:t>
            </a:r>
            <a:endParaRPr lang="en-US" sz="2400" dirty="0"/>
          </a:p>
        </p:txBody>
      </p:sp>
      <p:sp>
        <p:nvSpPr>
          <p:cNvPr id="6" name="Content Placeholder 5">
            <a:extLst>
              <a:ext uri="{FF2B5EF4-FFF2-40B4-BE49-F238E27FC236}">
                <a16:creationId xmlns:a16="http://schemas.microsoft.com/office/drawing/2014/main" id="{3A0A6DA2-268C-43AE-B020-653EBD9A79CB}"/>
              </a:ext>
            </a:extLst>
          </p:cNvPr>
          <p:cNvSpPr>
            <a:spLocks noGrp="1"/>
          </p:cNvSpPr>
          <p:nvPr>
            <p:ph sz="quarter" idx="19"/>
          </p:nvPr>
        </p:nvSpPr>
        <p:spPr>
          <a:xfrm>
            <a:off x="4419600" y="4649328"/>
            <a:ext cx="533400" cy="410550"/>
          </a:xfrm>
        </p:spPr>
        <p:txBody>
          <a:bodyPr/>
          <a:lstStyle/>
          <a:p>
            <a:r>
              <a:rPr lang="en-US" altLang="en-US" sz="2400" dirty="0"/>
              <a:t>50</a:t>
            </a:r>
            <a:endParaRPr lang="en-US" sz="2400" dirty="0"/>
          </a:p>
        </p:txBody>
      </p:sp>
      <p:sp>
        <p:nvSpPr>
          <p:cNvPr id="7" name="Content Placeholder 6">
            <a:extLst>
              <a:ext uri="{FF2B5EF4-FFF2-40B4-BE49-F238E27FC236}">
                <a16:creationId xmlns:a16="http://schemas.microsoft.com/office/drawing/2014/main" id="{AD602873-A361-49ED-8FB9-02C593E95F80}"/>
              </a:ext>
            </a:extLst>
          </p:cNvPr>
          <p:cNvSpPr>
            <a:spLocks noGrp="1"/>
          </p:cNvSpPr>
          <p:nvPr>
            <p:ph sz="quarter" idx="20"/>
          </p:nvPr>
        </p:nvSpPr>
        <p:spPr>
          <a:xfrm>
            <a:off x="1780675" y="5029406"/>
            <a:ext cx="2514600" cy="397170"/>
          </a:xfrm>
        </p:spPr>
        <p:txBody>
          <a:bodyPr/>
          <a:lstStyle/>
          <a:p>
            <a:r>
              <a:rPr lang="en-US" altLang="en-US" sz="2400" dirty="0"/>
              <a:t>Prepaid Insurance</a:t>
            </a:r>
            <a:endParaRPr lang="en-US" sz="2400" dirty="0"/>
          </a:p>
        </p:txBody>
      </p:sp>
      <p:sp>
        <p:nvSpPr>
          <p:cNvPr id="8" name="Content Placeholder 7">
            <a:extLst>
              <a:ext uri="{FF2B5EF4-FFF2-40B4-BE49-F238E27FC236}">
                <a16:creationId xmlns:a16="http://schemas.microsoft.com/office/drawing/2014/main" id="{BF2B6BD5-A105-4B3B-86A5-C242BACB2924}"/>
              </a:ext>
            </a:extLst>
          </p:cNvPr>
          <p:cNvSpPr>
            <a:spLocks noGrp="1"/>
          </p:cNvSpPr>
          <p:nvPr>
            <p:ph sz="quarter" idx="21"/>
          </p:nvPr>
        </p:nvSpPr>
        <p:spPr>
          <a:xfrm>
            <a:off x="5181600" y="5029200"/>
            <a:ext cx="543059" cy="410255"/>
          </a:xfrm>
        </p:spPr>
        <p:txBody>
          <a:bodyPr/>
          <a:lstStyle/>
          <a:p>
            <a:r>
              <a:rPr lang="en-US" altLang="en-US" sz="2400" dirty="0"/>
              <a:t>50</a:t>
            </a:r>
            <a:endParaRPr lang="en-US" sz="2400" dirty="0"/>
          </a:p>
        </p:txBody>
      </p:sp>
      <p:sp>
        <p:nvSpPr>
          <p:cNvPr id="23" name="Slide Number Placeholder 22">
            <a:extLst>
              <a:ext uri="{FF2B5EF4-FFF2-40B4-BE49-F238E27FC236}">
                <a16:creationId xmlns:a16="http://schemas.microsoft.com/office/drawing/2014/main" id="{F427180C-FB28-4EAE-BDD2-E364967A0F96}"/>
              </a:ext>
            </a:extLst>
          </p:cNvPr>
          <p:cNvSpPr>
            <a:spLocks noGrp="1"/>
          </p:cNvSpPr>
          <p:nvPr>
            <p:ph type="sldNum" sz="quarter" idx="10"/>
          </p:nvPr>
        </p:nvSpPr>
        <p:spPr/>
        <p:txBody>
          <a:bodyPr/>
          <a:lstStyle/>
          <a:p>
            <a:fld id="{67B19427-F580-D146-B60E-4CADEE75497F}" type="slidenum">
              <a:rPr lang="en-US" smtClean="0"/>
              <a:pPr/>
              <a:t>26</a:t>
            </a:fld>
            <a:endParaRPr lang="en-US" dirty="0"/>
          </a:p>
        </p:txBody>
      </p:sp>
      <p:sp>
        <p:nvSpPr>
          <p:cNvPr id="24" name="Footer Placeholder 23">
            <a:extLst>
              <a:ext uri="{FF2B5EF4-FFF2-40B4-BE49-F238E27FC236}">
                <a16:creationId xmlns:a16="http://schemas.microsoft.com/office/drawing/2014/main" id="{998C4046-A412-4E94-8277-4045AE87EA31}"/>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121343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P spid="7" grpId="0" build="p"/>
      <p:bldP spid="8"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FCFD6-8FEB-4A37-B5C8-20FDE938CFFF}"/>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Adjustment for Insurance </a:t>
            </a:r>
            <a:r>
              <a:rPr lang="en-US" altLang="en-US" sz="2400" dirty="0">
                <a:latin typeface="Calibri" panose="020F0502020204030204" pitchFamily="34" charset="0"/>
                <a:ea typeface="Source Sans Pro" charset="0"/>
                <a:cs typeface="Calibri" panose="020F0502020204030204" pitchFamily="34" charset="0"/>
              </a:rPr>
              <a:t>(2 of 2)</a:t>
            </a:r>
            <a:endParaRPr lang="en-US" dirty="0"/>
          </a:p>
        </p:txBody>
      </p:sp>
      <p:pic>
        <p:nvPicPr>
          <p:cNvPr id="9" name="Content Placeholder 8" descr="Illustration shows a transaction of adjustment for insurance. The five steps are Basic Analysis, Equation Analysis, Debit-Credit Analysis, Journal Entry, and Posting. Basic analysis: The expense Insurance Expense is increased $50, and the asset prepaid insurance is decreased $50. The equation analysis step displays the transaction in account analysis format which begins with the accounting equation expressed as: Assets = Liabilities plus Owner's Equity. Under the Assets section, prepaid insurance is displayed as negative $50, and no items are shown under Liabilities. Under the Owner's Equity section, Insurance Expense is displayed as negative $50. The debit-credit analysis step indicates: Debits increase expense: debit Insurance Expense $50. Credits decrease assets: credit Prepaid Insurance $50. An arrow from the debit credit analysis' debit line points to the debit entry; and the credit line point to the credit line in the general journal in the bottom. The journal entry is displayed in general journal form. The date is displayed as October 31. The debit part of the transaction is recorded by displaying the title, Insurance Expense, adjacent to the date in the next column and its amount of 50 in the debit column. The second part of the transaction is illustrated by displaying the credit title, supplies (to record insurance expired), slightly indented on the next line with its 50 amount in the credit column. Finally, the Posting section shows the journal entry posted to Supplies and Supplies Expense t-accounts. The prepaid insurance t-account numbered 130 displays the beginning balance dated October 4 in the amount of 600; and balance dated October 31 in amount 550 on the left (debit) side. Supplies t account displays credit on the right side dated October 31 in amount adjusted 50, displayed in red font. The insurance expense t-account numbered 722 displays posting on the left (debit) side dated October 31 with the adjusted 50; balance of 50 on the same date as posting amount.">
            <a:extLst>
              <a:ext uri="{FF2B5EF4-FFF2-40B4-BE49-F238E27FC236}">
                <a16:creationId xmlns:a16="http://schemas.microsoft.com/office/drawing/2014/main" id="{7C54862D-A149-4969-9D01-720934652227}"/>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762000" y="1770468"/>
            <a:ext cx="7246422" cy="4264697"/>
          </a:xfrm>
        </p:spPr>
      </p:pic>
      <p:sp>
        <p:nvSpPr>
          <p:cNvPr id="5" name="Slide Number Placeholder 4">
            <a:extLst>
              <a:ext uri="{FF2B5EF4-FFF2-40B4-BE49-F238E27FC236}">
                <a16:creationId xmlns:a16="http://schemas.microsoft.com/office/drawing/2014/main" id="{8D4AEE5F-E172-4B30-9E29-857B7957F579}"/>
              </a:ext>
            </a:extLst>
          </p:cNvPr>
          <p:cNvSpPr>
            <a:spLocks noGrp="1"/>
          </p:cNvSpPr>
          <p:nvPr>
            <p:ph type="sldNum" sz="quarter" idx="10"/>
          </p:nvPr>
        </p:nvSpPr>
        <p:spPr/>
        <p:txBody>
          <a:bodyPr/>
          <a:lstStyle/>
          <a:p>
            <a:fld id="{67B19427-F580-D146-B60E-4CADEE75497F}" type="slidenum">
              <a:rPr lang="en-US" smtClean="0"/>
              <a:pPr/>
              <a:t>27</a:t>
            </a:fld>
            <a:endParaRPr lang="en-US" dirty="0"/>
          </a:p>
        </p:txBody>
      </p:sp>
      <p:sp>
        <p:nvSpPr>
          <p:cNvPr id="6" name="Footer Placeholder 5">
            <a:extLst>
              <a:ext uri="{FF2B5EF4-FFF2-40B4-BE49-F238E27FC236}">
                <a16:creationId xmlns:a16="http://schemas.microsoft.com/office/drawing/2014/main" id="{C617E574-6AA6-46D4-B91D-437719D7DA60}"/>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1482876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D8B74-5100-4500-AAA1-2D00E3C7F26C}"/>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Depreciation </a:t>
            </a:r>
            <a:r>
              <a:rPr lang="en-US" altLang="en-US" sz="2400" dirty="0">
                <a:latin typeface="Calibri" panose="020F0502020204030204" pitchFamily="34" charset="0"/>
                <a:ea typeface="Source Sans Pro" charset="0"/>
                <a:cs typeface="Calibri" panose="020F0502020204030204" pitchFamily="34" charset="0"/>
              </a:rPr>
              <a:t>(1 of 4)</a:t>
            </a:r>
            <a:endParaRPr lang="en-US" sz="2400" dirty="0"/>
          </a:p>
        </p:txBody>
      </p:sp>
      <p:sp>
        <p:nvSpPr>
          <p:cNvPr id="3" name="Content Placeholder 2">
            <a:extLst>
              <a:ext uri="{FF2B5EF4-FFF2-40B4-BE49-F238E27FC236}">
                <a16:creationId xmlns:a16="http://schemas.microsoft.com/office/drawing/2014/main" id="{12E5AD8B-61DF-45C1-A562-4ED29DAD6BA7}"/>
              </a:ext>
            </a:extLst>
          </p:cNvPr>
          <p:cNvSpPr>
            <a:spLocks noGrp="1"/>
          </p:cNvSpPr>
          <p:nvPr>
            <p:ph sz="quarter" idx="16"/>
          </p:nvPr>
        </p:nvSpPr>
        <p:spPr>
          <a:xfrm>
            <a:off x="304800" y="1828800"/>
            <a:ext cx="8534400" cy="3733800"/>
          </a:xfrm>
        </p:spPr>
        <p:txBody>
          <a:bodyPr/>
          <a:lstStyle/>
          <a:p>
            <a:pPr marL="292608" lvl="2" indent="-292608" algn="just">
              <a:spcBef>
                <a:spcPts val="1000"/>
              </a:spcBef>
              <a:buClr>
                <a:srgbClr val="990000"/>
              </a:buClr>
              <a:buSzPct val="100000"/>
            </a:pPr>
            <a:r>
              <a:rPr lang="en-US" altLang="en-US" sz="2800" b="1" dirty="0"/>
              <a:t>Buildings</a:t>
            </a:r>
            <a:r>
              <a:rPr lang="en-US" altLang="en-US" sz="2800" dirty="0"/>
              <a:t>, </a:t>
            </a:r>
            <a:r>
              <a:rPr lang="en-US" altLang="en-US" sz="2800" b="1" dirty="0"/>
              <a:t>equipment</a:t>
            </a:r>
            <a:r>
              <a:rPr lang="en-US" altLang="en-US" sz="2800" dirty="0"/>
              <a:t>, and </a:t>
            </a:r>
            <a:r>
              <a:rPr lang="en-US" altLang="en-US" sz="2800" b="1" dirty="0"/>
              <a:t>motor</a:t>
            </a:r>
            <a:r>
              <a:rPr lang="en-US" altLang="en-US" sz="2800" dirty="0"/>
              <a:t> </a:t>
            </a:r>
            <a:r>
              <a:rPr lang="en-US" altLang="en-US" sz="2800" b="1" dirty="0"/>
              <a:t>vehicles</a:t>
            </a:r>
            <a:r>
              <a:rPr lang="en-US" altLang="en-US" sz="2800" dirty="0"/>
              <a:t> (assets that provide service for many years) are </a:t>
            </a:r>
            <a:r>
              <a:rPr lang="en-US" altLang="en-US" sz="2800" b="1" dirty="0"/>
              <a:t>recorded</a:t>
            </a:r>
            <a:r>
              <a:rPr lang="en-US" altLang="en-US" sz="2800" dirty="0"/>
              <a:t> </a:t>
            </a:r>
            <a:r>
              <a:rPr lang="en-US" altLang="en-US" sz="2800" b="1" dirty="0"/>
              <a:t>as</a:t>
            </a:r>
            <a:r>
              <a:rPr lang="en-US" altLang="en-US" sz="2800" dirty="0"/>
              <a:t> </a:t>
            </a:r>
            <a:r>
              <a:rPr lang="en-US" altLang="en-US" sz="2800" b="1" dirty="0"/>
              <a:t>assets</a:t>
            </a:r>
            <a:r>
              <a:rPr lang="en-US" altLang="en-US" sz="2800" dirty="0"/>
              <a:t>, rather than an expense, on the date acquired</a:t>
            </a:r>
          </a:p>
          <a:p>
            <a:pPr marL="292608" lvl="2" indent="-292608" algn="just">
              <a:spcBef>
                <a:spcPts val="1000"/>
              </a:spcBef>
              <a:buClr>
                <a:srgbClr val="990000"/>
              </a:buClr>
              <a:buSzPct val="100000"/>
            </a:pPr>
            <a:r>
              <a:rPr lang="en-US" altLang="en-US" sz="2800" b="1" dirty="0">
                <a:solidFill>
                  <a:schemeClr val="accent4"/>
                </a:solidFill>
              </a:rPr>
              <a:t>Depreciation</a:t>
            </a:r>
            <a:r>
              <a:rPr lang="en-US" altLang="en-US" sz="2800" dirty="0">
                <a:solidFill>
                  <a:srgbClr val="0000CC"/>
                </a:solidFill>
              </a:rPr>
              <a:t> </a:t>
            </a:r>
            <a:r>
              <a:rPr lang="en-US" altLang="en-US" sz="2800" dirty="0"/>
              <a:t>is the process of </a:t>
            </a:r>
            <a:r>
              <a:rPr lang="en-US" altLang="en-US" sz="2800" b="1" dirty="0"/>
              <a:t>allocating the cost of an asset to expense </a:t>
            </a:r>
            <a:r>
              <a:rPr lang="en-US" altLang="en-US" sz="2800" dirty="0"/>
              <a:t>over its </a:t>
            </a:r>
            <a:r>
              <a:rPr lang="en-US" altLang="en-US" sz="2800" b="1" dirty="0">
                <a:solidFill>
                  <a:schemeClr val="accent4"/>
                </a:solidFill>
              </a:rPr>
              <a:t>useful life</a:t>
            </a:r>
          </a:p>
          <a:p>
            <a:pPr marL="292608" lvl="2" indent="-292608" algn="just">
              <a:spcBef>
                <a:spcPts val="1000"/>
              </a:spcBef>
              <a:buClr>
                <a:srgbClr val="990000"/>
              </a:buClr>
              <a:buSzPct val="100000"/>
            </a:pPr>
            <a:r>
              <a:rPr lang="en-US" altLang="en-US" sz="2800" dirty="0"/>
              <a:t>Depreciation </a:t>
            </a:r>
            <a:r>
              <a:rPr lang="en-US" altLang="en-US" sz="2800" b="1" dirty="0"/>
              <a:t>does not attempt </a:t>
            </a:r>
            <a:r>
              <a:rPr lang="en-US" altLang="en-US" sz="2800" dirty="0"/>
              <a:t>to report the actual change in the </a:t>
            </a:r>
            <a:r>
              <a:rPr lang="en-US" altLang="en-US" sz="2800" b="1" dirty="0"/>
              <a:t>value of the asset</a:t>
            </a:r>
            <a:endParaRPr lang="en-US" altLang="en-US" sz="2800" dirty="0"/>
          </a:p>
          <a:p>
            <a:pPr marL="621792" lvl="2" indent="-320040">
              <a:buClr>
                <a:srgbClr val="990000"/>
              </a:buClr>
              <a:buSzPct val="80000"/>
              <a:buFont typeface="Courier New" panose="02070309020205020404" pitchFamily="49" charset="0"/>
              <a:buChar char="o"/>
            </a:pPr>
            <a:r>
              <a:rPr lang="en-US" sz="2600" b="1" dirty="0"/>
              <a:t>Allocation concept</a:t>
            </a:r>
            <a:r>
              <a:rPr lang="en-US" sz="2600" dirty="0"/>
              <a:t>, not a valuation concept</a:t>
            </a:r>
          </a:p>
        </p:txBody>
      </p:sp>
      <p:sp>
        <p:nvSpPr>
          <p:cNvPr id="4" name="Slide Number Placeholder 3">
            <a:extLst>
              <a:ext uri="{FF2B5EF4-FFF2-40B4-BE49-F238E27FC236}">
                <a16:creationId xmlns:a16="http://schemas.microsoft.com/office/drawing/2014/main" id="{6680CBA8-C18B-4322-BE10-BE6EAC9BC0B5}"/>
              </a:ext>
            </a:extLst>
          </p:cNvPr>
          <p:cNvSpPr>
            <a:spLocks noGrp="1"/>
          </p:cNvSpPr>
          <p:nvPr>
            <p:ph type="sldNum" sz="quarter" idx="10"/>
          </p:nvPr>
        </p:nvSpPr>
        <p:spPr/>
        <p:txBody>
          <a:bodyPr/>
          <a:lstStyle/>
          <a:p>
            <a:fld id="{67B19427-F580-D146-B60E-4CADEE75497F}" type="slidenum">
              <a:rPr lang="en-US" smtClean="0"/>
              <a:pPr/>
              <a:t>28</a:t>
            </a:fld>
            <a:endParaRPr lang="en-US" dirty="0"/>
          </a:p>
        </p:txBody>
      </p:sp>
      <p:sp>
        <p:nvSpPr>
          <p:cNvPr id="5" name="Footer Placeholder 4">
            <a:extLst>
              <a:ext uri="{FF2B5EF4-FFF2-40B4-BE49-F238E27FC236}">
                <a16:creationId xmlns:a16="http://schemas.microsoft.com/office/drawing/2014/main" id="{DBDC25B0-40DA-42ED-84E9-D3689DC6B13B}"/>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491255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F9181-9F51-4194-B0C8-26EA09A1E480}"/>
              </a:ext>
            </a:extLst>
          </p:cNvPr>
          <p:cNvSpPr>
            <a:spLocks noGrp="1"/>
          </p:cNvSpPr>
          <p:nvPr>
            <p:ph type="title"/>
          </p:nvPr>
        </p:nvSpPr>
        <p:spPr>
          <a:xfrm>
            <a:off x="304800" y="762001"/>
            <a:ext cx="8534400" cy="688974"/>
          </a:xfrm>
        </p:spPr>
        <p:txBody>
          <a:bodyPr/>
          <a:lstStyle/>
          <a:p>
            <a:r>
              <a:rPr lang="en-US" altLang="en-US" b="1" dirty="0">
                <a:latin typeface="Calibri" panose="020F0502020204030204" pitchFamily="34" charset="0"/>
                <a:ea typeface="Source Sans Pro" charset="0"/>
                <a:cs typeface="Calibri" panose="020F0502020204030204" pitchFamily="34" charset="0"/>
              </a:rPr>
              <a:t>Adjustment for Depreciation </a:t>
            </a:r>
            <a:r>
              <a:rPr lang="en-US" altLang="en-US" sz="2400" dirty="0">
                <a:latin typeface="Calibri" panose="020F0502020204030204" pitchFamily="34" charset="0"/>
                <a:ea typeface="Source Sans Pro" charset="0"/>
                <a:cs typeface="Calibri" panose="020F0502020204030204" pitchFamily="34" charset="0"/>
              </a:rPr>
              <a:t>(2 of 4)</a:t>
            </a:r>
            <a:endParaRPr lang="en-US" dirty="0"/>
          </a:p>
        </p:txBody>
      </p:sp>
      <p:sp>
        <p:nvSpPr>
          <p:cNvPr id="3" name="Content Placeholder 2">
            <a:extLst>
              <a:ext uri="{FF2B5EF4-FFF2-40B4-BE49-F238E27FC236}">
                <a16:creationId xmlns:a16="http://schemas.microsoft.com/office/drawing/2014/main" id="{2BDF86E6-0C0D-4F54-AF15-13143A15CD74}"/>
              </a:ext>
            </a:extLst>
          </p:cNvPr>
          <p:cNvSpPr>
            <a:spLocks noGrp="1"/>
          </p:cNvSpPr>
          <p:nvPr>
            <p:ph sz="quarter" idx="16"/>
          </p:nvPr>
        </p:nvSpPr>
        <p:spPr>
          <a:xfrm>
            <a:off x="304800" y="1828800"/>
            <a:ext cx="5810250" cy="1123950"/>
          </a:xfrm>
        </p:spPr>
        <p:txBody>
          <a:bodyPr/>
          <a:lstStyle/>
          <a:p>
            <a:r>
              <a:rPr lang="en-US" altLang="en-US" sz="2400" b="1" dirty="0"/>
              <a:t>Illustration: </a:t>
            </a:r>
            <a:r>
              <a:rPr lang="en-US" altLang="en-US" sz="2400" dirty="0"/>
              <a:t>For Pioneer Advertising, assume that depreciation on the equipment is $480 a year, or $40 per month.</a:t>
            </a:r>
            <a:endParaRPr lang="en-US" sz="2400" dirty="0"/>
          </a:p>
        </p:txBody>
      </p:sp>
      <p:pic>
        <p:nvPicPr>
          <p:cNvPr id="25" name="Content Placeholder 24" descr="An illustration displays depreciation of a year from October to September. October 2, Equipment is purchased; record asset. The calendar of equipment displays the insurance amount for a year with $40 on each month, from October to September. The depreciation = $480 per year. Depreciation recognized on October 31; record depreciation expense. ">
            <a:extLst>
              <a:ext uri="{FF2B5EF4-FFF2-40B4-BE49-F238E27FC236}">
                <a16:creationId xmlns:a16="http://schemas.microsoft.com/office/drawing/2014/main" id="{D34D50D7-4DA1-4A29-B416-95F10512434D}"/>
              </a:ext>
            </a:extLst>
          </p:cNvPr>
          <p:cNvPicPr>
            <a:picLocks noGrp="1" noChangeAspect="1"/>
          </p:cNvPicPr>
          <p:nvPr>
            <p:ph sz="quarter" idx="23"/>
          </p:nvPr>
        </p:nvPicPr>
        <p:blipFill>
          <a:blip r:embed="rId2"/>
          <a:stretch>
            <a:fillRect/>
          </a:stretch>
        </p:blipFill>
        <p:spPr>
          <a:xfrm>
            <a:off x="6590921" y="1828800"/>
            <a:ext cx="1981958" cy="4149725"/>
          </a:xfrm>
          <a:prstGeom prst="rect">
            <a:avLst/>
          </a:prstGeom>
        </p:spPr>
      </p:pic>
      <p:sp>
        <p:nvSpPr>
          <p:cNvPr id="4" name="Content Placeholder 3">
            <a:extLst>
              <a:ext uri="{FF2B5EF4-FFF2-40B4-BE49-F238E27FC236}">
                <a16:creationId xmlns:a16="http://schemas.microsoft.com/office/drawing/2014/main" id="{26D80FCF-D86B-4298-9C0A-EACC06E8A8EE}"/>
              </a:ext>
            </a:extLst>
          </p:cNvPr>
          <p:cNvSpPr>
            <a:spLocks noGrp="1"/>
          </p:cNvSpPr>
          <p:nvPr>
            <p:ph sz="quarter" idx="17"/>
          </p:nvPr>
        </p:nvSpPr>
        <p:spPr>
          <a:xfrm>
            <a:off x="319548" y="3200401"/>
            <a:ext cx="1204452" cy="367048"/>
          </a:xfrm>
        </p:spPr>
        <p:txBody>
          <a:bodyPr/>
          <a:lstStyle/>
          <a:p>
            <a:r>
              <a:rPr lang="en-US" altLang="en-US" sz="2400" dirty="0"/>
              <a:t>Oct. 31</a:t>
            </a:r>
            <a:endParaRPr lang="en-US" sz="2400" dirty="0"/>
          </a:p>
        </p:txBody>
      </p:sp>
      <p:sp>
        <p:nvSpPr>
          <p:cNvPr id="5" name="Content Placeholder 4">
            <a:extLst>
              <a:ext uri="{FF2B5EF4-FFF2-40B4-BE49-F238E27FC236}">
                <a16:creationId xmlns:a16="http://schemas.microsoft.com/office/drawing/2014/main" id="{64754AF4-7C6B-4E19-936F-1987DF152A35}"/>
              </a:ext>
            </a:extLst>
          </p:cNvPr>
          <p:cNvSpPr>
            <a:spLocks noGrp="1"/>
          </p:cNvSpPr>
          <p:nvPr>
            <p:ph sz="quarter" idx="18"/>
          </p:nvPr>
        </p:nvSpPr>
        <p:spPr>
          <a:xfrm>
            <a:off x="304800" y="3810001"/>
            <a:ext cx="2971800" cy="375634"/>
          </a:xfrm>
        </p:spPr>
        <p:txBody>
          <a:bodyPr/>
          <a:lstStyle/>
          <a:p>
            <a:r>
              <a:rPr lang="en-US" altLang="en-US" sz="2400" dirty="0"/>
              <a:t>Depreciation Expense</a:t>
            </a:r>
            <a:endParaRPr lang="en-US" sz="2400" dirty="0"/>
          </a:p>
        </p:txBody>
      </p:sp>
      <p:sp>
        <p:nvSpPr>
          <p:cNvPr id="6" name="Content Placeholder 5">
            <a:extLst>
              <a:ext uri="{FF2B5EF4-FFF2-40B4-BE49-F238E27FC236}">
                <a16:creationId xmlns:a16="http://schemas.microsoft.com/office/drawing/2014/main" id="{6F988F4F-1C02-4A1C-A931-F70AF7971080}"/>
              </a:ext>
            </a:extLst>
          </p:cNvPr>
          <p:cNvSpPr>
            <a:spLocks noGrp="1"/>
          </p:cNvSpPr>
          <p:nvPr>
            <p:ph sz="quarter" idx="19"/>
          </p:nvPr>
        </p:nvSpPr>
        <p:spPr>
          <a:xfrm>
            <a:off x="4191000" y="3839496"/>
            <a:ext cx="541745" cy="359017"/>
          </a:xfrm>
        </p:spPr>
        <p:txBody>
          <a:bodyPr/>
          <a:lstStyle/>
          <a:p>
            <a:r>
              <a:rPr lang="en-US" sz="2400" dirty="0"/>
              <a:t>40</a:t>
            </a:r>
          </a:p>
        </p:txBody>
      </p:sp>
      <p:sp>
        <p:nvSpPr>
          <p:cNvPr id="7" name="Content Placeholder 6">
            <a:extLst>
              <a:ext uri="{FF2B5EF4-FFF2-40B4-BE49-F238E27FC236}">
                <a16:creationId xmlns:a16="http://schemas.microsoft.com/office/drawing/2014/main" id="{96123071-193E-4542-8572-3613E6FA60E0}"/>
              </a:ext>
            </a:extLst>
          </p:cNvPr>
          <p:cNvSpPr>
            <a:spLocks noGrp="1"/>
          </p:cNvSpPr>
          <p:nvPr>
            <p:ph sz="quarter" idx="20"/>
          </p:nvPr>
        </p:nvSpPr>
        <p:spPr>
          <a:xfrm>
            <a:off x="533400" y="4191000"/>
            <a:ext cx="3505200" cy="396024"/>
          </a:xfrm>
        </p:spPr>
        <p:txBody>
          <a:bodyPr/>
          <a:lstStyle/>
          <a:p>
            <a:r>
              <a:rPr lang="en-US" altLang="en-US" sz="2400" dirty="0"/>
              <a:t>Accumulated Depreciation</a:t>
            </a:r>
            <a:endParaRPr lang="en-US" sz="2400" dirty="0"/>
          </a:p>
        </p:txBody>
      </p:sp>
      <p:sp>
        <p:nvSpPr>
          <p:cNvPr id="8" name="Content Placeholder 7">
            <a:extLst>
              <a:ext uri="{FF2B5EF4-FFF2-40B4-BE49-F238E27FC236}">
                <a16:creationId xmlns:a16="http://schemas.microsoft.com/office/drawing/2014/main" id="{E3D7EC2D-0AB5-4BDE-9F02-5B87CD27EDED}"/>
              </a:ext>
            </a:extLst>
          </p:cNvPr>
          <p:cNvSpPr>
            <a:spLocks noGrp="1"/>
          </p:cNvSpPr>
          <p:nvPr>
            <p:ph sz="quarter" idx="21"/>
          </p:nvPr>
        </p:nvSpPr>
        <p:spPr>
          <a:xfrm>
            <a:off x="4724400" y="4221622"/>
            <a:ext cx="609600" cy="365125"/>
          </a:xfrm>
        </p:spPr>
        <p:txBody>
          <a:bodyPr/>
          <a:lstStyle/>
          <a:p>
            <a:r>
              <a:rPr lang="en-US" sz="2400" dirty="0"/>
              <a:t>40</a:t>
            </a:r>
          </a:p>
        </p:txBody>
      </p:sp>
      <p:sp>
        <p:nvSpPr>
          <p:cNvPr id="9" name="Content Placeholder 8">
            <a:extLst>
              <a:ext uri="{FF2B5EF4-FFF2-40B4-BE49-F238E27FC236}">
                <a16:creationId xmlns:a16="http://schemas.microsoft.com/office/drawing/2014/main" id="{C710437C-FDEC-45E3-A855-41EC9EA0079B}"/>
              </a:ext>
            </a:extLst>
          </p:cNvPr>
          <p:cNvSpPr>
            <a:spLocks noGrp="1"/>
          </p:cNvSpPr>
          <p:nvPr>
            <p:ph sz="quarter" idx="22"/>
          </p:nvPr>
        </p:nvSpPr>
        <p:spPr>
          <a:xfrm>
            <a:off x="304800" y="5029199"/>
            <a:ext cx="5029200" cy="830687"/>
          </a:xfrm>
        </p:spPr>
        <p:txBody>
          <a:bodyPr/>
          <a:lstStyle/>
          <a:p>
            <a:pPr marL="0" lvl="2" indent="0">
              <a:lnSpc>
                <a:spcPct val="100000"/>
              </a:lnSpc>
              <a:spcBef>
                <a:spcPts val="3600"/>
              </a:spcBef>
              <a:buClr>
                <a:srgbClr val="990000"/>
              </a:buClr>
              <a:buSzPct val="100000"/>
              <a:buNone/>
            </a:pPr>
            <a:r>
              <a:rPr lang="en-US" altLang="en-US" sz="2400" dirty="0"/>
              <a:t>Accumulated Depreciation is called a </a:t>
            </a:r>
            <a:r>
              <a:rPr lang="en-US" altLang="en-US" sz="2400" b="1" dirty="0">
                <a:solidFill>
                  <a:schemeClr val="accent4"/>
                </a:solidFill>
              </a:rPr>
              <a:t>contra asset account</a:t>
            </a:r>
            <a:r>
              <a:rPr lang="en-US" altLang="en-US" sz="2400" dirty="0">
                <a:solidFill>
                  <a:schemeClr val="accent4"/>
                </a:solidFill>
              </a:rPr>
              <a:t>.</a:t>
            </a:r>
            <a:endParaRPr lang="en-US" sz="2400" dirty="0">
              <a:solidFill>
                <a:schemeClr val="accent4"/>
              </a:solidFill>
            </a:endParaRPr>
          </a:p>
        </p:txBody>
      </p:sp>
      <p:sp>
        <p:nvSpPr>
          <p:cNvPr id="23" name="Slide Number Placeholder 22">
            <a:extLst>
              <a:ext uri="{FF2B5EF4-FFF2-40B4-BE49-F238E27FC236}">
                <a16:creationId xmlns:a16="http://schemas.microsoft.com/office/drawing/2014/main" id="{4F7BABEC-1403-4A0E-955A-6BD990820B63}"/>
              </a:ext>
            </a:extLst>
          </p:cNvPr>
          <p:cNvSpPr>
            <a:spLocks noGrp="1"/>
          </p:cNvSpPr>
          <p:nvPr>
            <p:ph type="sldNum" sz="quarter" idx="10"/>
          </p:nvPr>
        </p:nvSpPr>
        <p:spPr/>
        <p:txBody>
          <a:bodyPr/>
          <a:lstStyle/>
          <a:p>
            <a:fld id="{67B19427-F580-D146-B60E-4CADEE75497F}" type="slidenum">
              <a:rPr lang="en-US" smtClean="0"/>
              <a:pPr/>
              <a:t>29</a:t>
            </a:fld>
            <a:endParaRPr lang="en-US" dirty="0"/>
          </a:p>
        </p:txBody>
      </p:sp>
      <p:sp>
        <p:nvSpPr>
          <p:cNvPr id="24" name="Footer Placeholder 23">
            <a:extLst>
              <a:ext uri="{FF2B5EF4-FFF2-40B4-BE49-F238E27FC236}">
                <a16:creationId xmlns:a16="http://schemas.microsoft.com/office/drawing/2014/main" id="{98185E87-784A-465B-AD3A-688E2DAA42FA}"/>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4222755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P spid="7" grpId="0" build="p"/>
      <p:bldP spid="8" grpId="0" build="p"/>
      <p:bldP spid="9"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94C2E-E2D9-465D-BF28-A5A5686CABDE}"/>
              </a:ext>
            </a:extLst>
          </p:cNvPr>
          <p:cNvSpPr>
            <a:spLocks noGrp="1"/>
          </p:cNvSpPr>
          <p:nvPr>
            <p:ph type="title"/>
          </p:nvPr>
        </p:nvSpPr>
        <p:spPr>
          <a:xfrm>
            <a:off x="304800" y="762001"/>
            <a:ext cx="8534400" cy="667012"/>
          </a:xfrm>
        </p:spPr>
        <p:txBody>
          <a:bodyPr/>
          <a:lstStyle/>
          <a:p>
            <a:r>
              <a:rPr lang="en-US" altLang="en-US" b="1" dirty="0">
                <a:ea typeface="Source Sans Pro" charset="0"/>
                <a:cs typeface="Calibri" panose="020F0502020204030204" pitchFamily="34" charset="0"/>
              </a:rPr>
              <a:t>Accrual-Basis and Adjusting Entries</a:t>
            </a:r>
            <a:endParaRPr lang="en-US" dirty="0"/>
          </a:p>
        </p:txBody>
      </p:sp>
      <p:sp>
        <p:nvSpPr>
          <p:cNvPr id="3" name="Content Placeholder 2">
            <a:extLst>
              <a:ext uri="{FF2B5EF4-FFF2-40B4-BE49-F238E27FC236}">
                <a16:creationId xmlns:a16="http://schemas.microsoft.com/office/drawing/2014/main" id="{CBAF5E14-B7B7-419E-ABFA-63609ADC61E1}"/>
              </a:ext>
            </a:extLst>
          </p:cNvPr>
          <p:cNvSpPr>
            <a:spLocks noGrp="1"/>
          </p:cNvSpPr>
          <p:nvPr>
            <p:ph sz="quarter" idx="16"/>
          </p:nvPr>
        </p:nvSpPr>
        <p:spPr>
          <a:xfrm>
            <a:off x="304800" y="1828799"/>
            <a:ext cx="7772400" cy="770399"/>
          </a:xfrm>
        </p:spPr>
        <p:txBody>
          <a:bodyPr/>
          <a:lstStyle/>
          <a:p>
            <a:r>
              <a:rPr lang="en-US" altLang="en-US" sz="2600" dirty="0"/>
              <a:t>Accountants divide the economic life of a business into artificial time periods (</a:t>
            </a:r>
            <a:r>
              <a:rPr lang="en-US" altLang="en-US" sz="2600" b="1" dirty="0">
                <a:solidFill>
                  <a:schemeClr val="accent4"/>
                </a:solidFill>
              </a:rPr>
              <a:t>Time Period Assumption</a:t>
            </a:r>
            <a:r>
              <a:rPr lang="en-US" altLang="en-US" sz="2600" dirty="0"/>
              <a:t>).</a:t>
            </a:r>
            <a:endParaRPr lang="en-US" sz="2600" dirty="0"/>
          </a:p>
        </p:txBody>
      </p:sp>
      <p:pic>
        <p:nvPicPr>
          <p:cNvPr id="10" name="Content Placeholder 9" descr="An illustration displays time period assumption. The economic life of a business is divided into month, quarter, and year. ">
            <a:extLst>
              <a:ext uri="{FF2B5EF4-FFF2-40B4-BE49-F238E27FC236}">
                <a16:creationId xmlns:a16="http://schemas.microsoft.com/office/drawing/2014/main" id="{EB2E48D9-64AE-48A6-9DC6-6C9B9B70B6A2}"/>
              </a:ext>
            </a:extLst>
          </p:cNvPr>
          <p:cNvPicPr>
            <a:picLocks noGrp="1" noChangeAspect="1"/>
          </p:cNvPicPr>
          <p:nvPr>
            <p:ph sz="quarter" idx="17"/>
          </p:nvPr>
        </p:nvPicPr>
        <p:blipFill>
          <a:blip r:embed="rId2"/>
          <a:stretch>
            <a:fillRect/>
          </a:stretch>
        </p:blipFill>
        <p:spPr>
          <a:xfrm>
            <a:off x="1490981" y="2689044"/>
            <a:ext cx="6162036" cy="1483170"/>
          </a:xfrm>
          <a:prstGeom prst="rect">
            <a:avLst/>
          </a:prstGeom>
        </p:spPr>
      </p:pic>
      <p:sp>
        <p:nvSpPr>
          <p:cNvPr id="5" name="Content Placeholder 4">
            <a:extLst>
              <a:ext uri="{FF2B5EF4-FFF2-40B4-BE49-F238E27FC236}">
                <a16:creationId xmlns:a16="http://schemas.microsoft.com/office/drawing/2014/main" id="{C266F956-F13C-49E1-8120-AE9B134762FB}"/>
              </a:ext>
            </a:extLst>
          </p:cNvPr>
          <p:cNvSpPr>
            <a:spLocks noGrp="1"/>
          </p:cNvSpPr>
          <p:nvPr>
            <p:ph sz="quarter" idx="18"/>
          </p:nvPr>
        </p:nvSpPr>
        <p:spPr>
          <a:xfrm>
            <a:off x="304800" y="4352481"/>
            <a:ext cx="1981200" cy="1829377"/>
          </a:xfrm>
        </p:spPr>
        <p:txBody>
          <a:bodyPr/>
          <a:lstStyle/>
          <a:p>
            <a:pPr>
              <a:spcBef>
                <a:spcPts val="600"/>
              </a:spcBef>
              <a:buClr>
                <a:srgbClr val="800000"/>
              </a:buClr>
              <a:buSzPct val="80000"/>
            </a:pPr>
            <a:r>
              <a:rPr lang="en-US" altLang="en-US" sz="2600" dirty="0"/>
              <a:t>Generally a </a:t>
            </a:r>
          </a:p>
          <a:p>
            <a:pPr marL="292608" lvl="1" indent="-292608">
              <a:spcBef>
                <a:spcPts val="1000"/>
              </a:spcBef>
              <a:buClr>
                <a:srgbClr val="990000"/>
              </a:buClr>
              <a:buSzPct val="100000"/>
              <a:buFont typeface="Arial" panose="020B0604020202020204" pitchFamily="34" charset="0"/>
              <a:buChar char="•"/>
            </a:pPr>
            <a:r>
              <a:rPr lang="en-US" altLang="en-US" b="1" dirty="0"/>
              <a:t>month</a:t>
            </a:r>
            <a:r>
              <a:rPr lang="en-US" altLang="en-US" dirty="0"/>
              <a:t>, </a:t>
            </a:r>
          </a:p>
          <a:p>
            <a:pPr marL="292608" lvl="1" indent="-292608">
              <a:spcBef>
                <a:spcPts val="1000"/>
              </a:spcBef>
              <a:buClr>
                <a:srgbClr val="990000"/>
              </a:buClr>
              <a:buSzPct val="100000"/>
              <a:buFont typeface="Arial" panose="020B0604020202020204" pitchFamily="34" charset="0"/>
              <a:buChar char="•"/>
            </a:pPr>
            <a:r>
              <a:rPr lang="en-US" altLang="en-US" b="1" dirty="0"/>
              <a:t>quarter</a:t>
            </a:r>
            <a:r>
              <a:rPr lang="en-US" altLang="en-US" dirty="0"/>
              <a:t>, or </a:t>
            </a:r>
          </a:p>
          <a:p>
            <a:pPr marL="292608" lvl="1" indent="-292608">
              <a:spcBef>
                <a:spcPts val="1000"/>
              </a:spcBef>
              <a:buClr>
                <a:srgbClr val="990000"/>
              </a:buClr>
              <a:buSzPct val="100000"/>
              <a:buFont typeface="Arial" panose="020B0604020202020204" pitchFamily="34" charset="0"/>
              <a:buChar char="•"/>
            </a:pPr>
            <a:r>
              <a:rPr lang="en-US" altLang="en-US" b="1" dirty="0"/>
              <a:t>year</a:t>
            </a:r>
            <a:r>
              <a:rPr lang="en-US" altLang="en-US" dirty="0"/>
              <a:t>.</a:t>
            </a:r>
            <a:endParaRPr lang="en-US" dirty="0"/>
          </a:p>
        </p:txBody>
      </p:sp>
      <p:sp>
        <p:nvSpPr>
          <p:cNvPr id="8" name="Content Placeholder 7">
            <a:extLst>
              <a:ext uri="{FF2B5EF4-FFF2-40B4-BE49-F238E27FC236}">
                <a16:creationId xmlns:a16="http://schemas.microsoft.com/office/drawing/2014/main" id="{9CE7E15F-9F9D-4099-B517-C107F3272834}"/>
              </a:ext>
            </a:extLst>
          </p:cNvPr>
          <p:cNvSpPr>
            <a:spLocks noGrp="1"/>
          </p:cNvSpPr>
          <p:nvPr>
            <p:ph sz="quarter" idx="19"/>
          </p:nvPr>
        </p:nvSpPr>
        <p:spPr>
          <a:xfrm>
            <a:off x="4572000" y="4572000"/>
            <a:ext cx="4267200" cy="1143000"/>
          </a:xfrm>
        </p:spPr>
        <p:txBody>
          <a:bodyPr/>
          <a:lstStyle/>
          <a:p>
            <a:r>
              <a:rPr lang="en-US" altLang="en-US" sz="2200" b="1" dirty="0">
                <a:solidFill>
                  <a:schemeClr val="accent2"/>
                </a:solidFill>
              </a:rPr>
              <a:t>Alternative terminology</a:t>
            </a:r>
          </a:p>
          <a:p>
            <a:r>
              <a:rPr lang="en-US" altLang="en-US" sz="2200" dirty="0"/>
              <a:t>The time period assumption is also called the </a:t>
            </a:r>
            <a:r>
              <a:rPr lang="en-US" altLang="en-US" sz="2200" i="1" dirty="0"/>
              <a:t>periodicity assumption</a:t>
            </a:r>
            <a:r>
              <a:rPr lang="en-US" altLang="en-US" sz="2200" dirty="0"/>
              <a:t>.</a:t>
            </a:r>
            <a:endParaRPr lang="en-US" sz="2200" dirty="0"/>
          </a:p>
        </p:txBody>
      </p:sp>
      <p:sp>
        <p:nvSpPr>
          <p:cNvPr id="6" name="Slide Number Placeholder 5">
            <a:extLst>
              <a:ext uri="{FF2B5EF4-FFF2-40B4-BE49-F238E27FC236}">
                <a16:creationId xmlns:a16="http://schemas.microsoft.com/office/drawing/2014/main" id="{1115D0E4-5489-4ECC-93F0-AF9D271392DC}"/>
              </a:ext>
            </a:extLst>
          </p:cNvPr>
          <p:cNvSpPr>
            <a:spLocks noGrp="1"/>
          </p:cNvSpPr>
          <p:nvPr>
            <p:ph type="sldNum" sz="quarter" idx="10"/>
          </p:nvPr>
        </p:nvSpPr>
        <p:spPr/>
        <p:txBody>
          <a:bodyPr/>
          <a:lstStyle/>
          <a:p>
            <a:fld id="{67B19427-F580-D146-B60E-4CADEE75497F}" type="slidenum">
              <a:rPr lang="en-US" smtClean="0"/>
              <a:pPr/>
              <a:t>3</a:t>
            </a:fld>
            <a:endParaRPr lang="en-US" dirty="0"/>
          </a:p>
        </p:txBody>
      </p:sp>
      <p:sp>
        <p:nvSpPr>
          <p:cNvPr id="7" name="Footer Placeholder 6">
            <a:extLst>
              <a:ext uri="{FF2B5EF4-FFF2-40B4-BE49-F238E27FC236}">
                <a16:creationId xmlns:a16="http://schemas.microsoft.com/office/drawing/2014/main" id="{012E549A-8AB3-4B7A-BF87-472341383D86}"/>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7527032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D1246-A055-4A63-9377-E31884E8FF7D}"/>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Adjustment for Depreciation </a:t>
            </a:r>
            <a:r>
              <a:rPr lang="en-US" altLang="en-US" sz="2400" dirty="0">
                <a:latin typeface="Calibri" panose="020F0502020204030204" pitchFamily="34" charset="0"/>
                <a:ea typeface="Source Sans Pro" charset="0"/>
                <a:cs typeface="Calibri" panose="020F0502020204030204" pitchFamily="34" charset="0"/>
              </a:rPr>
              <a:t>(3 of 4)</a:t>
            </a:r>
            <a:endParaRPr lang="en-US" dirty="0"/>
          </a:p>
        </p:txBody>
      </p:sp>
      <p:pic>
        <p:nvPicPr>
          <p:cNvPr id="13" name="Content Placeholder 12" descr="Illustration shows a transaction of adjustment for depreciation. The five steps are Basic Analysis, Equation Analysis, Debit-Credit Analysis, Journal Entry, and Posting. Basic analysis: The expense Depreciation Expense is increased $40, and the contra asset accumulated depreciation, equipment, is increased $40. The equation analysis step displays the transaction in account analysis format which begins with the accounting equation expressed as: Assets = Liabilities plus Owner's Equity. Under the Assets section, accumulated depreciation equipment is displayed as negative $40, and no items are shown under Liabilities. Under the Owner's Equity section, depreciation expense is displayed as negative $40. The debit-credit analysis step indicates: Debit increase expense: debit depreciation expense $40. Credits increase contra assets: credit accumulated depreciation - equipment $40. An arrow from the debit analysis' debit line points to the debit entry; and the credit line points to the credit line in the general journal in the bottom. The journal entry is displayed in general journal form. The date is displayed as October 31. The debit part of the transaction is recorded by displaying the title, Depreciation Expense, adjacent to the date in the next column and its amount of 40 in the debit column. The second part of the transaction is illustrated by displaying the credit title, Accumulated Depreciation Equipment (to record monthly depreciation), slightly indented on the next line with its 40 amount in the credit column. Finally, the Posting section shows the journal entry posted to the equipment, accumulated depreciation equipment, and depreciation expense t-accounts. The equipment t-account numbered 157 displays the beginning balance dated October 2 in the amount of 5,000; and balance dated October 31 in amount 5,000 on the left (debit) side. The accumulated depreciation equipment t account numbered 158 displays credit on the right side dated October 31 in amount adjusted 40, displayed in red font; and balance credit of 40 on the same date. The depreciation expense t-account numbered 711 displays posting on the left (debit) side dated October 31 with the adjusted 40, displayed in red font; and debit balance of 40 on the same date as posting amount.">
            <a:extLst>
              <a:ext uri="{FF2B5EF4-FFF2-40B4-BE49-F238E27FC236}">
                <a16:creationId xmlns:a16="http://schemas.microsoft.com/office/drawing/2014/main" id="{24487277-1C29-4452-9699-E324D07A5662}"/>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1494646" y="1601584"/>
            <a:ext cx="6154708" cy="4645432"/>
          </a:xfrm>
        </p:spPr>
      </p:pic>
      <p:sp>
        <p:nvSpPr>
          <p:cNvPr id="5" name="Slide Number Placeholder 4">
            <a:extLst>
              <a:ext uri="{FF2B5EF4-FFF2-40B4-BE49-F238E27FC236}">
                <a16:creationId xmlns:a16="http://schemas.microsoft.com/office/drawing/2014/main" id="{FFFDFA44-B7CF-4C5D-8450-BCAD5CDBDCC0}"/>
              </a:ext>
            </a:extLst>
          </p:cNvPr>
          <p:cNvSpPr>
            <a:spLocks noGrp="1"/>
          </p:cNvSpPr>
          <p:nvPr>
            <p:ph type="sldNum" sz="quarter" idx="10"/>
          </p:nvPr>
        </p:nvSpPr>
        <p:spPr/>
        <p:txBody>
          <a:bodyPr/>
          <a:lstStyle/>
          <a:p>
            <a:fld id="{67B19427-F580-D146-B60E-4CADEE75497F}" type="slidenum">
              <a:rPr lang="en-US" smtClean="0"/>
              <a:pPr/>
              <a:t>30</a:t>
            </a:fld>
            <a:endParaRPr lang="en-US" dirty="0"/>
          </a:p>
        </p:txBody>
      </p:sp>
      <p:sp>
        <p:nvSpPr>
          <p:cNvPr id="6" name="Footer Placeholder 5">
            <a:extLst>
              <a:ext uri="{FF2B5EF4-FFF2-40B4-BE49-F238E27FC236}">
                <a16:creationId xmlns:a16="http://schemas.microsoft.com/office/drawing/2014/main" id="{69497BA9-3E16-4DDD-B343-E2195B3A43B7}"/>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6906770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26596-0B76-4C3B-BAEE-7DDC2E126FE5}"/>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Depreciation </a:t>
            </a:r>
            <a:r>
              <a:rPr lang="en-US" altLang="en-US" sz="2400" dirty="0">
                <a:latin typeface="Calibri" panose="020F0502020204030204" pitchFamily="34" charset="0"/>
                <a:ea typeface="Source Sans Pro" charset="0"/>
                <a:cs typeface="Calibri" panose="020F0502020204030204" pitchFamily="34" charset="0"/>
              </a:rPr>
              <a:t>(4 of 4)</a:t>
            </a:r>
            <a:endParaRPr lang="en-US" dirty="0"/>
          </a:p>
        </p:txBody>
      </p:sp>
      <p:sp>
        <p:nvSpPr>
          <p:cNvPr id="3" name="Content Placeholder 2">
            <a:extLst>
              <a:ext uri="{FF2B5EF4-FFF2-40B4-BE49-F238E27FC236}">
                <a16:creationId xmlns:a16="http://schemas.microsoft.com/office/drawing/2014/main" id="{04CA0B0F-9A04-45CF-B457-CE9C94892168}"/>
              </a:ext>
            </a:extLst>
          </p:cNvPr>
          <p:cNvSpPr>
            <a:spLocks noGrp="1"/>
          </p:cNvSpPr>
          <p:nvPr>
            <p:ph sz="quarter" idx="16"/>
          </p:nvPr>
        </p:nvSpPr>
        <p:spPr>
          <a:xfrm>
            <a:off x="304800" y="1828800"/>
            <a:ext cx="8534400" cy="2253803"/>
          </a:xfrm>
        </p:spPr>
        <p:txBody>
          <a:bodyPr/>
          <a:lstStyle/>
          <a:p>
            <a:pPr marL="0" lvl="2" indent="0">
              <a:spcBef>
                <a:spcPts val="1000"/>
              </a:spcBef>
              <a:buClr>
                <a:srgbClr val="990000"/>
              </a:buClr>
              <a:buSzPct val="100000"/>
              <a:buNone/>
            </a:pPr>
            <a:r>
              <a:rPr lang="en-US" altLang="en-US" sz="2600" b="1" dirty="0"/>
              <a:t>Statement Presentation</a:t>
            </a:r>
            <a:endParaRPr lang="en-US" altLang="en-US" sz="2600" dirty="0"/>
          </a:p>
          <a:p>
            <a:pPr marL="292608" lvl="2" indent="-292608">
              <a:spcBef>
                <a:spcPts val="1000"/>
              </a:spcBef>
              <a:buClr>
                <a:srgbClr val="990000"/>
              </a:buClr>
              <a:buSzPct val="100000"/>
            </a:pPr>
            <a:r>
              <a:rPr lang="en-US" altLang="en-US" sz="2600" dirty="0"/>
              <a:t>Accumulated Depreciation is a </a:t>
            </a:r>
            <a:r>
              <a:rPr lang="en-US" altLang="en-US" sz="2600" b="1" dirty="0"/>
              <a:t>contra asset account </a:t>
            </a:r>
            <a:r>
              <a:rPr lang="en-US" altLang="en-US" sz="2600" dirty="0"/>
              <a:t>(credit)</a:t>
            </a:r>
          </a:p>
          <a:p>
            <a:pPr marL="292608" lvl="2" indent="-292608">
              <a:spcBef>
                <a:spcPts val="1000"/>
              </a:spcBef>
              <a:buClr>
                <a:srgbClr val="990000"/>
              </a:buClr>
              <a:buSzPct val="100000"/>
            </a:pPr>
            <a:r>
              <a:rPr lang="en-US" altLang="en-US" sz="2600" b="1" dirty="0"/>
              <a:t>Offsets related asset account </a:t>
            </a:r>
            <a:r>
              <a:rPr lang="en-US" altLang="en-US" sz="2600" dirty="0"/>
              <a:t>on the balance sheet</a:t>
            </a:r>
          </a:p>
          <a:p>
            <a:pPr marL="292608" lvl="2" indent="-292608">
              <a:spcBef>
                <a:spcPts val="1000"/>
              </a:spcBef>
              <a:buClr>
                <a:srgbClr val="990000"/>
              </a:buClr>
              <a:buSzPct val="100000"/>
            </a:pPr>
            <a:r>
              <a:rPr lang="en-US" altLang="en-US" sz="2600" b="1" dirty="0">
                <a:solidFill>
                  <a:schemeClr val="accent4"/>
                </a:solidFill>
              </a:rPr>
              <a:t>Book value </a:t>
            </a:r>
            <a:r>
              <a:rPr lang="en-US" altLang="en-US" sz="2600" dirty="0"/>
              <a:t>is the difference between the cost of any depreciable asset and its accumulated depreciation</a:t>
            </a:r>
            <a:endParaRPr lang="en-US" sz="2600" dirty="0">
              <a:solidFill>
                <a:schemeClr val="accent2"/>
              </a:solidFill>
            </a:endParaRPr>
          </a:p>
        </p:txBody>
      </p:sp>
      <p:graphicFrame>
        <p:nvGraphicFramePr>
          <p:cNvPr id="8" name="Content Placeholder 7" descr="Table is accessible to screenreaderss">
            <a:extLst>
              <a:ext uri="{FF2B5EF4-FFF2-40B4-BE49-F238E27FC236}">
                <a16:creationId xmlns:a16="http://schemas.microsoft.com/office/drawing/2014/main" id="{FDD0BF1A-5A5E-48CA-93A0-AC6D49DE2702}"/>
              </a:ext>
            </a:extLst>
          </p:cNvPr>
          <p:cNvGraphicFramePr>
            <a:graphicFrameLocks noGrp="1"/>
          </p:cNvGraphicFramePr>
          <p:nvPr>
            <p:ph sz="quarter" idx="17"/>
            <p:extLst>
              <p:ext uri="{D42A27DB-BD31-4B8C-83A1-F6EECF244321}">
                <p14:modId xmlns:p14="http://schemas.microsoft.com/office/powerpoint/2010/main" val="3551786531"/>
              </p:ext>
            </p:extLst>
          </p:nvPr>
        </p:nvGraphicFramePr>
        <p:xfrm>
          <a:off x="838200" y="4251423"/>
          <a:ext cx="7543800" cy="1280160"/>
        </p:xfrm>
        <a:graphic>
          <a:graphicData uri="http://schemas.openxmlformats.org/drawingml/2006/table">
            <a:tbl>
              <a:tblPr firstRow="1" bandRow="1">
                <a:tableStyleId>{2D5ABB26-0587-4C30-8999-92F81FD0307C}</a:tableStyleId>
              </a:tblPr>
              <a:tblGrid>
                <a:gridCol w="6400800">
                  <a:extLst>
                    <a:ext uri="{9D8B030D-6E8A-4147-A177-3AD203B41FA5}">
                      <a16:colId xmlns:a16="http://schemas.microsoft.com/office/drawing/2014/main" val="1831820480"/>
                    </a:ext>
                  </a:extLst>
                </a:gridCol>
                <a:gridCol w="1143000">
                  <a:extLst>
                    <a:ext uri="{9D8B030D-6E8A-4147-A177-3AD203B41FA5}">
                      <a16:colId xmlns:a16="http://schemas.microsoft.com/office/drawing/2014/main" val="1806265613"/>
                    </a:ext>
                  </a:extLst>
                </a:gridCol>
              </a:tblGrid>
              <a:tr h="370840">
                <a:tc>
                  <a:txBody>
                    <a:bodyPr/>
                    <a:lstStyle/>
                    <a:p>
                      <a:r>
                        <a:rPr lang="en-US" sz="2200" u="none" strike="noStrike" dirty="0">
                          <a:effectLst/>
                        </a:rPr>
                        <a:t>Equipment</a:t>
                      </a:r>
                      <a:endParaRPr lang="en-US" sz="2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2200" u="none" strike="noStrike" dirty="0">
                          <a:solidFill>
                            <a:schemeClr val="tx1"/>
                          </a:solidFill>
                          <a:effectLst/>
                        </a:rPr>
                        <a:t>$5,000</a:t>
                      </a:r>
                      <a:endParaRPr lang="en-US" sz="220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65920127"/>
                  </a:ext>
                </a:extLst>
              </a:tr>
              <a:tr h="370840">
                <a:tc>
                  <a:txBody>
                    <a:bodyPr/>
                    <a:lstStyle/>
                    <a:p>
                      <a:r>
                        <a:rPr lang="en-US" sz="2200" u="none" strike="noStrike" dirty="0">
                          <a:effectLst/>
                        </a:rPr>
                        <a:t>Less: Accumulated depreciation—equipment</a:t>
                      </a:r>
                      <a:endParaRPr lang="en-US" sz="2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200" u="sng" strike="noStrike" dirty="0">
                          <a:solidFill>
                            <a:schemeClr val="tx1"/>
                          </a:solidFill>
                          <a:effectLst/>
                        </a:rPr>
                        <a:t>        40</a:t>
                      </a:r>
                      <a:endParaRPr lang="en-US" sz="2200" b="0" i="0" u="sng" strike="noStrike" dirty="0">
                        <a:solidFill>
                          <a:schemeClr val="tx1"/>
                        </a:solidFill>
                        <a:effectLst/>
                        <a:latin typeface="Calibri" panose="020F050202020403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0360198"/>
                  </a:ext>
                </a:extLst>
              </a:tr>
              <a:tr h="370840">
                <a:tc>
                  <a:txBody>
                    <a:bodyPr/>
                    <a:lstStyle/>
                    <a:p>
                      <a:endParaRPr lang="en-US" sz="2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2200" b="1" u="dbl" baseline="0" dirty="0">
                          <a:solidFill>
                            <a:srgbClr val="C00000"/>
                          </a:solidFill>
                          <a:uFill>
                            <a:solidFill>
                              <a:schemeClr val="tx1"/>
                            </a:solidFill>
                          </a:uFill>
                        </a:rPr>
                        <a:t>$4,960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29902038"/>
                  </a:ext>
                </a:extLst>
              </a:tr>
            </a:tbl>
          </a:graphicData>
        </a:graphic>
      </p:graphicFrame>
      <p:sp>
        <p:nvSpPr>
          <p:cNvPr id="6" name="Slide Number Placeholder 5">
            <a:extLst>
              <a:ext uri="{FF2B5EF4-FFF2-40B4-BE49-F238E27FC236}">
                <a16:creationId xmlns:a16="http://schemas.microsoft.com/office/drawing/2014/main" id="{E26B80A4-17FA-4E1D-A7E4-E6F73ACCCA76}"/>
              </a:ext>
            </a:extLst>
          </p:cNvPr>
          <p:cNvSpPr>
            <a:spLocks noGrp="1"/>
          </p:cNvSpPr>
          <p:nvPr>
            <p:ph type="sldNum" sz="quarter" idx="10"/>
          </p:nvPr>
        </p:nvSpPr>
        <p:spPr/>
        <p:txBody>
          <a:bodyPr/>
          <a:lstStyle/>
          <a:p>
            <a:fld id="{67B19427-F580-D146-B60E-4CADEE75497F}" type="slidenum">
              <a:rPr lang="en-US" smtClean="0"/>
              <a:pPr/>
              <a:t>31</a:t>
            </a:fld>
            <a:endParaRPr lang="en-US" dirty="0"/>
          </a:p>
        </p:txBody>
      </p:sp>
      <p:sp>
        <p:nvSpPr>
          <p:cNvPr id="7" name="Footer Placeholder 6">
            <a:extLst>
              <a:ext uri="{FF2B5EF4-FFF2-40B4-BE49-F238E27FC236}">
                <a16:creationId xmlns:a16="http://schemas.microsoft.com/office/drawing/2014/main" id="{E2E4A43C-198C-4207-86FA-E79C97422196}"/>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7226205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D4014-94B6-4EC0-A82C-817A878B4842}"/>
              </a:ext>
            </a:extLst>
          </p:cNvPr>
          <p:cNvSpPr>
            <a:spLocks noGrp="1"/>
          </p:cNvSpPr>
          <p:nvPr>
            <p:ph type="title"/>
          </p:nvPr>
        </p:nvSpPr>
        <p:spPr>
          <a:xfrm>
            <a:off x="304800" y="762001"/>
            <a:ext cx="8534400" cy="783378"/>
          </a:xfrm>
        </p:spPr>
        <p:txBody>
          <a:bodyPr/>
          <a:lstStyle/>
          <a:p>
            <a:r>
              <a:rPr lang="en-US" altLang="en-US" b="1" dirty="0">
                <a:latin typeface="Calibri" panose="020F0502020204030204" pitchFamily="34" charset="0"/>
                <a:ea typeface="Source Sans Pro" charset="0"/>
                <a:cs typeface="Calibri" panose="020F0502020204030204" pitchFamily="34" charset="0"/>
              </a:rPr>
              <a:t>Prepaid Expenses </a:t>
            </a:r>
            <a:r>
              <a:rPr lang="en-US" altLang="en-US" sz="2400" dirty="0">
                <a:latin typeface="Calibri" panose="020F0502020204030204" pitchFamily="34" charset="0"/>
                <a:ea typeface="Source Sans Pro" charset="0"/>
                <a:cs typeface="Calibri" panose="020F0502020204030204" pitchFamily="34" charset="0"/>
              </a:rPr>
              <a:t>(4 of 5)</a:t>
            </a:r>
            <a:endParaRPr lang="en-US" sz="2400" dirty="0"/>
          </a:p>
        </p:txBody>
      </p:sp>
      <p:sp>
        <p:nvSpPr>
          <p:cNvPr id="3" name="Content Placeholder 2">
            <a:extLst>
              <a:ext uri="{FF2B5EF4-FFF2-40B4-BE49-F238E27FC236}">
                <a16:creationId xmlns:a16="http://schemas.microsoft.com/office/drawing/2014/main" id="{C3FE6742-EE67-4489-9888-A615B4D60034}"/>
              </a:ext>
            </a:extLst>
          </p:cNvPr>
          <p:cNvSpPr>
            <a:spLocks noGrp="1"/>
          </p:cNvSpPr>
          <p:nvPr>
            <p:ph sz="quarter" idx="16"/>
          </p:nvPr>
        </p:nvSpPr>
        <p:spPr>
          <a:xfrm>
            <a:off x="1922405" y="1853046"/>
            <a:ext cx="5299191" cy="484909"/>
          </a:xfrm>
        </p:spPr>
        <p:txBody>
          <a:bodyPr/>
          <a:lstStyle/>
          <a:p>
            <a:pPr algn="ctr"/>
            <a:r>
              <a:rPr lang="en-US" b="1" dirty="0">
                <a:solidFill>
                  <a:srgbClr val="000000"/>
                </a:solidFill>
                <a:latin typeface="Calibri" panose="020F0502020204030204" pitchFamily="34" charset="0"/>
              </a:rPr>
              <a:t>Accounting for Prepaid Expenses</a:t>
            </a:r>
            <a:endParaRPr lang="en-US" dirty="0"/>
          </a:p>
        </p:txBody>
      </p:sp>
      <p:graphicFrame>
        <p:nvGraphicFramePr>
          <p:cNvPr id="8" name="Content Placeholder 7" descr="Table is accessible to screenreaders">
            <a:extLst>
              <a:ext uri="{FF2B5EF4-FFF2-40B4-BE49-F238E27FC236}">
                <a16:creationId xmlns:a16="http://schemas.microsoft.com/office/drawing/2014/main" id="{461BB7FC-B840-4C6E-8CB4-15F5ADCC04A1}"/>
              </a:ext>
            </a:extLst>
          </p:cNvPr>
          <p:cNvGraphicFramePr>
            <a:graphicFrameLocks noGrp="1"/>
          </p:cNvGraphicFramePr>
          <p:nvPr>
            <p:ph sz="quarter" idx="17"/>
            <p:extLst>
              <p:ext uri="{D42A27DB-BD31-4B8C-83A1-F6EECF244321}">
                <p14:modId xmlns:p14="http://schemas.microsoft.com/office/powerpoint/2010/main" val="1835876985"/>
              </p:ext>
            </p:extLst>
          </p:nvPr>
        </p:nvGraphicFramePr>
        <p:xfrm>
          <a:off x="304800" y="2516188"/>
          <a:ext cx="8534400" cy="2869353"/>
        </p:xfrm>
        <a:graphic>
          <a:graphicData uri="http://schemas.openxmlformats.org/drawingml/2006/table">
            <a:tbl>
              <a:tblPr firstRow="1" bandRow="1">
                <a:tableStyleId>{5C22544A-7EE6-4342-B048-85BDC9FD1C3A}</a:tableStyleId>
              </a:tblPr>
              <a:tblGrid>
                <a:gridCol w="2133600">
                  <a:extLst>
                    <a:ext uri="{9D8B030D-6E8A-4147-A177-3AD203B41FA5}">
                      <a16:colId xmlns:a16="http://schemas.microsoft.com/office/drawing/2014/main" val="279977603"/>
                    </a:ext>
                  </a:extLst>
                </a:gridCol>
                <a:gridCol w="2133600">
                  <a:extLst>
                    <a:ext uri="{9D8B030D-6E8A-4147-A177-3AD203B41FA5}">
                      <a16:colId xmlns:a16="http://schemas.microsoft.com/office/drawing/2014/main" val="1668950431"/>
                    </a:ext>
                  </a:extLst>
                </a:gridCol>
                <a:gridCol w="2133600">
                  <a:extLst>
                    <a:ext uri="{9D8B030D-6E8A-4147-A177-3AD203B41FA5}">
                      <a16:colId xmlns:a16="http://schemas.microsoft.com/office/drawing/2014/main" val="2575252789"/>
                    </a:ext>
                  </a:extLst>
                </a:gridCol>
                <a:gridCol w="2133600">
                  <a:extLst>
                    <a:ext uri="{9D8B030D-6E8A-4147-A177-3AD203B41FA5}">
                      <a16:colId xmlns:a16="http://schemas.microsoft.com/office/drawing/2014/main" val="1582829384"/>
                    </a:ext>
                  </a:extLst>
                </a:gridCol>
              </a:tblGrid>
              <a:tr h="370840">
                <a:tc>
                  <a:txBody>
                    <a:bodyPr/>
                    <a:lstStyle/>
                    <a:p>
                      <a:pPr algn="l" fontAlgn="b"/>
                      <a:r>
                        <a:rPr lang="en-US" sz="2200" b="1" u="none" strike="noStrike" dirty="0">
                          <a:effectLst/>
                        </a:rPr>
                        <a:t>Examples</a:t>
                      </a:r>
                      <a:endParaRPr lang="en-US" sz="2200" b="1" i="0" u="none" strike="noStrike" dirty="0">
                        <a:solidFill>
                          <a:srgbClr val="000000"/>
                        </a:solidFill>
                        <a:effectLst/>
                        <a:latin typeface="Calibri" panose="020F0502020204030204" pitchFamily="34" charset="0"/>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b="1" u="none" strike="noStrike" dirty="0">
                          <a:effectLst/>
                        </a:rPr>
                        <a:t>Reason for </a:t>
                      </a:r>
                    </a:p>
                    <a:p>
                      <a:pPr algn="l" fontAlgn="b"/>
                      <a:r>
                        <a:rPr lang="en-US" sz="2200" b="1" u="none" strike="noStrike" dirty="0">
                          <a:effectLst/>
                        </a:rPr>
                        <a:t>Adjustment</a:t>
                      </a:r>
                      <a:endParaRPr lang="en-US" sz="2200" b="1" i="0" u="none" strike="noStrike" dirty="0">
                        <a:solidFill>
                          <a:srgbClr val="000000"/>
                        </a:solidFill>
                        <a:effectLst/>
                        <a:latin typeface="Calibri" panose="020F0502020204030204" pitchFamily="34" charset="0"/>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b="1" u="none" strike="noStrike" dirty="0">
                          <a:effectLst/>
                        </a:rPr>
                        <a:t>Accounts </a:t>
                      </a:r>
                    </a:p>
                    <a:p>
                      <a:pPr algn="l" fontAlgn="b"/>
                      <a:r>
                        <a:rPr lang="en-US" sz="2200" b="1" u="none" strike="noStrike" dirty="0">
                          <a:effectLst/>
                        </a:rPr>
                        <a:t>Before </a:t>
                      </a:r>
                    </a:p>
                    <a:p>
                      <a:pPr algn="l" fontAlgn="b"/>
                      <a:r>
                        <a:rPr lang="en-US" sz="2200" b="1" u="none" strike="noStrike" dirty="0">
                          <a:effectLst/>
                        </a:rPr>
                        <a:t>Adjustment</a:t>
                      </a:r>
                      <a:endParaRPr lang="en-US" sz="2200" b="1" i="0" u="none" strike="noStrike" dirty="0">
                        <a:solidFill>
                          <a:srgbClr val="000000"/>
                        </a:solidFill>
                        <a:effectLst/>
                        <a:latin typeface="Calibri" panose="020F0502020204030204" pitchFamily="34" charset="0"/>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b="1" u="none" strike="noStrike" dirty="0">
                          <a:effectLst/>
                        </a:rPr>
                        <a:t>Adjusting </a:t>
                      </a:r>
                    </a:p>
                    <a:p>
                      <a:pPr algn="l" fontAlgn="b"/>
                      <a:r>
                        <a:rPr lang="en-US" sz="2200" b="1" u="none" strike="noStrike" dirty="0">
                          <a:effectLst/>
                        </a:rPr>
                        <a:t>Entry</a:t>
                      </a:r>
                      <a:endParaRPr lang="en-US" sz="2200" b="1" i="0" u="none" strike="noStrike" dirty="0">
                        <a:solidFill>
                          <a:srgbClr val="000000"/>
                        </a:solidFill>
                        <a:effectLst/>
                        <a:latin typeface="Calibri" panose="020F0502020204030204" pitchFamily="34" charset="0"/>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0838641"/>
                  </a:ext>
                </a:extLst>
              </a:tr>
              <a:tr h="370840">
                <a:tc>
                  <a:txBody>
                    <a:bodyPr/>
                    <a:lstStyle/>
                    <a:p>
                      <a:pPr algn="l" fontAlgn="t"/>
                      <a:r>
                        <a:rPr lang="en-US" sz="2200" u="none" strike="noStrike" dirty="0">
                          <a:effectLst/>
                        </a:rPr>
                        <a:t>Insurance, </a:t>
                      </a:r>
                    </a:p>
                    <a:p>
                      <a:pPr algn="l" fontAlgn="t"/>
                      <a:r>
                        <a:rPr lang="en-US" sz="2200" u="none" strike="noStrike" dirty="0">
                          <a:effectLst/>
                        </a:rPr>
                        <a:t>supplies, </a:t>
                      </a:r>
                    </a:p>
                    <a:p>
                      <a:pPr algn="l" fontAlgn="t"/>
                      <a:r>
                        <a:rPr lang="en-US" sz="2200" u="none" strike="noStrike" dirty="0">
                          <a:effectLst/>
                        </a:rPr>
                        <a:t>advertising, rent, </a:t>
                      </a:r>
                    </a:p>
                    <a:p>
                      <a:pPr algn="l" fontAlgn="t"/>
                      <a:r>
                        <a:rPr lang="en-US" sz="2200" u="none" strike="noStrike" dirty="0">
                          <a:effectLst/>
                        </a:rPr>
                        <a:t>Depreciation</a:t>
                      </a:r>
                      <a:endParaRPr lang="en-US" sz="22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200" u="none" strike="noStrike" dirty="0">
                          <a:effectLst/>
                        </a:rPr>
                        <a:t>Prepaid expense </a:t>
                      </a:r>
                    </a:p>
                    <a:p>
                      <a:pPr algn="l" fontAlgn="t"/>
                      <a:r>
                        <a:rPr lang="en-US" sz="2200" u="none" strike="noStrike" dirty="0">
                          <a:effectLst/>
                        </a:rPr>
                        <a:t>originally recorded </a:t>
                      </a:r>
                    </a:p>
                    <a:p>
                      <a:pPr algn="l" fontAlgn="t"/>
                      <a:r>
                        <a:rPr lang="en-US" sz="2200" u="none" strike="noStrike" dirty="0">
                          <a:effectLst/>
                        </a:rPr>
                        <a:t>in asset accounts </a:t>
                      </a:r>
                    </a:p>
                    <a:p>
                      <a:pPr algn="l" fontAlgn="t"/>
                      <a:r>
                        <a:rPr lang="en-US" sz="2200" u="none" strike="noStrike" dirty="0">
                          <a:effectLst/>
                        </a:rPr>
                        <a:t>have been used.</a:t>
                      </a:r>
                      <a:endParaRPr lang="en-US" sz="22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200" u="none" strike="noStrike" dirty="0">
                          <a:effectLst/>
                        </a:rPr>
                        <a:t>Assets </a:t>
                      </a:r>
                    </a:p>
                    <a:p>
                      <a:pPr algn="l" fontAlgn="t"/>
                      <a:r>
                        <a:rPr lang="en-US" sz="2200" u="none" strike="noStrike" dirty="0">
                          <a:effectLst/>
                        </a:rPr>
                        <a:t>overstated. </a:t>
                      </a:r>
                    </a:p>
                    <a:p>
                      <a:pPr algn="l" fontAlgn="t"/>
                      <a:r>
                        <a:rPr lang="en-US" sz="2200" u="none" strike="noStrike" dirty="0">
                          <a:effectLst/>
                        </a:rPr>
                        <a:t>Expenses </a:t>
                      </a:r>
                    </a:p>
                    <a:p>
                      <a:pPr algn="l" fontAlgn="t"/>
                      <a:r>
                        <a:rPr lang="en-US" sz="2200" u="none" strike="noStrike" dirty="0">
                          <a:effectLst/>
                        </a:rPr>
                        <a:t>understated.</a:t>
                      </a:r>
                      <a:endParaRPr lang="en-US" sz="22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200" u="none" strike="noStrike" dirty="0">
                          <a:effectLst/>
                        </a:rPr>
                        <a:t>Dr. Expenses</a:t>
                      </a:r>
                    </a:p>
                    <a:p>
                      <a:pPr marL="360363" indent="0" algn="l" fontAlgn="t"/>
                      <a:r>
                        <a:rPr lang="en-US" sz="2200" u="none" strike="noStrike" dirty="0">
                          <a:effectLst/>
                        </a:rPr>
                        <a:t>Cr. Assets or</a:t>
                      </a:r>
                      <a:r>
                        <a:rPr lang="en-US" sz="2200" u="none" strike="noStrike" baseline="0" dirty="0">
                          <a:effectLst/>
                        </a:rPr>
                        <a:t> </a:t>
                      </a:r>
                      <a:r>
                        <a:rPr lang="en-US" sz="2200" u="none" strike="noStrike" dirty="0">
                          <a:effectLst/>
                        </a:rPr>
                        <a:t>Contra Assets</a:t>
                      </a:r>
                      <a:endParaRPr lang="en-US" sz="22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63994311"/>
                  </a:ext>
                </a:extLst>
              </a:tr>
            </a:tbl>
          </a:graphicData>
        </a:graphic>
      </p:graphicFrame>
      <p:sp>
        <p:nvSpPr>
          <p:cNvPr id="6" name="Slide Number Placeholder 5">
            <a:extLst>
              <a:ext uri="{FF2B5EF4-FFF2-40B4-BE49-F238E27FC236}">
                <a16:creationId xmlns:a16="http://schemas.microsoft.com/office/drawing/2014/main" id="{3E637209-E94E-4CC1-958B-BF53DE68AC18}"/>
              </a:ext>
            </a:extLst>
          </p:cNvPr>
          <p:cNvSpPr>
            <a:spLocks noGrp="1"/>
          </p:cNvSpPr>
          <p:nvPr>
            <p:ph type="sldNum" sz="quarter" idx="10"/>
          </p:nvPr>
        </p:nvSpPr>
        <p:spPr/>
        <p:txBody>
          <a:bodyPr/>
          <a:lstStyle/>
          <a:p>
            <a:fld id="{67B19427-F580-D146-B60E-4CADEE75497F}" type="slidenum">
              <a:rPr lang="en-US" smtClean="0"/>
              <a:pPr/>
              <a:t>32</a:t>
            </a:fld>
            <a:endParaRPr lang="en-US" dirty="0"/>
          </a:p>
        </p:txBody>
      </p:sp>
      <p:sp>
        <p:nvSpPr>
          <p:cNvPr id="7" name="Footer Placeholder 6">
            <a:extLst>
              <a:ext uri="{FF2B5EF4-FFF2-40B4-BE49-F238E27FC236}">
                <a16:creationId xmlns:a16="http://schemas.microsoft.com/office/drawing/2014/main" id="{3E79D34A-C9BC-42B1-985A-36B324C81585}"/>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8687355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BEDFD-257A-4212-86D0-BC2EB982BB6B}"/>
              </a:ext>
            </a:extLst>
          </p:cNvPr>
          <p:cNvSpPr>
            <a:spLocks noGrp="1"/>
          </p:cNvSpPr>
          <p:nvPr>
            <p:ph type="title"/>
          </p:nvPr>
        </p:nvSpPr>
        <p:spPr>
          <a:xfrm>
            <a:off x="304800" y="762001"/>
            <a:ext cx="8534400" cy="737978"/>
          </a:xfrm>
        </p:spPr>
        <p:txBody>
          <a:bodyPr/>
          <a:lstStyle/>
          <a:p>
            <a:r>
              <a:rPr lang="en-US" altLang="en-US" b="1" dirty="0">
                <a:latin typeface="Calibri" panose="020F0502020204030204" pitchFamily="34" charset="0"/>
                <a:ea typeface="Source Sans Pro" charset="0"/>
                <a:cs typeface="Calibri" panose="020F0502020204030204" pitchFamily="34" charset="0"/>
              </a:rPr>
              <a:t>Unearned Revenues </a:t>
            </a:r>
            <a:r>
              <a:rPr lang="en-US" altLang="en-US" sz="2400" dirty="0">
                <a:latin typeface="Calibri" panose="020F0502020204030204" pitchFamily="34" charset="0"/>
                <a:ea typeface="Source Sans Pro" charset="0"/>
                <a:cs typeface="Calibri" panose="020F0502020204030204" pitchFamily="34" charset="0"/>
              </a:rPr>
              <a:t>(1 of 5)</a:t>
            </a:r>
            <a:endParaRPr lang="en-US" sz="2400" dirty="0"/>
          </a:p>
        </p:txBody>
      </p:sp>
      <p:sp>
        <p:nvSpPr>
          <p:cNvPr id="3" name="Content Placeholder 2">
            <a:extLst>
              <a:ext uri="{FF2B5EF4-FFF2-40B4-BE49-F238E27FC236}">
                <a16:creationId xmlns:a16="http://schemas.microsoft.com/office/drawing/2014/main" id="{6F7F36B3-3211-4033-AF77-FD62B0846A84}"/>
              </a:ext>
            </a:extLst>
          </p:cNvPr>
          <p:cNvSpPr>
            <a:spLocks noGrp="1"/>
          </p:cNvSpPr>
          <p:nvPr>
            <p:ph sz="quarter" idx="16"/>
          </p:nvPr>
        </p:nvSpPr>
        <p:spPr>
          <a:xfrm>
            <a:off x="304800" y="1828801"/>
            <a:ext cx="8534400" cy="777874"/>
          </a:xfrm>
        </p:spPr>
        <p:txBody>
          <a:bodyPr/>
          <a:lstStyle/>
          <a:p>
            <a:r>
              <a:rPr lang="en-US" altLang="en-US" sz="2600" dirty="0"/>
              <a:t>Receipt of cash that is recorded as a liability because the service has not been performed.</a:t>
            </a:r>
            <a:endParaRPr lang="en-US" sz="2600" dirty="0"/>
          </a:p>
        </p:txBody>
      </p:sp>
      <p:sp>
        <p:nvSpPr>
          <p:cNvPr id="4" name="Content Placeholder 3"/>
          <p:cNvSpPr>
            <a:spLocks noGrp="1"/>
          </p:cNvSpPr>
          <p:nvPr>
            <p:ph sz="quarter" idx="17"/>
          </p:nvPr>
        </p:nvSpPr>
        <p:spPr>
          <a:xfrm>
            <a:off x="358296" y="2895600"/>
            <a:ext cx="8480904" cy="428490"/>
          </a:xfrm>
        </p:spPr>
        <p:txBody>
          <a:bodyPr/>
          <a:lstStyle/>
          <a:p>
            <a:r>
              <a:rPr lang="en-IN" b="1" dirty="0"/>
              <a:t>Cash receipt BEFORE revenue recorded</a:t>
            </a:r>
          </a:p>
        </p:txBody>
      </p:sp>
      <p:sp>
        <p:nvSpPr>
          <p:cNvPr id="5" name="Content Placeholder 4">
            <a:extLst>
              <a:ext uri="{FF2B5EF4-FFF2-40B4-BE49-F238E27FC236}">
                <a16:creationId xmlns:a16="http://schemas.microsoft.com/office/drawing/2014/main" id="{C4FF3CE2-6898-49A6-965A-0CEB4AAA7F7A}"/>
              </a:ext>
            </a:extLst>
          </p:cNvPr>
          <p:cNvSpPr>
            <a:spLocks noGrp="1"/>
          </p:cNvSpPr>
          <p:nvPr>
            <p:ph sz="quarter" idx="18"/>
          </p:nvPr>
        </p:nvSpPr>
        <p:spPr>
          <a:xfrm>
            <a:off x="304800" y="3657600"/>
            <a:ext cx="6400800" cy="425451"/>
          </a:xfrm>
        </p:spPr>
        <p:txBody>
          <a:bodyPr/>
          <a:lstStyle/>
          <a:p>
            <a:r>
              <a:rPr lang="en-US" altLang="en-US" sz="2600" b="1" dirty="0"/>
              <a:t>Unearned revenues</a:t>
            </a:r>
            <a:r>
              <a:rPr lang="en-US" altLang="en-US" sz="2600" dirty="0"/>
              <a:t> often occur in regard to:</a:t>
            </a:r>
            <a:endParaRPr lang="en-US" sz="2600" dirty="0"/>
          </a:p>
        </p:txBody>
      </p:sp>
      <p:sp>
        <p:nvSpPr>
          <p:cNvPr id="6" name="Content Placeholder 5">
            <a:extLst>
              <a:ext uri="{FF2B5EF4-FFF2-40B4-BE49-F238E27FC236}">
                <a16:creationId xmlns:a16="http://schemas.microsoft.com/office/drawing/2014/main" id="{85E0514F-420D-43F5-A31D-3DD5E84E2B48}"/>
              </a:ext>
            </a:extLst>
          </p:cNvPr>
          <p:cNvSpPr>
            <a:spLocks noGrp="1"/>
          </p:cNvSpPr>
          <p:nvPr>
            <p:ph sz="quarter" idx="19"/>
          </p:nvPr>
        </p:nvSpPr>
        <p:spPr>
          <a:xfrm>
            <a:off x="358296" y="4299776"/>
            <a:ext cx="1135653" cy="368344"/>
          </a:xfrm>
        </p:spPr>
        <p:txBody>
          <a:bodyPr/>
          <a:lstStyle/>
          <a:p>
            <a:pPr marL="292608" indent="-292608">
              <a:buClr>
                <a:schemeClr val="accent2"/>
              </a:buClr>
              <a:buFont typeface="Arial" panose="020B0604020202020204" pitchFamily="34" charset="0"/>
              <a:buChar char="•"/>
            </a:pPr>
            <a:r>
              <a:rPr lang="en-US" altLang="en-US" sz="2400" dirty="0"/>
              <a:t>Rent</a:t>
            </a:r>
          </a:p>
        </p:txBody>
      </p:sp>
      <p:sp>
        <p:nvSpPr>
          <p:cNvPr id="7" name="Content Placeholder 6">
            <a:extLst>
              <a:ext uri="{FF2B5EF4-FFF2-40B4-BE49-F238E27FC236}">
                <a16:creationId xmlns:a16="http://schemas.microsoft.com/office/drawing/2014/main" id="{756B8223-9217-4F4A-8301-B2B2820E06AB}"/>
              </a:ext>
            </a:extLst>
          </p:cNvPr>
          <p:cNvSpPr>
            <a:spLocks noGrp="1"/>
          </p:cNvSpPr>
          <p:nvPr>
            <p:ph sz="quarter" idx="20"/>
          </p:nvPr>
        </p:nvSpPr>
        <p:spPr>
          <a:xfrm>
            <a:off x="358296" y="4800466"/>
            <a:ext cx="2156304" cy="408566"/>
          </a:xfrm>
        </p:spPr>
        <p:txBody>
          <a:bodyPr/>
          <a:lstStyle/>
          <a:p>
            <a:pPr marL="292608" indent="-292608">
              <a:buClr>
                <a:schemeClr val="accent2"/>
              </a:buClr>
              <a:buFont typeface="Arial" panose="020B0604020202020204" pitchFamily="34" charset="0"/>
              <a:buChar char="•"/>
            </a:pPr>
            <a:r>
              <a:rPr lang="en-US" altLang="en-US" sz="2400" dirty="0"/>
              <a:t>Airline tickets</a:t>
            </a:r>
          </a:p>
        </p:txBody>
      </p:sp>
      <p:sp>
        <p:nvSpPr>
          <p:cNvPr id="9" name="Content Placeholder 8">
            <a:extLst>
              <a:ext uri="{FF2B5EF4-FFF2-40B4-BE49-F238E27FC236}">
                <a16:creationId xmlns:a16="http://schemas.microsoft.com/office/drawing/2014/main" id="{2CE3A933-8528-49CB-A291-E99318DAA3DC}"/>
              </a:ext>
            </a:extLst>
          </p:cNvPr>
          <p:cNvSpPr>
            <a:spLocks noGrp="1"/>
          </p:cNvSpPr>
          <p:nvPr>
            <p:ph sz="quarter" idx="22"/>
          </p:nvPr>
        </p:nvSpPr>
        <p:spPr>
          <a:xfrm>
            <a:off x="2743200" y="4283900"/>
            <a:ext cx="3429000" cy="409977"/>
          </a:xfrm>
        </p:spPr>
        <p:txBody>
          <a:bodyPr/>
          <a:lstStyle/>
          <a:p>
            <a:pPr marL="292608" indent="-292608">
              <a:buClr>
                <a:schemeClr val="accent2"/>
              </a:buClr>
              <a:buFont typeface="Arial" panose="020B0604020202020204" pitchFamily="34" charset="0"/>
              <a:buChar char="•"/>
            </a:pPr>
            <a:r>
              <a:rPr lang="en-US" altLang="en-US" sz="2400" dirty="0"/>
              <a:t>Magazine subscriptions</a:t>
            </a:r>
            <a:endParaRPr lang="en-US" sz="2400" dirty="0"/>
          </a:p>
        </p:txBody>
      </p:sp>
      <p:sp>
        <p:nvSpPr>
          <p:cNvPr id="10" name="Content Placeholder 9">
            <a:extLst>
              <a:ext uri="{FF2B5EF4-FFF2-40B4-BE49-F238E27FC236}">
                <a16:creationId xmlns:a16="http://schemas.microsoft.com/office/drawing/2014/main" id="{D419182E-7AFD-4868-84EF-F72537C0308E}"/>
              </a:ext>
            </a:extLst>
          </p:cNvPr>
          <p:cNvSpPr>
            <a:spLocks noGrp="1"/>
          </p:cNvSpPr>
          <p:nvPr>
            <p:ph sz="quarter" idx="23"/>
          </p:nvPr>
        </p:nvSpPr>
        <p:spPr>
          <a:xfrm>
            <a:off x="2743200" y="4800093"/>
            <a:ext cx="2971800" cy="396062"/>
          </a:xfrm>
        </p:spPr>
        <p:txBody>
          <a:bodyPr/>
          <a:lstStyle/>
          <a:p>
            <a:pPr marL="292608" indent="-292608">
              <a:buClr>
                <a:schemeClr val="accent2"/>
              </a:buClr>
              <a:buFont typeface="Arial" panose="020B0604020202020204" pitchFamily="34" charset="0"/>
              <a:buChar char="•"/>
            </a:pPr>
            <a:r>
              <a:rPr lang="en-US" altLang="en-US" sz="2400" dirty="0"/>
              <a:t>Customer deposits</a:t>
            </a:r>
            <a:endParaRPr lang="en-US" sz="2400" dirty="0"/>
          </a:p>
        </p:txBody>
      </p:sp>
      <p:sp>
        <p:nvSpPr>
          <p:cNvPr id="23" name="Slide Number Placeholder 22">
            <a:extLst>
              <a:ext uri="{FF2B5EF4-FFF2-40B4-BE49-F238E27FC236}">
                <a16:creationId xmlns:a16="http://schemas.microsoft.com/office/drawing/2014/main" id="{E56F794A-9628-48A8-9B06-427CDD7CC915}"/>
              </a:ext>
            </a:extLst>
          </p:cNvPr>
          <p:cNvSpPr>
            <a:spLocks noGrp="1"/>
          </p:cNvSpPr>
          <p:nvPr>
            <p:ph type="sldNum" sz="quarter" idx="10"/>
          </p:nvPr>
        </p:nvSpPr>
        <p:spPr/>
        <p:txBody>
          <a:bodyPr/>
          <a:lstStyle/>
          <a:p>
            <a:fld id="{67B19427-F580-D146-B60E-4CADEE75497F}" type="slidenum">
              <a:rPr lang="en-US" smtClean="0"/>
              <a:pPr/>
              <a:t>33</a:t>
            </a:fld>
            <a:endParaRPr lang="en-US" dirty="0"/>
          </a:p>
        </p:txBody>
      </p:sp>
      <p:sp>
        <p:nvSpPr>
          <p:cNvPr id="24" name="Footer Placeholder 23">
            <a:extLst>
              <a:ext uri="{FF2B5EF4-FFF2-40B4-BE49-F238E27FC236}">
                <a16:creationId xmlns:a16="http://schemas.microsoft.com/office/drawing/2014/main" id="{BA69A3C2-41C0-4B04-B493-81D4090F7E16}"/>
              </a:ext>
            </a:extLst>
          </p:cNvPr>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3257584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P spid="9" grpId="0" build="p"/>
      <p:bldP spid="10"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DA6B-88DA-47E5-8D1D-74391151F851}"/>
              </a:ext>
            </a:extLst>
          </p:cNvPr>
          <p:cNvSpPr>
            <a:spLocks noGrp="1"/>
          </p:cNvSpPr>
          <p:nvPr>
            <p:ph type="title"/>
          </p:nvPr>
        </p:nvSpPr>
        <p:spPr>
          <a:xfrm>
            <a:off x="304800" y="762001"/>
            <a:ext cx="8534400" cy="806449"/>
          </a:xfrm>
        </p:spPr>
        <p:txBody>
          <a:bodyPr/>
          <a:lstStyle/>
          <a:p>
            <a:r>
              <a:rPr lang="en-US" altLang="en-US" b="1" dirty="0">
                <a:latin typeface="Calibri" panose="020F0502020204030204" pitchFamily="34" charset="0"/>
                <a:ea typeface="Source Sans Pro" charset="0"/>
                <a:cs typeface="Calibri" panose="020F0502020204030204" pitchFamily="34" charset="0"/>
              </a:rPr>
              <a:t>Unearned Revenues </a:t>
            </a:r>
            <a:r>
              <a:rPr lang="en-US" altLang="en-US" sz="2400" dirty="0">
                <a:latin typeface="Calibri" panose="020F0502020204030204" pitchFamily="34" charset="0"/>
                <a:ea typeface="Source Sans Pro" charset="0"/>
                <a:cs typeface="Calibri" panose="020F0502020204030204" pitchFamily="34" charset="0"/>
              </a:rPr>
              <a:t>(2 of 5)</a:t>
            </a:r>
            <a:endParaRPr lang="en-US" dirty="0"/>
          </a:p>
        </p:txBody>
      </p:sp>
      <p:sp>
        <p:nvSpPr>
          <p:cNvPr id="3" name="Content Placeholder 2">
            <a:extLst>
              <a:ext uri="{FF2B5EF4-FFF2-40B4-BE49-F238E27FC236}">
                <a16:creationId xmlns:a16="http://schemas.microsoft.com/office/drawing/2014/main" id="{C278EE2A-4B89-402B-A868-7BF58041DC04}"/>
              </a:ext>
            </a:extLst>
          </p:cNvPr>
          <p:cNvSpPr>
            <a:spLocks noGrp="1"/>
          </p:cNvSpPr>
          <p:nvPr>
            <p:ph sz="quarter" idx="16"/>
          </p:nvPr>
        </p:nvSpPr>
        <p:spPr>
          <a:xfrm>
            <a:off x="304800" y="1828800"/>
            <a:ext cx="8534400" cy="2057400"/>
          </a:xfrm>
        </p:spPr>
        <p:txBody>
          <a:bodyPr/>
          <a:lstStyle/>
          <a:p>
            <a:pPr marL="292608" lvl="2" indent="-292608">
              <a:spcBef>
                <a:spcPts val="1000"/>
              </a:spcBef>
              <a:buClr>
                <a:srgbClr val="990000"/>
              </a:buClr>
              <a:buSzPct val="100000"/>
            </a:pPr>
            <a:r>
              <a:rPr lang="en-US" altLang="en-US" sz="2600" dirty="0"/>
              <a:t>Adjusting entry is made to </a:t>
            </a:r>
            <a:r>
              <a:rPr lang="en-US" altLang="en-US" sz="2600" b="1" dirty="0"/>
              <a:t>record the revenue </a:t>
            </a:r>
            <a:r>
              <a:rPr lang="en-US" altLang="en-US" sz="2600" dirty="0"/>
              <a:t>for services performed during the period and to show the liability that remains at the end of the period</a:t>
            </a:r>
          </a:p>
          <a:p>
            <a:pPr marL="292608" lvl="2" indent="-292608">
              <a:spcBef>
                <a:spcPts val="1000"/>
              </a:spcBef>
              <a:buClr>
                <a:srgbClr val="990000"/>
              </a:buClr>
              <a:buSzPct val="100000"/>
            </a:pPr>
            <a:r>
              <a:rPr lang="en-US" altLang="en-US" sz="2600" dirty="0"/>
              <a:t>Results in a </a:t>
            </a:r>
            <a:r>
              <a:rPr lang="en-US" altLang="en-US" sz="2600" b="1" dirty="0"/>
              <a:t>decrease</a:t>
            </a:r>
            <a:r>
              <a:rPr lang="en-US" altLang="en-US" sz="2600" dirty="0"/>
              <a:t> (debit) to a </a:t>
            </a:r>
            <a:r>
              <a:rPr lang="en-US" altLang="en-US" sz="2600" b="1" dirty="0"/>
              <a:t>liability</a:t>
            </a:r>
            <a:r>
              <a:rPr lang="en-US" altLang="en-US" sz="2600" dirty="0"/>
              <a:t> </a:t>
            </a:r>
            <a:r>
              <a:rPr lang="en-US" altLang="en-US" sz="2600" b="1" dirty="0"/>
              <a:t>account</a:t>
            </a:r>
            <a:r>
              <a:rPr lang="en-US" altLang="en-US" sz="2600" dirty="0"/>
              <a:t> and an </a:t>
            </a:r>
            <a:r>
              <a:rPr lang="en-US" altLang="en-US" sz="2600" b="1" dirty="0"/>
              <a:t>increase</a:t>
            </a:r>
            <a:r>
              <a:rPr lang="en-US" altLang="en-US" sz="2600" dirty="0"/>
              <a:t> (credit) to a </a:t>
            </a:r>
            <a:r>
              <a:rPr lang="en-US" altLang="en-US" sz="2600" b="1" dirty="0"/>
              <a:t>revenue</a:t>
            </a:r>
            <a:r>
              <a:rPr lang="en-US" altLang="en-US" sz="2600" dirty="0"/>
              <a:t> </a:t>
            </a:r>
            <a:r>
              <a:rPr lang="en-US" altLang="en-US" sz="2600" b="1" dirty="0"/>
              <a:t>account</a:t>
            </a:r>
            <a:endParaRPr lang="en-US" sz="2600" dirty="0"/>
          </a:p>
        </p:txBody>
      </p:sp>
      <p:pic>
        <p:nvPicPr>
          <p:cNvPr id="9" name="Content Placeholder 8" descr="An illustration displays two T accounts titled liability and revenue. The T account of liabilities reads, a negative debit adjusting entry on the left side; and unadjusted balance on the right side. The T account of revenue reads, a positive credit adjusting entry on the right side. ">
            <a:extLst>
              <a:ext uri="{FF2B5EF4-FFF2-40B4-BE49-F238E27FC236}">
                <a16:creationId xmlns:a16="http://schemas.microsoft.com/office/drawing/2014/main" id="{3D19137E-29D2-4B60-AD11-FBA2F690E10E}"/>
              </a:ext>
            </a:extLst>
          </p:cNvPr>
          <p:cNvPicPr>
            <a:picLocks noGrp="1" noChangeAspect="1"/>
          </p:cNvPicPr>
          <p:nvPr>
            <p:ph sz="quarter" idx="17"/>
          </p:nvPr>
        </p:nvPicPr>
        <p:blipFill>
          <a:blip r:embed="rId2"/>
          <a:stretch>
            <a:fillRect/>
          </a:stretch>
        </p:blipFill>
        <p:spPr>
          <a:xfrm>
            <a:off x="1003390" y="4191000"/>
            <a:ext cx="7289620" cy="1771149"/>
          </a:xfrm>
          <a:prstGeom prst="rect">
            <a:avLst/>
          </a:prstGeom>
        </p:spPr>
      </p:pic>
      <p:sp>
        <p:nvSpPr>
          <p:cNvPr id="5" name="Slide Number Placeholder 4">
            <a:extLst>
              <a:ext uri="{FF2B5EF4-FFF2-40B4-BE49-F238E27FC236}">
                <a16:creationId xmlns:a16="http://schemas.microsoft.com/office/drawing/2014/main" id="{A15BC416-986B-4609-8AC6-112888883FC7}"/>
              </a:ext>
            </a:extLst>
          </p:cNvPr>
          <p:cNvSpPr>
            <a:spLocks noGrp="1"/>
          </p:cNvSpPr>
          <p:nvPr>
            <p:ph type="sldNum" sz="quarter" idx="10"/>
          </p:nvPr>
        </p:nvSpPr>
        <p:spPr/>
        <p:txBody>
          <a:bodyPr/>
          <a:lstStyle/>
          <a:p>
            <a:fld id="{67B19427-F580-D146-B60E-4CADEE75497F}" type="slidenum">
              <a:rPr lang="en-US" smtClean="0"/>
              <a:pPr/>
              <a:t>34</a:t>
            </a:fld>
            <a:endParaRPr lang="en-US" dirty="0"/>
          </a:p>
        </p:txBody>
      </p:sp>
      <p:sp>
        <p:nvSpPr>
          <p:cNvPr id="6" name="Footer Placeholder 5">
            <a:extLst>
              <a:ext uri="{FF2B5EF4-FFF2-40B4-BE49-F238E27FC236}">
                <a16:creationId xmlns:a16="http://schemas.microsoft.com/office/drawing/2014/main" id="{9549DC41-1B00-40A8-A279-0AE72F7DCA66}"/>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4991072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46225-2874-486F-A426-BA96DD69AC16}"/>
              </a:ext>
            </a:extLst>
          </p:cNvPr>
          <p:cNvSpPr>
            <a:spLocks noGrp="1"/>
          </p:cNvSpPr>
          <p:nvPr>
            <p:ph type="title"/>
          </p:nvPr>
        </p:nvSpPr>
        <p:spPr>
          <a:xfrm>
            <a:off x="304800" y="762001"/>
            <a:ext cx="8534400" cy="682420"/>
          </a:xfrm>
        </p:spPr>
        <p:txBody>
          <a:bodyPr/>
          <a:lstStyle/>
          <a:p>
            <a:r>
              <a:rPr lang="en-US" altLang="en-US" b="1" dirty="0">
                <a:latin typeface="Calibri" panose="020F0502020204030204" pitchFamily="34" charset="0"/>
                <a:ea typeface="Source Sans Pro" charset="0"/>
                <a:cs typeface="Calibri" panose="020F0502020204030204" pitchFamily="34" charset="0"/>
              </a:rPr>
              <a:t>Unearned Revenues </a:t>
            </a:r>
            <a:r>
              <a:rPr lang="en-US" altLang="en-US" sz="2400" dirty="0">
                <a:latin typeface="Calibri" panose="020F0502020204030204" pitchFamily="34" charset="0"/>
                <a:ea typeface="Source Sans Pro" charset="0"/>
                <a:cs typeface="Calibri" panose="020F0502020204030204" pitchFamily="34" charset="0"/>
              </a:rPr>
              <a:t>(3 of 5)</a:t>
            </a:r>
            <a:endParaRPr lang="en-US" sz="2400" dirty="0"/>
          </a:p>
        </p:txBody>
      </p:sp>
      <p:sp>
        <p:nvSpPr>
          <p:cNvPr id="3" name="Content Placeholder 2">
            <a:extLst>
              <a:ext uri="{FF2B5EF4-FFF2-40B4-BE49-F238E27FC236}">
                <a16:creationId xmlns:a16="http://schemas.microsoft.com/office/drawing/2014/main" id="{06C6E68C-E62B-4100-889A-150361595A0B}"/>
              </a:ext>
            </a:extLst>
          </p:cNvPr>
          <p:cNvSpPr>
            <a:spLocks noGrp="1"/>
          </p:cNvSpPr>
          <p:nvPr>
            <p:ph sz="quarter" idx="16"/>
          </p:nvPr>
        </p:nvSpPr>
        <p:spPr>
          <a:xfrm>
            <a:off x="304800" y="1828801"/>
            <a:ext cx="5410200" cy="2785396"/>
          </a:xfrm>
        </p:spPr>
        <p:txBody>
          <a:bodyPr/>
          <a:lstStyle/>
          <a:p>
            <a:r>
              <a:rPr lang="en-US" altLang="en-US" sz="2400" b="1" dirty="0"/>
              <a:t>Illustration: </a:t>
            </a:r>
            <a:r>
              <a:rPr lang="en-US" altLang="en-US" sz="2400" dirty="0"/>
              <a:t>Pioneer Advertising received $1,200 on October 2 from R. Knox for advertising services expected to be completed by December 31. Unearned Service Revenue shows a balance of $1,200 in the October 31 trial balance. Analysis reveals that the company performed $400 of services in October.</a:t>
            </a:r>
            <a:endParaRPr lang="en-US" sz="2400" dirty="0"/>
          </a:p>
        </p:txBody>
      </p:sp>
      <p:pic>
        <p:nvPicPr>
          <p:cNvPr id="12" name="Content Placeholder 11" descr="An illustration displays unearned revenues. On October 2, cash is received in advance; liability is recorded. A woman gives $1,200 to a man by thanking him in advance for his work. The man accepts the money and says he will finish the work by December 31. On December 31, some service has been performed; and some revenue is recorded. ">
            <a:extLst>
              <a:ext uri="{FF2B5EF4-FFF2-40B4-BE49-F238E27FC236}">
                <a16:creationId xmlns:a16="http://schemas.microsoft.com/office/drawing/2014/main" id="{6E6FF3DB-1041-4EBD-9F5F-FEA5909740AA}"/>
              </a:ext>
            </a:extLst>
          </p:cNvPr>
          <p:cNvPicPr>
            <a:picLocks noGrp="1" noChangeAspect="1"/>
          </p:cNvPicPr>
          <p:nvPr>
            <p:ph sz="quarter" idx="22"/>
          </p:nvPr>
        </p:nvPicPr>
        <p:blipFill>
          <a:blip r:embed="rId2"/>
          <a:stretch>
            <a:fillRect/>
          </a:stretch>
        </p:blipFill>
        <p:spPr>
          <a:xfrm>
            <a:off x="7121809" y="1752600"/>
            <a:ext cx="1641191" cy="3611563"/>
          </a:xfrm>
          <a:prstGeom prst="rect">
            <a:avLst/>
          </a:prstGeom>
        </p:spPr>
      </p:pic>
      <p:sp>
        <p:nvSpPr>
          <p:cNvPr id="4" name="Content Placeholder 3">
            <a:extLst>
              <a:ext uri="{FF2B5EF4-FFF2-40B4-BE49-F238E27FC236}">
                <a16:creationId xmlns:a16="http://schemas.microsoft.com/office/drawing/2014/main" id="{783C9939-852D-4274-8BCB-6E6BF12E57F8}"/>
              </a:ext>
            </a:extLst>
          </p:cNvPr>
          <p:cNvSpPr>
            <a:spLocks noGrp="1"/>
          </p:cNvSpPr>
          <p:nvPr>
            <p:ph sz="quarter" idx="17"/>
          </p:nvPr>
        </p:nvSpPr>
        <p:spPr>
          <a:xfrm>
            <a:off x="533400" y="4997450"/>
            <a:ext cx="1113504" cy="412750"/>
          </a:xfrm>
        </p:spPr>
        <p:txBody>
          <a:bodyPr/>
          <a:lstStyle/>
          <a:p>
            <a:r>
              <a:rPr lang="en-US" altLang="en-US" sz="2400" dirty="0">
                <a:latin typeface="+mn-lt"/>
              </a:rPr>
              <a:t>Oct. 31</a:t>
            </a:r>
            <a:endParaRPr lang="en-US" sz="2400" dirty="0">
              <a:latin typeface="+mn-lt"/>
            </a:endParaRPr>
          </a:p>
        </p:txBody>
      </p:sp>
      <p:sp>
        <p:nvSpPr>
          <p:cNvPr id="5" name="Content Placeholder 4">
            <a:extLst>
              <a:ext uri="{FF2B5EF4-FFF2-40B4-BE49-F238E27FC236}">
                <a16:creationId xmlns:a16="http://schemas.microsoft.com/office/drawing/2014/main" id="{3FF27913-D899-4ABA-88F2-5350358CAB1B}"/>
              </a:ext>
            </a:extLst>
          </p:cNvPr>
          <p:cNvSpPr>
            <a:spLocks noGrp="1"/>
          </p:cNvSpPr>
          <p:nvPr>
            <p:ph sz="quarter" idx="18"/>
          </p:nvPr>
        </p:nvSpPr>
        <p:spPr>
          <a:xfrm>
            <a:off x="1600200" y="5011992"/>
            <a:ext cx="3657600" cy="398208"/>
          </a:xfrm>
        </p:spPr>
        <p:txBody>
          <a:bodyPr/>
          <a:lstStyle/>
          <a:p>
            <a:r>
              <a:rPr lang="en-US" altLang="en-US" sz="2400" dirty="0"/>
              <a:t>Unearned Service Revenue</a:t>
            </a:r>
            <a:endParaRPr lang="en-US" sz="2400" dirty="0"/>
          </a:p>
        </p:txBody>
      </p:sp>
      <p:sp>
        <p:nvSpPr>
          <p:cNvPr id="6" name="Content Placeholder 5">
            <a:extLst>
              <a:ext uri="{FF2B5EF4-FFF2-40B4-BE49-F238E27FC236}">
                <a16:creationId xmlns:a16="http://schemas.microsoft.com/office/drawing/2014/main" id="{3A0A6DA2-268C-43AE-B020-653EBD9A79CB}"/>
              </a:ext>
            </a:extLst>
          </p:cNvPr>
          <p:cNvSpPr>
            <a:spLocks noGrp="1"/>
          </p:cNvSpPr>
          <p:nvPr>
            <p:ph sz="quarter" idx="19"/>
          </p:nvPr>
        </p:nvSpPr>
        <p:spPr>
          <a:xfrm>
            <a:off x="5410200" y="4998577"/>
            <a:ext cx="696532" cy="365125"/>
          </a:xfrm>
        </p:spPr>
        <p:txBody>
          <a:bodyPr/>
          <a:lstStyle/>
          <a:p>
            <a:r>
              <a:rPr lang="en-US" altLang="en-US" sz="2400" dirty="0"/>
              <a:t>400</a:t>
            </a:r>
            <a:endParaRPr lang="en-US" sz="2400" dirty="0"/>
          </a:p>
        </p:txBody>
      </p:sp>
      <p:sp>
        <p:nvSpPr>
          <p:cNvPr id="7" name="Content Placeholder 6">
            <a:extLst>
              <a:ext uri="{FF2B5EF4-FFF2-40B4-BE49-F238E27FC236}">
                <a16:creationId xmlns:a16="http://schemas.microsoft.com/office/drawing/2014/main" id="{AD602873-A361-49ED-8FB9-02C593E95F80}"/>
              </a:ext>
            </a:extLst>
          </p:cNvPr>
          <p:cNvSpPr>
            <a:spLocks noGrp="1"/>
          </p:cNvSpPr>
          <p:nvPr>
            <p:ph sz="quarter" idx="20"/>
          </p:nvPr>
        </p:nvSpPr>
        <p:spPr>
          <a:xfrm>
            <a:off x="1895375" y="5362875"/>
            <a:ext cx="2286000" cy="377851"/>
          </a:xfrm>
        </p:spPr>
        <p:txBody>
          <a:bodyPr/>
          <a:lstStyle/>
          <a:p>
            <a:r>
              <a:rPr lang="en-US" altLang="en-US" sz="2400" dirty="0"/>
              <a:t>Service Revenue</a:t>
            </a:r>
            <a:endParaRPr lang="en-US" sz="2400" dirty="0"/>
          </a:p>
        </p:txBody>
      </p:sp>
      <p:sp>
        <p:nvSpPr>
          <p:cNvPr id="8" name="Content Placeholder 7">
            <a:extLst>
              <a:ext uri="{FF2B5EF4-FFF2-40B4-BE49-F238E27FC236}">
                <a16:creationId xmlns:a16="http://schemas.microsoft.com/office/drawing/2014/main" id="{BF2B6BD5-A105-4B3B-86A5-C242BACB2924}"/>
              </a:ext>
            </a:extLst>
          </p:cNvPr>
          <p:cNvSpPr>
            <a:spLocks noGrp="1"/>
          </p:cNvSpPr>
          <p:nvPr>
            <p:ph sz="quarter" idx="21"/>
          </p:nvPr>
        </p:nvSpPr>
        <p:spPr>
          <a:xfrm>
            <a:off x="6162576" y="5362875"/>
            <a:ext cx="668628" cy="377851"/>
          </a:xfrm>
        </p:spPr>
        <p:txBody>
          <a:bodyPr/>
          <a:lstStyle/>
          <a:p>
            <a:r>
              <a:rPr lang="en-US" altLang="en-US" sz="2400" dirty="0"/>
              <a:t>400</a:t>
            </a:r>
            <a:endParaRPr lang="en-US" sz="2400" dirty="0"/>
          </a:p>
        </p:txBody>
      </p:sp>
      <p:sp>
        <p:nvSpPr>
          <p:cNvPr id="23" name="Slide Number Placeholder 22">
            <a:extLst>
              <a:ext uri="{FF2B5EF4-FFF2-40B4-BE49-F238E27FC236}">
                <a16:creationId xmlns:a16="http://schemas.microsoft.com/office/drawing/2014/main" id="{F427180C-FB28-4EAE-BDD2-E364967A0F96}"/>
              </a:ext>
            </a:extLst>
          </p:cNvPr>
          <p:cNvSpPr>
            <a:spLocks noGrp="1"/>
          </p:cNvSpPr>
          <p:nvPr>
            <p:ph type="sldNum" sz="quarter" idx="10"/>
          </p:nvPr>
        </p:nvSpPr>
        <p:spPr/>
        <p:txBody>
          <a:bodyPr/>
          <a:lstStyle/>
          <a:p>
            <a:fld id="{67B19427-F580-D146-B60E-4CADEE75497F}" type="slidenum">
              <a:rPr lang="en-US" smtClean="0"/>
              <a:pPr/>
              <a:t>35</a:t>
            </a:fld>
            <a:endParaRPr lang="en-US" dirty="0"/>
          </a:p>
        </p:txBody>
      </p:sp>
      <p:sp>
        <p:nvSpPr>
          <p:cNvPr id="24" name="Footer Placeholder 23">
            <a:extLst>
              <a:ext uri="{FF2B5EF4-FFF2-40B4-BE49-F238E27FC236}">
                <a16:creationId xmlns:a16="http://schemas.microsoft.com/office/drawing/2014/main" id="{998C4046-A412-4E94-8277-4045AE87EA31}"/>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504550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P spid="7" grpId="0" build="p"/>
      <p:bldP spid="8"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77151-031F-4F44-B289-93E7E501033A}"/>
              </a:ext>
            </a:extLst>
          </p:cNvPr>
          <p:cNvSpPr>
            <a:spLocks noGrp="1"/>
          </p:cNvSpPr>
          <p:nvPr>
            <p:ph type="title"/>
          </p:nvPr>
        </p:nvSpPr>
        <p:spPr>
          <a:xfrm>
            <a:off x="304800" y="762001"/>
            <a:ext cx="8534400" cy="761999"/>
          </a:xfrm>
        </p:spPr>
        <p:txBody>
          <a:bodyPr/>
          <a:lstStyle/>
          <a:p>
            <a:r>
              <a:rPr lang="en-US" altLang="en-US" b="1" dirty="0">
                <a:latin typeface="Calibri" panose="020F0502020204030204" pitchFamily="34" charset="0"/>
                <a:ea typeface="Source Sans Pro" charset="0"/>
                <a:cs typeface="Calibri" panose="020F0502020204030204" pitchFamily="34" charset="0"/>
              </a:rPr>
              <a:t>Unearned Revenues </a:t>
            </a:r>
            <a:r>
              <a:rPr lang="en-US" altLang="en-US" sz="2400" dirty="0">
                <a:latin typeface="Calibri" panose="020F0502020204030204" pitchFamily="34" charset="0"/>
                <a:ea typeface="Source Sans Pro" charset="0"/>
                <a:cs typeface="Calibri" panose="020F0502020204030204" pitchFamily="34" charset="0"/>
              </a:rPr>
              <a:t>(4 of 5)</a:t>
            </a:r>
            <a:endParaRPr lang="en-US" dirty="0"/>
          </a:p>
        </p:txBody>
      </p:sp>
      <p:pic>
        <p:nvPicPr>
          <p:cNvPr id="9" name="Content Placeholder 8" descr="Illustration shows a transaction of service revenue accounts after adjustment. The five steps are Basic Analysis, Equation Analysis, Debit-Credit Analysis, Journal Entry, and Posting. Basic analysis: The liability unearned service revenue is decreased $400, and the revenue Service Revenue is increased $400. The equation analysis step displays the transaction in account analysis format which begins with the accounting equation expressed as: Assets = Liabilities plus Owner's Equity. No items are showed under assets; and unearned service revenue is displayed under the liabilities section as negative $400. Under the Owner's Equity section, service revenue is displayed as $40. The debit-credit analysis step indicates: Debits decrease liabilities: debit unearned service revenue $400. Credits increase revenues: credit service revenue $400. An arrow from the debit credit analysis' debit line points to the debit entry; and the credit line points to the credit line in the general journal in the bottom. The journal entry is displayed in general journal form. The date is displayed as October 31. The debit part of the transaction is recorded by displaying the title, unearned service revenue, adjacent to the date in the next column and its amount of 400 in the debit column. The second part of the transaction is illustrated by displaying the credit title, service revenue (to record revenue for service performed), slightly indented on the next line with its 400 amount in the credit column. Finally, the Posting section shows the journal entry posted to the unearned service revenue, and service revenue t-accounts. The equipment t-account numbered 209 displays adjusted 400, displayed in red font dated October 31 on the left (debit) side. It displays 1,200 on October 2; and balance of 800 on October 31, on the right (credit) side. The service revenue t account numbered 400 displays credit on the right side dated October 3 as amount 10,000; adjusted 400 displayed in red font on October 31; and balance credit of 10,400 on October 31. ">
            <a:extLst>
              <a:ext uri="{FF2B5EF4-FFF2-40B4-BE49-F238E27FC236}">
                <a16:creationId xmlns:a16="http://schemas.microsoft.com/office/drawing/2014/main" id="{D4108760-10A7-4C2B-8B17-F68BF41EF3FB}"/>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1186911" y="1827854"/>
            <a:ext cx="6770179" cy="4269092"/>
          </a:xfrm>
        </p:spPr>
      </p:pic>
      <p:sp>
        <p:nvSpPr>
          <p:cNvPr id="5" name="Slide Number Placeholder 4">
            <a:extLst>
              <a:ext uri="{FF2B5EF4-FFF2-40B4-BE49-F238E27FC236}">
                <a16:creationId xmlns:a16="http://schemas.microsoft.com/office/drawing/2014/main" id="{DAFF6571-8F8B-43BE-9496-0DA686931321}"/>
              </a:ext>
            </a:extLst>
          </p:cNvPr>
          <p:cNvSpPr>
            <a:spLocks noGrp="1"/>
          </p:cNvSpPr>
          <p:nvPr>
            <p:ph type="sldNum" sz="quarter" idx="10"/>
          </p:nvPr>
        </p:nvSpPr>
        <p:spPr/>
        <p:txBody>
          <a:bodyPr/>
          <a:lstStyle/>
          <a:p>
            <a:fld id="{67B19427-F580-D146-B60E-4CADEE75497F}" type="slidenum">
              <a:rPr lang="en-US" smtClean="0"/>
              <a:pPr/>
              <a:t>36</a:t>
            </a:fld>
            <a:endParaRPr lang="en-US" dirty="0"/>
          </a:p>
        </p:txBody>
      </p:sp>
      <p:sp>
        <p:nvSpPr>
          <p:cNvPr id="6" name="Footer Placeholder 5">
            <a:extLst>
              <a:ext uri="{FF2B5EF4-FFF2-40B4-BE49-F238E27FC236}">
                <a16:creationId xmlns:a16="http://schemas.microsoft.com/office/drawing/2014/main" id="{15E29065-42D6-4809-91CA-52AC4C5FB6D6}"/>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4882340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D4014-94B6-4EC0-A82C-817A878B4842}"/>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Unearned Revenues </a:t>
            </a:r>
            <a:r>
              <a:rPr lang="en-US" altLang="en-US" sz="2400" dirty="0">
                <a:latin typeface="Calibri" panose="020F0502020204030204" pitchFamily="34" charset="0"/>
                <a:ea typeface="Source Sans Pro" charset="0"/>
                <a:cs typeface="Calibri" panose="020F0502020204030204" pitchFamily="34" charset="0"/>
              </a:rPr>
              <a:t>(5 of 5)</a:t>
            </a:r>
            <a:endParaRPr lang="en-US" dirty="0"/>
          </a:p>
        </p:txBody>
      </p:sp>
      <p:sp>
        <p:nvSpPr>
          <p:cNvPr id="3" name="Content Placeholder 2">
            <a:extLst>
              <a:ext uri="{FF2B5EF4-FFF2-40B4-BE49-F238E27FC236}">
                <a16:creationId xmlns:a16="http://schemas.microsoft.com/office/drawing/2014/main" id="{C3FE6742-EE67-4489-9888-A615B4D60034}"/>
              </a:ext>
            </a:extLst>
          </p:cNvPr>
          <p:cNvSpPr>
            <a:spLocks noGrp="1"/>
          </p:cNvSpPr>
          <p:nvPr>
            <p:ph sz="quarter" idx="16"/>
          </p:nvPr>
        </p:nvSpPr>
        <p:spPr>
          <a:xfrm>
            <a:off x="1922405" y="1875087"/>
            <a:ext cx="5299191" cy="440826"/>
          </a:xfrm>
        </p:spPr>
        <p:txBody>
          <a:bodyPr/>
          <a:lstStyle/>
          <a:p>
            <a:pPr algn="ctr" fontAlgn="b"/>
            <a:r>
              <a:rPr lang="en-US" b="1" dirty="0">
                <a:solidFill>
                  <a:srgbClr val="000000"/>
                </a:solidFill>
                <a:latin typeface="Calibri" panose="020F0502020204030204" pitchFamily="34" charset="0"/>
              </a:rPr>
              <a:t>Accounting for Unearned Revenue</a:t>
            </a:r>
          </a:p>
        </p:txBody>
      </p:sp>
      <p:graphicFrame>
        <p:nvGraphicFramePr>
          <p:cNvPr id="8" name="Content Placeholder 7" descr="Table is accessible to screenreaders">
            <a:extLst>
              <a:ext uri="{FF2B5EF4-FFF2-40B4-BE49-F238E27FC236}">
                <a16:creationId xmlns:a16="http://schemas.microsoft.com/office/drawing/2014/main" id="{461BB7FC-B840-4C6E-8CB4-15F5ADCC04A1}"/>
              </a:ext>
            </a:extLst>
          </p:cNvPr>
          <p:cNvGraphicFramePr>
            <a:graphicFrameLocks noGrp="1"/>
          </p:cNvGraphicFramePr>
          <p:nvPr>
            <p:ph sz="quarter" idx="17"/>
            <p:extLst>
              <p:ext uri="{D42A27DB-BD31-4B8C-83A1-F6EECF244321}">
                <p14:modId xmlns:p14="http://schemas.microsoft.com/office/powerpoint/2010/main" val="2332331124"/>
              </p:ext>
            </p:extLst>
          </p:nvPr>
        </p:nvGraphicFramePr>
        <p:xfrm>
          <a:off x="304800" y="2516188"/>
          <a:ext cx="8534400" cy="2930313"/>
        </p:xfrm>
        <a:graphic>
          <a:graphicData uri="http://schemas.openxmlformats.org/drawingml/2006/table">
            <a:tbl>
              <a:tblPr firstRow="1" bandRow="1">
                <a:tableStyleId>{5C22544A-7EE6-4342-B048-85BDC9FD1C3A}</a:tableStyleId>
              </a:tblPr>
              <a:tblGrid>
                <a:gridCol w="2133600">
                  <a:extLst>
                    <a:ext uri="{9D8B030D-6E8A-4147-A177-3AD203B41FA5}">
                      <a16:colId xmlns:a16="http://schemas.microsoft.com/office/drawing/2014/main" val="279977603"/>
                    </a:ext>
                  </a:extLst>
                </a:gridCol>
                <a:gridCol w="2286000">
                  <a:extLst>
                    <a:ext uri="{9D8B030D-6E8A-4147-A177-3AD203B41FA5}">
                      <a16:colId xmlns:a16="http://schemas.microsoft.com/office/drawing/2014/main" val="1668950431"/>
                    </a:ext>
                  </a:extLst>
                </a:gridCol>
                <a:gridCol w="1981200">
                  <a:extLst>
                    <a:ext uri="{9D8B030D-6E8A-4147-A177-3AD203B41FA5}">
                      <a16:colId xmlns:a16="http://schemas.microsoft.com/office/drawing/2014/main" val="2575252789"/>
                    </a:ext>
                  </a:extLst>
                </a:gridCol>
                <a:gridCol w="2133600">
                  <a:extLst>
                    <a:ext uri="{9D8B030D-6E8A-4147-A177-3AD203B41FA5}">
                      <a16:colId xmlns:a16="http://schemas.microsoft.com/office/drawing/2014/main" val="1582829384"/>
                    </a:ext>
                  </a:extLst>
                </a:gridCol>
              </a:tblGrid>
              <a:tr h="370840">
                <a:tc>
                  <a:txBody>
                    <a:bodyPr/>
                    <a:lstStyle/>
                    <a:p>
                      <a:pPr algn="l" fontAlgn="b"/>
                      <a:r>
                        <a:rPr lang="en-US" sz="2000" b="1" u="none" strike="noStrike" dirty="0">
                          <a:effectLst/>
                          <a:latin typeface="+mn-lt"/>
                        </a:rPr>
                        <a:t>Examples</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000" b="1" u="none" strike="noStrike" dirty="0">
                          <a:effectLst/>
                          <a:latin typeface="+mn-lt"/>
                        </a:rPr>
                        <a:t>Reason for </a:t>
                      </a:r>
                    </a:p>
                    <a:p>
                      <a:pPr algn="l" fontAlgn="b"/>
                      <a:r>
                        <a:rPr lang="en-US" sz="2000" b="1" u="none" strike="noStrike" dirty="0">
                          <a:effectLst/>
                          <a:latin typeface="+mn-lt"/>
                        </a:rPr>
                        <a:t>Adjustment</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000" b="1" u="none" strike="noStrike" dirty="0">
                          <a:effectLst/>
                          <a:latin typeface="+mn-lt"/>
                        </a:rPr>
                        <a:t>Accounts </a:t>
                      </a:r>
                    </a:p>
                    <a:p>
                      <a:pPr algn="l" fontAlgn="b"/>
                      <a:r>
                        <a:rPr lang="en-US" sz="2000" b="1" u="none" strike="noStrike" dirty="0">
                          <a:effectLst/>
                          <a:latin typeface="+mn-lt"/>
                        </a:rPr>
                        <a:t>Before </a:t>
                      </a:r>
                    </a:p>
                    <a:p>
                      <a:pPr algn="l" fontAlgn="b"/>
                      <a:r>
                        <a:rPr lang="en-US" sz="2000" b="1" u="none" strike="noStrike" dirty="0">
                          <a:effectLst/>
                          <a:latin typeface="+mn-lt"/>
                        </a:rPr>
                        <a:t>Adjustment</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000" b="1" u="none" strike="noStrike" dirty="0">
                          <a:effectLst/>
                          <a:latin typeface="+mn-lt"/>
                        </a:rPr>
                        <a:t>Adjusting </a:t>
                      </a:r>
                    </a:p>
                    <a:p>
                      <a:pPr algn="l" fontAlgn="b"/>
                      <a:r>
                        <a:rPr lang="en-US" sz="2000" b="1" u="none" strike="noStrike" dirty="0">
                          <a:effectLst/>
                          <a:latin typeface="+mn-lt"/>
                        </a:rPr>
                        <a:t>Entry</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0838641"/>
                  </a:ext>
                </a:extLst>
              </a:tr>
              <a:tr h="370840">
                <a:tc>
                  <a:txBody>
                    <a:bodyPr/>
                    <a:lstStyle/>
                    <a:p>
                      <a:pPr algn="l" fontAlgn="t"/>
                      <a:r>
                        <a:rPr lang="en-US" sz="2000" u="none" strike="noStrike" dirty="0">
                          <a:effectLst/>
                          <a:latin typeface="+mn-lt"/>
                        </a:rPr>
                        <a:t>Rent, magazine</a:t>
                      </a:r>
                    </a:p>
                    <a:p>
                      <a:pPr algn="l" fontAlgn="t"/>
                      <a:r>
                        <a:rPr lang="en-US" sz="2000" b="0" i="0" u="none" strike="noStrike" dirty="0">
                          <a:solidFill>
                            <a:srgbClr val="000000"/>
                          </a:solidFill>
                          <a:effectLst/>
                          <a:latin typeface="+mn-lt"/>
                        </a:rPr>
                        <a:t>subscriptions, customer</a:t>
                      </a:r>
                      <a:r>
                        <a:rPr lang="en-US" sz="2000" b="0" i="0" u="none" strike="noStrike" baseline="0" dirty="0">
                          <a:solidFill>
                            <a:srgbClr val="000000"/>
                          </a:solidFill>
                          <a:effectLst/>
                          <a:latin typeface="+mn-lt"/>
                        </a:rPr>
                        <a:t> deposits for future service</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latin typeface="+mn-lt"/>
                        </a:rPr>
                        <a:t>Unearned revenues </a:t>
                      </a:r>
                    </a:p>
                    <a:p>
                      <a:pPr algn="l" fontAlgn="t"/>
                      <a:r>
                        <a:rPr lang="en-US" sz="2000" u="none" strike="noStrike" dirty="0">
                          <a:effectLst/>
                          <a:latin typeface="+mn-lt"/>
                        </a:rPr>
                        <a:t>recorded in liability </a:t>
                      </a:r>
                    </a:p>
                    <a:p>
                      <a:pPr algn="l" fontAlgn="t"/>
                      <a:r>
                        <a:rPr lang="en-US" sz="2000" u="none" strike="noStrike" dirty="0">
                          <a:effectLst/>
                          <a:latin typeface="+mn-lt"/>
                        </a:rPr>
                        <a:t>accounts are now </a:t>
                      </a:r>
                    </a:p>
                    <a:p>
                      <a:pPr algn="l" fontAlgn="t"/>
                      <a:r>
                        <a:rPr lang="en-US" sz="2000" u="none" strike="noStrike" dirty="0">
                          <a:effectLst/>
                          <a:latin typeface="+mn-lt"/>
                        </a:rPr>
                        <a:t>recognized as </a:t>
                      </a:r>
                    </a:p>
                    <a:p>
                      <a:pPr algn="l" fontAlgn="t"/>
                      <a:r>
                        <a:rPr lang="en-US" sz="2000" u="none" strike="noStrike" dirty="0">
                          <a:effectLst/>
                          <a:latin typeface="+mn-lt"/>
                        </a:rPr>
                        <a:t>revenue</a:t>
                      </a:r>
                      <a:r>
                        <a:rPr lang="en-US" sz="2000" u="none" strike="noStrike" baseline="0" dirty="0">
                          <a:effectLst/>
                          <a:latin typeface="+mn-lt"/>
                        </a:rPr>
                        <a:t> for services </a:t>
                      </a:r>
                    </a:p>
                    <a:p>
                      <a:pPr algn="l" fontAlgn="t"/>
                      <a:r>
                        <a:rPr lang="en-US" sz="2000" u="none" strike="noStrike" baseline="0" dirty="0">
                          <a:effectLst/>
                          <a:latin typeface="+mn-lt"/>
                        </a:rPr>
                        <a:t>performed</a:t>
                      </a:r>
                      <a:r>
                        <a:rPr lang="en-US" sz="2000" u="none" strike="noStrike" dirty="0">
                          <a:effectLst/>
                          <a:latin typeface="+mn-lt"/>
                        </a:rPr>
                        <a:t>.</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latin typeface="+mn-lt"/>
                        </a:rPr>
                        <a:t>Liabilities </a:t>
                      </a:r>
                    </a:p>
                    <a:p>
                      <a:pPr algn="l" fontAlgn="t"/>
                      <a:r>
                        <a:rPr lang="en-US" sz="2000" u="none" strike="noStrike" dirty="0">
                          <a:effectLst/>
                          <a:latin typeface="+mn-lt"/>
                        </a:rPr>
                        <a:t>overstated. </a:t>
                      </a:r>
                    </a:p>
                    <a:p>
                      <a:pPr algn="l" fontAlgn="t"/>
                      <a:r>
                        <a:rPr lang="en-US" sz="2000" u="none" strike="noStrike" dirty="0">
                          <a:effectLst/>
                          <a:latin typeface="+mn-lt"/>
                        </a:rPr>
                        <a:t>Revenues </a:t>
                      </a:r>
                    </a:p>
                    <a:p>
                      <a:pPr algn="l" fontAlgn="t"/>
                      <a:r>
                        <a:rPr lang="en-US" sz="2000" u="none" strike="noStrike" dirty="0">
                          <a:effectLst/>
                          <a:latin typeface="+mn-lt"/>
                        </a:rPr>
                        <a:t>understated.</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latin typeface="+mn-lt"/>
                        </a:rPr>
                        <a:t>Dr. Liabilities</a:t>
                      </a:r>
                    </a:p>
                    <a:p>
                      <a:pPr marL="0" indent="269875" algn="l" fontAlgn="t"/>
                      <a:r>
                        <a:rPr lang="en-US" sz="2000" u="none" strike="noStrike" dirty="0">
                          <a:effectLst/>
                          <a:latin typeface="+mn-lt"/>
                        </a:rPr>
                        <a:t>Cr. Revenues</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63994311"/>
                  </a:ext>
                </a:extLst>
              </a:tr>
            </a:tbl>
          </a:graphicData>
        </a:graphic>
      </p:graphicFrame>
      <p:sp>
        <p:nvSpPr>
          <p:cNvPr id="6" name="Slide Number Placeholder 5">
            <a:extLst>
              <a:ext uri="{FF2B5EF4-FFF2-40B4-BE49-F238E27FC236}">
                <a16:creationId xmlns:a16="http://schemas.microsoft.com/office/drawing/2014/main" id="{3E637209-E94E-4CC1-958B-BF53DE68AC18}"/>
              </a:ext>
            </a:extLst>
          </p:cNvPr>
          <p:cNvSpPr>
            <a:spLocks noGrp="1"/>
          </p:cNvSpPr>
          <p:nvPr>
            <p:ph type="sldNum" sz="quarter" idx="10"/>
          </p:nvPr>
        </p:nvSpPr>
        <p:spPr/>
        <p:txBody>
          <a:bodyPr/>
          <a:lstStyle/>
          <a:p>
            <a:fld id="{67B19427-F580-D146-B60E-4CADEE75497F}" type="slidenum">
              <a:rPr lang="en-US" smtClean="0"/>
              <a:pPr/>
              <a:t>37</a:t>
            </a:fld>
            <a:endParaRPr lang="en-US" dirty="0"/>
          </a:p>
        </p:txBody>
      </p:sp>
      <p:sp>
        <p:nvSpPr>
          <p:cNvPr id="7" name="Footer Placeholder 6">
            <a:extLst>
              <a:ext uri="{FF2B5EF4-FFF2-40B4-BE49-F238E27FC236}">
                <a16:creationId xmlns:a16="http://schemas.microsoft.com/office/drawing/2014/main" id="{3E79D34A-C9BC-42B1-985A-36B324C81585}"/>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7707576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D0130-41B4-4AEA-92CA-001290A19693}"/>
              </a:ext>
            </a:extLst>
          </p:cNvPr>
          <p:cNvSpPr>
            <a:spLocks noGrp="1"/>
          </p:cNvSpPr>
          <p:nvPr>
            <p:ph type="title"/>
          </p:nvPr>
        </p:nvSpPr>
        <p:spPr>
          <a:xfrm>
            <a:off x="304800" y="762001"/>
            <a:ext cx="8534400" cy="761999"/>
          </a:xfrm>
        </p:spPr>
        <p:txBody>
          <a:bodyPr>
            <a:noAutofit/>
          </a:bodyPr>
          <a:lstStyle/>
          <a:p>
            <a:r>
              <a:rPr lang="en-US" sz="3400" b="1" dirty="0">
                <a:ea typeface="Source Sans Pro" charset="0"/>
              </a:rPr>
              <a:t>Do It! 2: </a:t>
            </a:r>
            <a:r>
              <a:rPr lang="en-US" sz="3400" b="1" dirty="0">
                <a:solidFill>
                  <a:srgbClr val="196E78"/>
                </a:solidFill>
                <a:ea typeface="Source Sans Pro" charset="0"/>
              </a:rPr>
              <a:t>Adjusting Entries for Deferrals </a:t>
            </a:r>
            <a:r>
              <a:rPr lang="en-US" sz="2400" dirty="0">
                <a:solidFill>
                  <a:srgbClr val="196E78"/>
                </a:solidFill>
                <a:ea typeface="Source Sans Pro" charset="0"/>
              </a:rPr>
              <a:t>(1 of 5)</a:t>
            </a:r>
            <a:endParaRPr lang="en-US" sz="2400" dirty="0"/>
          </a:p>
        </p:txBody>
      </p:sp>
      <p:sp>
        <p:nvSpPr>
          <p:cNvPr id="3" name="Content Placeholder 2">
            <a:extLst>
              <a:ext uri="{FF2B5EF4-FFF2-40B4-BE49-F238E27FC236}">
                <a16:creationId xmlns:a16="http://schemas.microsoft.com/office/drawing/2014/main" id="{99070035-1EE9-4ED5-9182-867497B56E8C}"/>
              </a:ext>
            </a:extLst>
          </p:cNvPr>
          <p:cNvSpPr>
            <a:spLocks noGrp="1"/>
          </p:cNvSpPr>
          <p:nvPr>
            <p:ph sz="quarter" idx="16"/>
          </p:nvPr>
        </p:nvSpPr>
        <p:spPr>
          <a:xfrm>
            <a:off x="304800" y="1828801"/>
            <a:ext cx="8229600" cy="502276"/>
          </a:xfrm>
        </p:spPr>
        <p:txBody>
          <a:bodyPr/>
          <a:lstStyle/>
          <a:p>
            <a:r>
              <a:rPr lang="en-US" sz="1600" dirty="0">
                <a:latin typeface="+mn-lt"/>
              </a:rPr>
              <a:t>The ledger of Hammond Company, on March 31, 2020, includes these selected accounts before adjusting entries are prepared.</a:t>
            </a:r>
          </a:p>
        </p:txBody>
      </p:sp>
      <p:graphicFrame>
        <p:nvGraphicFramePr>
          <p:cNvPr id="14" name="Content Placeholder 13" descr="Table is accessible to screenreaders">
            <a:extLst>
              <a:ext uri="{FF2B5EF4-FFF2-40B4-BE49-F238E27FC236}">
                <a16:creationId xmlns:a16="http://schemas.microsoft.com/office/drawing/2014/main" id="{A982E408-AFA0-4239-91F4-938C43D1F083}"/>
              </a:ext>
            </a:extLst>
          </p:cNvPr>
          <p:cNvGraphicFramePr>
            <a:graphicFrameLocks noGrp="1"/>
          </p:cNvGraphicFramePr>
          <p:nvPr>
            <p:ph sz="quarter" idx="19"/>
            <p:extLst>
              <p:ext uri="{D42A27DB-BD31-4B8C-83A1-F6EECF244321}">
                <p14:modId xmlns:p14="http://schemas.microsoft.com/office/powerpoint/2010/main" val="351349092"/>
              </p:ext>
            </p:extLst>
          </p:nvPr>
        </p:nvGraphicFramePr>
        <p:xfrm>
          <a:off x="304800" y="2362200"/>
          <a:ext cx="7772399" cy="1828800"/>
        </p:xfrm>
        <a:graphic>
          <a:graphicData uri="http://schemas.openxmlformats.org/drawingml/2006/table">
            <a:tbl>
              <a:tblPr firstRow="1" bandRow="1">
                <a:tableStyleId>{2D5ABB26-0587-4C30-8999-92F81FD0307C}</a:tableStyleId>
              </a:tblPr>
              <a:tblGrid>
                <a:gridCol w="5252220">
                  <a:extLst>
                    <a:ext uri="{9D8B030D-6E8A-4147-A177-3AD203B41FA5}">
                      <a16:colId xmlns:a16="http://schemas.microsoft.com/office/drawing/2014/main" val="2907247367"/>
                    </a:ext>
                  </a:extLst>
                </a:gridCol>
                <a:gridCol w="1221905">
                  <a:extLst>
                    <a:ext uri="{9D8B030D-6E8A-4147-A177-3AD203B41FA5}">
                      <a16:colId xmlns:a16="http://schemas.microsoft.com/office/drawing/2014/main" val="2111321641"/>
                    </a:ext>
                  </a:extLst>
                </a:gridCol>
                <a:gridCol w="1298274">
                  <a:extLst>
                    <a:ext uri="{9D8B030D-6E8A-4147-A177-3AD203B41FA5}">
                      <a16:colId xmlns:a16="http://schemas.microsoft.com/office/drawing/2014/main" val="1623227328"/>
                    </a:ext>
                  </a:extLst>
                </a:gridCol>
              </a:tblGrid>
              <a:tr h="279400">
                <a:tc>
                  <a:txBody>
                    <a:bodyPr/>
                    <a:lstStyle/>
                    <a:p>
                      <a:pPr algn="l"/>
                      <a:endParaRPr lang="en-US" sz="1400"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b="1" dirty="0"/>
                        <a:t>Debit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b="1" dirty="0"/>
                        <a:t>Credit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5079175"/>
                  </a:ext>
                </a:extLst>
              </a:tr>
              <a:tr h="279400">
                <a:tc>
                  <a:txBody>
                    <a:bodyPr/>
                    <a:lstStyle/>
                    <a:p>
                      <a:pPr algn="l"/>
                      <a:r>
                        <a:rPr lang="en-US" sz="1400" dirty="0"/>
                        <a:t>Prepaid Insurance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$ 3,600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42474896"/>
                  </a:ext>
                </a:extLst>
              </a:tr>
              <a:tr h="279400">
                <a:tc>
                  <a:txBody>
                    <a:bodyPr/>
                    <a:lstStyle/>
                    <a:p>
                      <a:pPr algn="l"/>
                      <a:r>
                        <a:rPr lang="en-US" sz="1400" dirty="0"/>
                        <a:t>Supplies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2,800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9852174"/>
                  </a:ext>
                </a:extLst>
              </a:tr>
              <a:tr h="279400">
                <a:tc>
                  <a:txBody>
                    <a:bodyPr/>
                    <a:lstStyle/>
                    <a:p>
                      <a:pPr algn="l"/>
                      <a:r>
                        <a:rPr lang="en-US" sz="1400" dirty="0"/>
                        <a:t>Equipment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25,000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4626189"/>
                  </a:ext>
                </a:extLst>
              </a:tr>
              <a:tr h="279400">
                <a:tc>
                  <a:txBody>
                    <a:bodyPr/>
                    <a:lstStyle/>
                    <a:p>
                      <a:pPr algn="l"/>
                      <a:r>
                        <a:rPr lang="en-US" sz="1400" dirty="0"/>
                        <a:t>Accumulated Depreciation—Equipment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$5,000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25710687"/>
                  </a:ext>
                </a:extLst>
              </a:tr>
              <a:tr h="279400">
                <a:tc>
                  <a:txBody>
                    <a:bodyPr/>
                    <a:lstStyle/>
                    <a:p>
                      <a:pPr algn="l"/>
                      <a:r>
                        <a:rPr lang="en-US" sz="1400" dirty="0"/>
                        <a:t>Unearned Service Revenue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9,200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2815745"/>
                  </a:ext>
                </a:extLst>
              </a:tr>
            </a:tbl>
          </a:graphicData>
        </a:graphic>
      </p:graphicFrame>
      <p:sp>
        <p:nvSpPr>
          <p:cNvPr id="5" name="Content Placeholder 4">
            <a:extLst>
              <a:ext uri="{FF2B5EF4-FFF2-40B4-BE49-F238E27FC236}">
                <a16:creationId xmlns:a16="http://schemas.microsoft.com/office/drawing/2014/main" id="{BD1ACB52-B268-42CB-81F4-1FA07CBDBD8F}"/>
              </a:ext>
            </a:extLst>
          </p:cNvPr>
          <p:cNvSpPr>
            <a:spLocks noGrp="1"/>
          </p:cNvSpPr>
          <p:nvPr>
            <p:ph sz="quarter" idx="18"/>
          </p:nvPr>
        </p:nvSpPr>
        <p:spPr>
          <a:xfrm>
            <a:off x="304800" y="4267200"/>
            <a:ext cx="8534400" cy="1676400"/>
          </a:xfrm>
        </p:spPr>
        <p:txBody>
          <a:bodyPr/>
          <a:lstStyle/>
          <a:p>
            <a:r>
              <a:rPr lang="en-US" sz="1600" dirty="0"/>
              <a:t>An analysis of the accounts shows the following.</a:t>
            </a:r>
          </a:p>
          <a:p>
            <a:pPr marL="402336" indent="-402336">
              <a:buClr>
                <a:schemeClr val="accent2"/>
              </a:buClr>
              <a:buFont typeface="+mj-lt"/>
              <a:buAutoNum type="arabicPeriod"/>
            </a:pPr>
            <a:r>
              <a:rPr lang="en-US" sz="1600" dirty="0"/>
              <a:t>Insurance expires at the rate of $100 per month.</a:t>
            </a:r>
          </a:p>
          <a:p>
            <a:pPr marL="402336" indent="-402336">
              <a:buClr>
                <a:schemeClr val="accent2"/>
              </a:buClr>
              <a:buFont typeface="+mj-lt"/>
              <a:buAutoNum type="arabicPeriod"/>
            </a:pPr>
            <a:r>
              <a:rPr lang="en-US" sz="1600" dirty="0"/>
              <a:t>Supplies on hand total $800.</a:t>
            </a:r>
          </a:p>
          <a:p>
            <a:pPr marL="402336" indent="-402336">
              <a:buClr>
                <a:schemeClr val="accent2"/>
              </a:buClr>
              <a:buFont typeface="+mj-lt"/>
              <a:buAutoNum type="arabicPeriod"/>
            </a:pPr>
            <a:r>
              <a:rPr lang="en-US" sz="1600" dirty="0"/>
              <a:t>The equipment depreciates $200 a month.</a:t>
            </a:r>
          </a:p>
          <a:p>
            <a:pPr marL="402336" indent="-402336">
              <a:buClr>
                <a:schemeClr val="accent2"/>
              </a:buClr>
              <a:buFont typeface="+mj-lt"/>
              <a:buAutoNum type="arabicPeriod"/>
            </a:pPr>
            <a:r>
              <a:rPr lang="en-US" sz="1600" dirty="0"/>
              <a:t>During March, services were performed for $4,000 of the unearned service revenue reported.</a:t>
            </a:r>
          </a:p>
        </p:txBody>
      </p:sp>
      <p:sp>
        <p:nvSpPr>
          <p:cNvPr id="8" name="Content Placeholder 10"/>
          <p:cNvSpPr>
            <a:spLocks noGrp="1"/>
          </p:cNvSpPr>
          <p:nvPr>
            <p:ph sz="quarter" idx="24"/>
          </p:nvPr>
        </p:nvSpPr>
        <p:spPr>
          <a:xfrm>
            <a:off x="304800" y="5978225"/>
            <a:ext cx="4648200" cy="288636"/>
          </a:xfrm>
        </p:spPr>
        <p:txBody>
          <a:bodyPr/>
          <a:lstStyle/>
          <a:p>
            <a:r>
              <a:rPr lang="en-US" sz="1600" dirty="0"/>
              <a:t>Prepare the adjusting entries for the month of March.</a:t>
            </a:r>
          </a:p>
        </p:txBody>
      </p:sp>
      <p:sp>
        <p:nvSpPr>
          <p:cNvPr id="12" name="Slide Number Placeholder 11">
            <a:extLst>
              <a:ext uri="{FF2B5EF4-FFF2-40B4-BE49-F238E27FC236}">
                <a16:creationId xmlns:a16="http://schemas.microsoft.com/office/drawing/2014/main" id="{5E10ADF7-D737-48D1-AEDA-EA5FF080D7F6}"/>
              </a:ext>
            </a:extLst>
          </p:cNvPr>
          <p:cNvSpPr>
            <a:spLocks noGrp="1"/>
          </p:cNvSpPr>
          <p:nvPr>
            <p:ph type="sldNum" sz="quarter" idx="10"/>
          </p:nvPr>
        </p:nvSpPr>
        <p:spPr/>
        <p:txBody>
          <a:bodyPr/>
          <a:lstStyle/>
          <a:p>
            <a:fld id="{67B19427-F580-D146-B60E-4CADEE75497F}" type="slidenum">
              <a:rPr lang="en-US" smtClean="0"/>
              <a:pPr/>
              <a:t>38</a:t>
            </a:fld>
            <a:endParaRPr lang="en-US" dirty="0"/>
          </a:p>
        </p:txBody>
      </p:sp>
      <p:sp>
        <p:nvSpPr>
          <p:cNvPr id="13" name="Footer Placeholder 12">
            <a:extLst>
              <a:ext uri="{FF2B5EF4-FFF2-40B4-BE49-F238E27FC236}">
                <a16:creationId xmlns:a16="http://schemas.microsoft.com/office/drawing/2014/main" id="{F5D9E0BE-0630-423D-BD0F-9DD569FF4765}"/>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2803793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D0130-41B4-4AEA-92CA-001290A19693}"/>
              </a:ext>
            </a:extLst>
          </p:cNvPr>
          <p:cNvSpPr>
            <a:spLocks noGrp="1"/>
          </p:cNvSpPr>
          <p:nvPr>
            <p:ph type="title"/>
          </p:nvPr>
        </p:nvSpPr>
        <p:spPr>
          <a:xfrm>
            <a:off x="304800" y="762001"/>
            <a:ext cx="8534400" cy="789241"/>
          </a:xfrm>
        </p:spPr>
        <p:txBody>
          <a:bodyPr>
            <a:noAutofit/>
          </a:bodyPr>
          <a:lstStyle/>
          <a:p>
            <a:r>
              <a:rPr lang="en-US" sz="3400" b="1" dirty="0">
                <a:ea typeface="Source Sans Pro" charset="0"/>
              </a:rPr>
              <a:t>Do It! 2: </a:t>
            </a:r>
            <a:r>
              <a:rPr lang="en-US" sz="3400" b="1" dirty="0">
                <a:solidFill>
                  <a:srgbClr val="196E78"/>
                </a:solidFill>
                <a:ea typeface="Source Sans Pro" charset="0"/>
              </a:rPr>
              <a:t>Adjusting Entries for Deferrals </a:t>
            </a:r>
            <a:r>
              <a:rPr lang="en-US" sz="2400" dirty="0">
                <a:solidFill>
                  <a:srgbClr val="196E78"/>
                </a:solidFill>
                <a:ea typeface="Source Sans Pro" charset="0"/>
              </a:rPr>
              <a:t>(2 of 5)</a:t>
            </a:r>
            <a:endParaRPr lang="en-US" sz="2400" dirty="0"/>
          </a:p>
        </p:txBody>
      </p:sp>
      <p:sp>
        <p:nvSpPr>
          <p:cNvPr id="3" name="Content Placeholder 2">
            <a:extLst>
              <a:ext uri="{FF2B5EF4-FFF2-40B4-BE49-F238E27FC236}">
                <a16:creationId xmlns:a16="http://schemas.microsoft.com/office/drawing/2014/main" id="{99070035-1EE9-4ED5-9182-867497B56E8C}"/>
              </a:ext>
            </a:extLst>
          </p:cNvPr>
          <p:cNvSpPr>
            <a:spLocks noGrp="1"/>
          </p:cNvSpPr>
          <p:nvPr>
            <p:ph sz="quarter" idx="16"/>
          </p:nvPr>
        </p:nvSpPr>
        <p:spPr>
          <a:xfrm>
            <a:off x="304800" y="1828800"/>
            <a:ext cx="8534400" cy="502276"/>
          </a:xfrm>
        </p:spPr>
        <p:txBody>
          <a:bodyPr/>
          <a:lstStyle/>
          <a:p>
            <a:r>
              <a:rPr lang="en-US" sz="1600" dirty="0">
                <a:latin typeface="+mn-lt"/>
              </a:rPr>
              <a:t>The ledger of Hammond Company, on March 31, 2020, includes these selected accounts before adjusting entries are prepared.</a:t>
            </a:r>
          </a:p>
        </p:txBody>
      </p:sp>
      <p:graphicFrame>
        <p:nvGraphicFramePr>
          <p:cNvPr id="14" name="Content Placeholder 13" descr="Table is accessible to screenreaders">
            <a:extLst>
              <a:ext uri="{FF2B5EF4-FFF2-40B4-BE49-F238E27FC236}">
                <a16:creationId xmlns:a16="http://schemas.microsoft.com/office/drawing/2014/main" id="{A982E408-AFA0-4239-91F4-938C43D1F083}"/>
              </a:ext>
            </a:extLst>
          </p:cNvPr>
          <p:cNvGraphicFramePr>
            <a:graphicFrameLocks noGrp="1"/>
          </p:cNvGraphicFramePr>
          <p:nvPr>
            <p:ph sz="quarter" idx="19"/>
            <p:extLst>
              <p:ext uri="{D42A27DB-BD31-4B8C-83A1-F6EECF244321}">
                <p14:modId xmlns:p14="http://schemas.microsoft.com/office/powerpoint/2010/main" val="2847535300"/>
              </p:ext>
            </p:extLst>
          </p:nvPr>
        </p:nvGraphicFramePr>
        <p:xfrm>
          <a:off x="304800" y="2362200"/>
          <a:ext cx="7772400" cy="1828800"/>
        </p:xfrm>
        <a:graphic>
          <a:graphicData uri="http://schemas.openxmlformats.org/drawingml/2006/table">
            <a:tbl>
              <a:tblPr firstRow="1" bandRow="1">
                <a:tableStyleId>{2D5ABB26-0587-4C30-8999-92F81FD0307C}</a:tableStyleId>
              </a:tblPr>
              <a:tblGrid>
                <a:gridCol w="5257800">
                  <a:extLst>
                    <a:ext uri="{9D8B030D-6E8A-4147-A177-3AD203B41FA5}">
                      <a16:colId xmlns:a16="http://schemas.microsoft.com/office/drawing/2014/main" val="2210376273"/>
                    </a:ext>
                  </a:extLst>
                </a:gridCol>
                <a:gridCol w="1219200">
                  <a:extLst>
                    <a:ext uri="{9D8B030D-6E8A-4147-A177-3AD203B41FA5}">
                      <a16:colId xmlns:a16="http://schemas.microsoft.com/office/drawing/2014/main" val="2111321641"/>
                    </a:ext>
                  </a:extLst>
                </a:gridCol>
                <a:gridCol w="1295400">
                  <a:extLst>
                    <a:ext uri="{9D8B030D-6E8A-4147-A177-3AD203B41FA5}">
                      <a16:colId xmlns:a16="http://schemas.microsoft.com/office/drawing/2014/main" val="1623227328"/>
                    </a:ext>
                  </a:extLst>
                </a:gridCol>
              </a:tblGrid>
              <a:tr h="291894">
                <a:tc>
                  <a:txBody>
                    <a:bodyPr/>
                    <a:lstStyle/>
                    <a:p>
                      <a:pPr algn="l"/>
                      <a:endParaRPr lang="en-US" sz="1400"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b="1" dirty="0"/>
                        <a:t>Debit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b="1" dirty="0"/>
                        <a:t>Credit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5079175"/>
                  </a:ext>
                </a:extLst>
              </a:tr>
              <a:tr h="159814">
                <a:tc>
                  <a:txBody>
                    <a:bodyPr/>
                    <a:lstStyle/>
                    <a:p>
                      <a:pPr algn="l"/>
                      <a:r>
                        <a:rPr lang="en-US" sz="1400" dirty="0"/>
                        <a:t>Prepaid Insurance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$ 3,600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42474896"/>
                  </a:ext>
                </a:extLst>
              </a:tr>
              <a:tr h="195374">
                <a:tc>
                  <a:txBody>
                    <a:bodyPr/>
                    <a:lstStyle/>
                    <a:p>
                      <a:pPr algn="l"/>
                      <a:r>
                        <a:rPr lang="en-US" sz="1400" dirty="0"/>
                        <a:t>Supplies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2,800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9852174"/>
                  </a:ext>
                </a:extLst>
              </a:tr>
              <a:tr h="291894">
                <a:tc>
                  <a:txBody>
                    <a:bodyPr/>
                    <a:lstStyle/>
                    <a:p>
                      <a:pPr algn="l"/>
                      <a:r>
                        <a:rPr lang="en-US" sz="1400" dirty="0"/>
                        <a:t>Equipment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25,000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4626189"/>
                  </a:ext>
                </a:extLst>
              </a:tr>
              <a:tr h="121508">
                <a:tc>
                  <a:txBody>
                    <a:bodyPr/>
                    <a:lstStyle/>
                    <a:p>
                      <a:pPr algn="l"/>
                      <a:r>
                        <a:rPr lang="en-US" sz="1400" dirty="0"/>
                        <a:t>Accumulated Depreciation—Equipment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$5,000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25710687"/>
                  </a:ext>
                </a:extLst>
              </a:tr>
              <a:tr h="288290">
                <a:tc>
                  <a:txBody>
                    <a:bodyPr/>
                    <a:lstStyle/>
                    <a:p>
                      <a:pPr algn="l"/>
                      <a:r>
                        <a:rPr lang="en-US" sz="1400" dirty="0"/>
                        <a:t>Unearned Service Revenue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9,200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2815745"/>
                  </a:ext>
                </a:extLst>
              </a:tr>
            </a:tbl>
          </a:graphicData>
        </a:graphic>
      </p:graphicFrame>
      <p:sp>
        <p:nvSpPr>
          <p:cNvPr id="5" name="Content Placeholder 4">
            <a:extLst>
              <a:ext uri="{FF2B5EF4-FFF2-40B4-BE49-F238E27FC236}">
                <a16:creationId xmlns:a16="http://schemas.microsoft.com/office/drawing/2014/main" id="{BD1ACB52-B268-42CB-81F4-1FA07CBDBD8F}"/>
              </a:ext>
            </a:extLst>
          </p:cNvPr>
          <p:cNvSpPr>
            <a:spLocks noGrp="1"/>
          </p:cNvSpPr>
          <p:nvPr>
            <p:ph sz="quarter" idx="18"/>
          </p:nvPr>
        </p:nvSpPr>
        <p:spPr>
          <a:xfrm>
            <a:off x="304800" y="4267201"/>
            <a:ext cx="4825794" cy="652529"/>
          </a:xfrm>
        </p:spPr>
        <p:txBody>
          <a:bodyPr/>
          <a:lstStyle/>
          <a:p>
            <a:pPr>
              <a:spcBef>
                <a:spcPts val="600"/>
              </a:spcBef>
            </a:pPr>
            <a:r>
              <a:rPr lang="en-US" sz="1600" dirty="0"/>
              <a:t>Prepare the adjusting entries for the month of March.</a:t>
            </a:r>
          </a:p>
          <a:p>
            <a:pPr marL="402336" indent="-402336">
              <a:buClr>
                <a:schemeClr val="accent2"/>
              </a:buClr>
              <a:buAutoNum type="arabicPeriod"/>
            </a:pPr>
            <a:r>
              <a:rPr lang="en-US" altLang="en-US" sz="1600" dirty="0"/>
              <a:t>Insurance expires at the rate of $100 per month.</a:t>
            </a:r>
            <a:endParaRPr lang="en-US" sz="1600" dirty="0"/>
          </a:p>
        </p:txBody>
      </p:sp>
      <p:sp>
        <p:nvSpPr>
          <p:cNvPr id="7" name="Content Placeholder 6">
            <a:extLst>
              <a:ext uri="{FF2B5EF4-FFF2-40B4-BE49-F238E27FC236}">
                <a16:creationId xmlns:a16="http://schemas.microsoft.com/office/drawing/2014/main" id="{B2805178-2141-46E2-941D-54A917E295CB}"/>
              </a:ext>
            </a:extLst>
          </p:cNvPr>
          <p:cNvSpPr>
            <a:spLocks noGrp="1"/>
          </p:cNvSpPr>
          <p:nvPr>
            <p:ph sz="quarter" idx="20"/>
          </p:nvPr>
        </p:nvSpPr>
        <p:spPr>
          <a:xfrm>
            <a:off x="762000" y="5194298"/>
            <a:ext cx="1981200" cy="336551"/>
          </a:xfrm>
        </p:spPr>
        <p:txBody>
          <a:bodyPr/>
          <a:lstStyle/>
          <a:p>
            <a:r>
              <a:rPr lang="en-US" sz="1800" dirty="0"/>
              <a:t>Insurance Expense</a:t>
            </a:r>
          </a:p>
        </p:txBody>
      </p:sp>
      <p:sp>
        <p:nvSpPr>
          <p:cNvPr id="8" name="Content Placeholder 7">
            <a:extLst>
              <a:ext uri="{FF2B5EF4-FFF2-40B4-BE49-F238E27FC236}">
                <a16:creationId xmlns:a16="http://schemas.microsoft.com/office/drawing/2014/main" id="{E23F39FC-93DB-4C50-8EDF-ECA491841C00}"/>
              </a:ext>
            </a:extLst>
          </p:cNvPr>
          <p:cNvSpPr>
            <a:spLocks noGrp="1"/>
          </p:cNvSpPr>
          <p:nvPr>
            <p:ph sz="quarter" idx="21"/>
          </p:nvPr>
        </p:nvSpPr>
        <p:spPr>
          <a:xfrm>
            <a:off x="5130594" y="5208842"/>
            <a:ext cx="609600" cy="290438"/>
          </a:xfrm>
        </p:spPr>
        <p:txBody>
          <a:bodyPr/>
          <a:lstStyle/>
          <a:p>
            <a:r>
              <a:rPr lang="en-US" sz="1800" dirty="0"/>
              <a:t>100</a:t>
            </a:r>
          </a:p>
        </p:txBody>
      </p:sp>
      <p:sp>
        <p:nvSpPr>
          <p:cNvPr id="9" name="Content Placeholder 8">
            <a:extLst>
              <a:ext uri="{FF2B5EF4-FFF2-40B4-BE49-F238E27FC236}">
                <a16:creationId xmlns:a16="http://schemas.microsoft.com/office/drawing/2014/main" id="{FFB02B6D-0ADB-48AE-B6A4-6C53F81D19FA}"/>
              </a:ext>
            </a:extLst>
          </p:cNvPr>
          <p:cNvSpPr>
            <a:spLocks noGrp="1"/>
          </p:cNvSpPr>
          <p:nvPr>
            <p:ph sz="quarter" idx="22"/>
          </p:nvPr>
        </p:nvSpPr>
        <p:spPr>
          <a:xfrm>
            <a:off x="914400" y="5503608"/>
            <a:ext cx="4953000" cy="592391"/>
          </a:xfrm>
        </p:spPr>
        <p:txBody>
          <a:bodyPr/>
          <a:lstStyle/>
          <a:p>
            <a:r>
              <a:rPr lang="en-US" sz="1800" dirty="0"/>
              <a:t>Prepaid Insurance</a:t>
            </a:r>
          </a:p>
          <a:p>
            <a:pPr>
              <a:spcBef>
                <a:spcPts val="0"/>
              </a:spcBef>
            </a:pPr>
            <a:r>
              <a:rPr lang="en-IN" sz="1800" dirty="0"/>
              <a:t>     (To record insurance expired)</a:t>
            </a:r>
            <a:endParaRPr lang="en-US" sz="1800" dirty="0"/>
          </a:p>
        </p:txBody>
      </p:sp>
      <p:sp>
        <p:nvSpPr>
          <p:cNvPr id="10" name="Content Placeholder 9">
            <a:extLst>
              <a:ext uri="{FF2B5EF4-FFF2-40B4-BE49-F238E27FC236}">
                <a16:creationId xmlns:a16="http://schemas.microsoft.com/office/drawing/2014/main" id="{80BA00CC-0CC6-4C39-8CE6-F1C0B778B490}"/>
              </a:ext>
            </a:extLst>
          </p:cNvPr>
          <p:cNvSpPr>
            <a:spLocks noGrp="1"/>
          </p:cNvSpPr>
          <p:nvPr>
            <p:ph sz="quarter" idx="23"/>
          </p:nvPr>
        </p:nvSpPr>
        <p:spPr>
          <a:xfrm>
            <a:off x="6153150" y="5486400"/>
            <a:ext cx="552450" cy="304800"/>
          </a:xfrm>
        </p:spPr>
        <p:txBody>
          <a:bodyPr/>
          <a:lstStyle/>
          <a:p>
            <a:r>
              <a:rPr lang="en-US" sz="1800" dirty="0"/>
              <a:t>100</a:t>
            </a:r>
          </a:p>
        </p:txBody>
      </p:sp>
      <p:sp>
        <p:nvSpPr>
          <p:cNvPr id="12" name="Slide Number Placeholder 11">
            <a:extLst>
              <a:ext uri="{FF2B5EF4-FFF2-40B4-BE49-F238E27FC236}">
                <a16:creationId xmlns:a16="http://schemas.microsoft.com/office/drawing/2014/main" id="{5E10ADF7-D737-48D1-AEDA-EA5FF080D7F6}"/>
              </a:ext>
            </a:extLst>
          </p:cNvPr>
          <p:cNvSpPr>
            <a:spLocks noGrp="1"/>
          </p:cNvSpPr>
          <p:nvPr>
            <p:ph type="sldNum" sz="quarter" idx="10"/>
          </p:nvPr>
        </p:nvSpPr>
        <p:spPr/>
        <p:txBody>
          <a:bodyPr/>
          <a:lstStyle/>
          <a:p>
            <a:fld id="{67B19427-F580-D146-B60E-4CADEE75497F}" type="slidenum">
              <a:rPr lang="en-US" smtClean="0"/>
              <a:pPr/>
              <a:t>39</a:t>
            </a:fld>
            <a:endParaRPr lang="en-US" dirty="0"/>
          </a:p>
        </p:txBody>
      </p:sp>
      <p:sp>
        <p:nvSpPr>
          <p:cNvPr id="13" name="Footer Placeholder 12">
            <a:extLst>
              <a:ext uri="{FF2B5EF4-FFF2-40B4-BE49-F238E27FC236}">
                <a16:creationId xmlns:a16="http://schemas.microsoft.com/office/drawing/2014/main" id="{F5D9E0BE-0630-423D-BD0F-9DD569FF4765}"/>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181322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p:bldP spid="9" grpId="0" build="p"/>
      <p:bldP spid="10"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FF0BB-E86E-4F9C-BD0B-8605BE89D178}"/>
              </a:ext>
            </a:extLst>
          </p:cNvPr>
          <p:cNvSpPr>
            <a:spLocks noGrp="1"/>
          </p:cNvSpPr>
          <p:nvPr>
            <p:ph type="title"/>
          </p:nvPr>
        </p:nvSpPr>
        <p:spPr>
          <a:xfrm>
            <a:off x="304800" y="762001"/>
            <a:ext cx="8534400" cy="761999"/>
          </a:xfrm>
        </p:spPr>
        <p:txBody>
          <a:bodyPr/>
          <a:lstStyle/>
          <a:p>
            <a:r>
              <a:rPr lang="en-US" b="1" dirty="0">
                <a:latin typeface="Calibri" panose="020F0502020204030204" pitchFamily="34" charset="0"/>
                <a:ea typeface="Source Sans Pro" charset="0"/>
                <a:cs typeface="Calibri" panose="020F0502020204030204" pitchFamily="34" charset="0"/>
              </a:rPr>
              <a:t>Fiscal and Calendar Years </a:t>
            </a:r>
            <a:r>
              <a:rPr lang="en-US" sz="2400" dirty="0">
                <a:latin typeface="Calibri" panose="020F0502020204030204" pitchFamily="34" charset="0"/>
                <a:ea typeface="Source Sans Pro" charset="0"/>
                <a:cs typeface="Calibri" panose="020F0502020204030204" pitchFamily="34" charset="0"/>
              </a:rPr>
              <a:t>(1 of 5)</a:t>
            </a:r>
            <a:endParaRPr lang="en-US" sz="2400" dirty="0">
              <a:latin typeface="Calibri" panose="020F0502020204030204" pitchFamily="34" charset="0"/>
            </a:endParaRPr>
          </a:p>
        </p:txBody>
      </p:sp>
      <p:sp>
        <p:nvSpPr>
          <p:cNvPr id="3" name="Content Placeholder 2">
            <a:extLst>
              <a:ext uri="{FF2B5EF4-FFF2-40B4-BE49-F238E27FC236}">
                <a16:creationId xmlns:a16="http://schemas.microsoft.com/office/drawing/2014/main" id="{091A0FA2-06A3-4665-8CC4-AEA40189104B}"/>
              </a:ext>
            </a:extLst>
          </p:cNvPr>
          <p:cNvSpPr>
            <a:spLocks noGrp="1"/>
          </p:cNvSpPr>
          <p:nvPr>
            <p:ph sz="quarter" idx="16"/>
          </p:nvPr>
        </p:nvSpPr>
        <p:spPr>
          <a:xfrm>
            <a:off x="304800" y="1828800"/>
            <a:ext cx="8382000" cy="3429000"/>
          </a:xfrm>
        </p:spPr>
        <p:txBody>
          <a:bodyPr/>
          <a:lstStyle/>
          <a:p>
            <a:pPr marL="292608" lvl="2" indent="-292608">
              <a:spcBef>
                <a:spcPts val="1000"/>
              </a:spcBef>
              <a:buClr>
                <a:srgbClr val="990000"/>
              </a:buClr>
              <a:buSzPct val="100000"/>
            </a:pPr>
            <a:r>
              <a:rPr lang="en-US" altLang="en-US" sz="2800" dirty="0">
                <a:latin typeface="Calibri" panose="020F0502020204030204" pitchFamily="34" charset="0"/>
              </a:rPr>
              <a:t>Monthly and quarterly time periods are called </a:t>
            </a:r>
            <a:r>
              <a:rPr lang="en-US" altLang="en-US" sz="2800" b="1" dirty="0">
                <a:solidFill>
                  <a:schemeClr val="accent4"/>
                </a:solidFill>
                <a:latin typeface="Calibri" panose="020F0502020204030204" pitchFamily="34" charset="0"/>
              </a:rPr>
              <a:t>interim periods</a:t>
            </a:r>
          </a:p>
          <a:p>
            <a:pPr marL="292608" lvl="2" indent="-292608">
              <a:spcBef>
                <a:spcPts val="1000"/>
              </a:spcBef>
              <a:buClr>
                <a:srgbClr val="990000"/>
              </a:buClr>
              <a:buSzPct val="100000"/>
            </a:pPr>
            <a:r>
              <a:rPr lang="en-US" altLang="en-US" sz="2800" dirty="0">
                <a:latin typeface="Calibri" panose="020F0502020204030204" pitchFamily="34" charset="0"/>
              </a:rPr>
              <a:t>Most large companies must prepare both </a:t>
            </a:r>
            <a:r>
              <a:rPr lang="en-US" altLang="en-US" sz="2800" b="1" dirty="0">
                <a:latin typeface="Calibri" panose="020F0502020204030204" pitchFamily="34" charset="0"/>
              </a:rPr>
              <a:t>quarterly</a:t>
            </a:r>
            <a:r>
              <a:rPr lang="en-US" altLang="en-US" sz="2800" dirty="0">
                <a:latin typeface="Calibri" panose="020F0502020204030204" pitchFamily="34" charset="0"/>
              </a:rPr>
              <a:t> and </a:t>
            </a:r>
            <a:r>
              <a:rPr lang="en-US" altLang="en-US" sz="2800" b="1" dirty="0">
                <a:latin typeface="Calibri" panose="020F0502020204030204" pitchFamily="34" charset="0"/>
              </a:rPr>
              <a:t>annual</a:t>
            </a:r>
            <a:r>
              <a:rPr lang="en-US" altLang="en-US" sz="2800" dirty="0">
                <a:latin typeface="Calibri" panose="020F0502020204030204" pitchFamily="34" charset="0"/>
              </a:rPr>
              <a:t> financial statements</a:t>
            </a:r>
          </a:p>
          <a:p>
            <a:pPr marL="292608" lvl="2" indent="-292608">
              <a:spcBef>
                <a:spcPts val="1000"/>
              </a:spcBef>
              <a:buClr>
                <a:srgbClr val="990000"/>
              </a:buClr>
              <a:buSzPct val="100000"/>
            </a:pPr>
            <a:r>
              <a:rPr lang="en-US" altLang="en-US" sz="2800" b="1" dirty="0">
                <a:solidFill>
                  <a:schemeClr val="accent4"/>
                </a:solidFill>
                <a:latin typeface="Calibri" panose="020F0502020204030204" pitchFamily="34" charset="0"/>
              </a:rPr>
              <a:t>Fiscal Year </a:t>
            </a:r>
            <a:r>
              <a:rPr lang="en-US" altLang="en-US" sz="2800" dirty="0">
                <a:latin typeface="Calibri" panose="020F0502020204030204" pitchFamily="34" charset="0"/>
              </a:rPr>
              <a:t>= Accounting time period that is </a:t>
            </a:r>
            <a:r>
              <a:rPr lang="en-US" altLang="en-US" sz="2800" b="1" dirty="0">
                <a:latin typeface="Calibri" panose="020F0502020204030204" pitchFamily="34" charset="0"/>
              </a:rPr>
              <a:t>one year </a:t>
            </a:r>
            <a:r>
              <a:rPr lang="en-US" altLang="en-US" sz="2800" dirty="0">
                <a:latin typeface="Calibri" panose="020F0502020204030204" pitchFamily="34" charset="0"/>
              </a:rPr>
              <a:t>in length</a:t>
            </a:r>
          </a:p>
          <a:p>
            <a:pPr marL="292608" lvl="2" indent="-292608">
              <a:spcBef>
                <a:spcPts val="1000"/>
              </a:spcBef>
              <a:buClr>
                <a:srgbClr val="990000"/>
              </a:buClr>
              <a:buSzPct val="100000"/>
            </a:pPr>
            <a:r>
              <a:rPr lang="en-US" altLang="en-US" sz="2800" b="1" dirty="0">
                <a:solidFill>
                  <a:schemeClr val="accent4"/>
                </a:solidFill>
                <a:latin typeface="Calibri" panose="020F0502020204030204" pitchFamily="34" charset="0"/>
              </a:rPr>
              <a:t>Calendar Year </a:t>
            </a:r>
            <a:r>
              <a:rPr lang="en-US" altLang="en-US" sz="2800" dirty="0">
                <a:latin typeface="Calibri" panose="020F0502020204030204" pitchFamily="34" charset="0"/>
              </a:rPr>
              <a:t>= January 1 to December 31</a:t>
            </a:r>
          </a:p>
        </p:txBody>
      </p:sp>
      <p:sp>
        <p:nvSpPr>
          <p:cNvPr id="4" name="Slide Number Placeholder 3">
            <a:extLst>
              <a:ext uri="{FF2B5EF4-FFF2-40B4-BE49-F238E27FC236}">
                <a16:creationId xmlns:a16="http://schemas.microsoft.com/office/drawing/2014/main" id="{CCF39634-1CF0-461E-BC58-4DCA89AE2ED4}"/>
              </a:ext>
            </a:extLst>
          </p:cNvPr>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4</a:t>
            </a:fld>
            <a:endParaRPr lang="en-US" dirty="0">
              <a:latin typeface="Calibri" panose="020F0502020204030204" pitchFamily="34" charset="0"/>
            </a:endParaRPr>
          </a:p>
        </p:txBody>
      </p:sp>
      <p:sp>
        <p:nvSpPr>
          <p:cNvPr id="5" name="Footer Placeholder 4">
            <a:extLst>
              <a:ext uri="{FF2B5EF4-FFF2-40B4-BE49-F238E27FC236}">
                <a16:creationId xmlns:a16="http://schemas.microsoft.com/office/drawing/2014/main" id="{41695C02-EB3D-45CC-B7BB-F8F65C6E4F19}"/>
              </a:ext>
            </a:extLst>
          </p:cNvPr>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23103881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D0130-41B4-4AEA-92CA-001290A19693}"/>
              </a:ext>
            </a:extLst>
          </p:cNvPr>
          <p:cNvSpPr>
            <a:spLocks noGrp="1"/>
          </p:cNvSpPr>
          <p:nvPr>
            <p:ph type="title"/>
          </p:nvPr>
        </p:nvSpPr>
        <p:spPr>
          <a:xfrm>
            <a:off x="304800" y="762001"/>
            <a:ext cx="8534400" cy="654049"/>
          </a:xfrm>
        </p:spPr>
        <p:txBody>
          <a:bodyPr>
            <a:noAutofit/>
          </a:bodyPr>
          <a:lstStyle/>
          <a:p>
            <a:r>
              <a:rPr lang="en-US" sz="3400" b="1" dirty="0">
                <a:ea typeface="Source Sans Pro" charset="0"/>
              </a:rPr>
              <a:t>Do It! 2: </a:t>
            </a:r>
            <a:r>
              <a:rPr lang="en-US" sz="3400" b="1" dirty="0">
                <a:solidFill>
                  <a:srgbClr val="196E78"/>
                </a:solidFill>
                <a:ea typeface="Source Sans Pro" charset="0"/>
              </a:rPr>
              <a:t>Adjusting Entries for Deferrals </a:t>
            </a:r>
            <a:r>
              <a:rPr lang="en-US" sz="2400" dirty="0">
                <a:solidFill>
                  <a:srgbClr val="196E78"/>
                </a:solidFill>
                <a:ea typeface="Source Sans Pro" charset="0"/>
              </a:rPr>
              <a:t>(3 of 5)</a:t>
            </a:r>
            <a:endParaRPr lang="en-US" sz="2400" dirty="0"/>
          </a:p>
        </p:txBody>
      </p:sp>
      <p:sp>
        <p:nvSpPr>
          <p:cNvPr id="3" name="Content Placeholder 2">
            <a:extLst>
              <a:ext uri="{FF2B5EF4-FFF2-40B4-BE49-F238E27FC236}">
                <a16:creationId xmlns:a16="http://schemas.microsoft.com/office/drawing/2014/main" id="{99070035-1EE9-4ED5-9182-867497B56E8C}"/>
              </a:ext>
            </a:extLst>
          </p:cNvPr>
          <p:cNvSpPr>
            <a:spLocks noGrp="1"/>
          </p:cNvSpPr>
          <p:nvPr>
            <p:ph sz="quarter" idx="16"/>
          </p:nvPr>
        </p:nvSpPr>
        <p:spPr>
          <a:xfrm>
            <a:off x="304800" y="1828800"/>
            <a:ext cx="8534400" cy="502276"/>
          </a:xfrm>
        </p:spPr>
        <p:txBody>
          <a:bodyPr/>
          <a:lstStyle/>
          <a:p>
            <a:r>
              <a:rPr lang="en-US" sz="1600" dirty="0">
                <a:latin typeface="+mn-lt"/>
              </a:rPr>
              <a:t>The ledger of Hammond Company, on March 31, 2020, includes these selected accounts before adjusting entries are prepared.</a:t>
            </a:r>
          </a:p>
        </p:txBody>
      </p:sp>
      <p:graphicFrame>
        <p:nvGraphicFramePr>
          <p:cNvPr id="14" name="Content Placeholder 13" descr="Table is accessible to screenreaders">
            <a:extLst>
              <a:ext uri="{FF2B5EF4-FFF2-40B4-BE49-F238E27FC236}">
                <a16:creationId xmlns:a16="http://schemas.microsoft.com/office/drawing/2014/main" id="{A982E408-AFA0-4239-91F4-938C43D1F083}"/>
              </a:ext>
            </a:extLst>
          </p:cNvPr>
          <p:cNvGraphicFramePr>
            <a:graphicFrameLocks noGrp="1"/>
          </p:cNvGraphicFramePr>
          <p:nvPr>
            <p:ph sz="quarter" idx="19"/>
          </p:nvPr>
        </p:nvGraphicFramePr>
        <p:xfrm>
          <a:off x="304800" y="2362200"/>
          <a:ext cx="7772400" cy="1828800"/>
        </p:xfrm>
        <a:graphic>
          <a:graphicData uri="http://schemas.openxmlformats.org/drawingml/2006/table">
            <a:tbl>
              <a:tblPr firstRow="1" bandRow="1">
                <a:tableStyleId>{2D5ABB26-0587-4C30-8999-92F81FD0307C}</a:tableStyleId>
              </a:tblPr>
              <a:tblGrid>
                <a:gridCol w="5257800">
                  <a:extLst>
                    <a:ext uri="{9D8B030D-6E8A-4147-A177-3AD203B41FA5}">
                      <a16:colId xmlns:a16="http://schemas.microsoft.com/office/drawing/2014/main" val="2210376273"/>
                    </a:ext>
                  </a:extLst>
                </a:gridCol>
                <a:gridCol w="1219200">
                  <a:extLst>
                    <a:ext uri="{9D8B030D-6E8A-4147-A177-3AD203B41FA5}">
                      <a16:colId xmlns:a16="http://schemas.microsoft.com/office/drawing/2014/main" val="2111321641"/>
                    </a:ext>
                  </a:extLst>
                </a:gridCol>
                <a:gridCol w="1295400">
                  <a:extLst>
                    <a:ext uri="{9D8B030D-6E8A-4147-A177-3AD203B41FA5}">
                      <a16:colId xmlns:a16="http://schemas.microsoft.com/office/drawing/2014/main" val="1623227328"/>
                    </a:ext>
                  </a:extLst>
                </a:gridCol>
              </a:tblGrid>
              <a:tr h="291894">
                <a:tc>
                  <a:txBody>
                    <a:bodyPr/>
                    <a:lstStyle/>
                    <a:p>
                      <a:pPr algn="l"/>
                      <a:endParaRPr lang="en-US" sz="1400"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b="1" dirty="0"/>
                        <a:t>Debit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b="1" dirty="0"/>
                        <a:t>Credit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5079175"/>
                  </a:ext>
                </a:extLst>
              </a:tr>
              <a:tr h="159814">
                <a:tc>
                  <a:txBody>
                    <a:bodyPr/>
                    <a:lstStyle/>
                    <a:p>
                      <a:pPr algn="l"/>
                      <a:r>
                        <a:rPr lang="en-US" sz="1400" dirty="0"/>
                        <a:t>Prepaid Insurance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$ 3,600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42474896"/>
                  </a:ext>
                </a:extLst>
              </a:tr>
              <a:tr h="195374">
                <a:tc>
                  <a:txBody>
                    <a:bodyPr/>
                    <a:lstStyle/>
                    <a:p>
                      <a:pPr algn="l"/>
                      <a:r>
                        <a:rPr lang="en-US" sz="1400" dirty="0"/>
                        <a:t>Supplies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2,800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9852174"/>
                  </a:ext>
                </a:extLst>
              </a:tr>
              <a:tr h="291894">
                <a:tc>
                  <a:txBody>
                    <a:bodyPr/>
                    <a:lstStyle/>
                    <a:p>
                      <a:pPr algn="l"/>
                      <a:r>
                        <a:rPr lang="en-US" sz="1400" dirty="0"/>
                        <a:t>Equipment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25,000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4626189"/>
                  </a:ext>
                </a:extLst>
              </a:tr>
              <a:tr h="121508">
                <a:tc>
                  <a:txBody>
                    <a:bodyPr/>
                    <a:lstStyle/>
                    <a:p>
                      <a:pPr algn="l"/>
                      <a:r>
                        <a:rPr lang="en-US" sz="1400" dirty="0"/>
                        <a:t>Accumulated Depreciation—Equipment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$5,000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25710687"/>
                  </a:ext>
                </a:extLst>
              </a:tr>
              <a:tr h="288290">
                <a:tc>
                  <a:txBody>
                    <a:bodyPr/>
                    <a:lstStyle/>
                    <a:p>
                      <a:pPr algn="l"/>
                      <a:r>
                        <a:rPr lang="en-US" sz="1400" dirty="0"/>
                        <a:t>Unearned Service Revenue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9,200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2815745"/>
                  </a:ext>
                </a:extLst>
              </a:tr>
            </a:tbl>
          </a:graphicData>
        </a:graphic>
      </p:graphicFrame>
      <p:sp>
        <p:nvSpPr>
          <p:cNvPr id="5" name="Content Placeholder 4">
            <a:extLst>
              <a:ext uri="{FF2B5EF4-FFF2-40B4-BE49-F238E27FC236}">
                <a16:creationId xmlns:a16="http://schemas.microsoft.com/office/drawing/2014/main" id="{BD1ACB52-B268-42CB-81F4-1FA07CBDBD8F}"/>
              </a:ext>
            </a:extLst>
          </p:cNvPr>
          <p:cNvSpPr>
            <a:spLocks noGrp="1"/>
          </p:cNvSpPr>
          <p:nvPr>
            <p:ph sz="quarter" idx="18"/>
          </p:nvPr>
        </p:nvSpPr>
        <p:spPr>
          <a:xfrm>
            <a:off x="304800" y="4267201"/>
            <a:ext cx="4648200" cy="665407"/>
          </a:xfrm>
        </p:spPr>
        <p:txBody>
          <a:bodyPr/>
          <a:lstStyle/>
          <a:p>
            <a:pPr>
              <a:spcBef>
                <a:spcPts val="600"/>
              </a:spcBef>
            </a:pPr>
            <a:r>
              <a:rPr lang="en-US" sz="1600" dirty="0"/>
              <a:t>Prepare the adjusting entries for the month of March.</a:t>
            </a:r>
          </a:p>
          <a:p>
            <a:pPr marL="402336" indent="-402336">
              <a:buClr>
                <a:schemeClr val="accent2"/>
              </a:buClr>
              <a:buFont typeface="+mj-lt"/>
              <a:buAutoNum type="arabicPeriod" startAt="2"/>
            </a:pPr>
            <a:r>
              <a:rPr lang="en-US" altLang="en-US" sz="1600" dirty="0"/>
              <a:t>Supplies on hand total $800.</a:t>
            </a:r>
            <a:endParaRPr lang="en-US" sz="1600" dirty="0"/>
          </a:p>
        </p:txBody>
      </p:sp>
      <p:sp>
        <p:nvSpPr>
          <p:cNvPr id="7" name="Content Placeholder 6">
            <a:extLst>
              <a:ext uri="{FF2B5EF4-FFF2-40B4-BE49-F238E27FC236}">
                <a16:creationId xmlns:a16="http://schemas.microsoft.com/office/drawing/2014/main" id="{B2805178-2141-46E2-941D-54A917E295CB}"/>
              </a:ext>
            </a:extLst>
          </p:cNvPr>
          <p:cNvSpPr>
            <a:spLocks noGrp="1"/>
          </p:cNvSpPr>
          <p:nvPr>
            <p:ph sz="quarter" idx="20"/>
          </p:nvPr>
        </p:nvSpPr>
        <p:spPr>
          <a:xfrm>
            <a:off x="762000" y="5194298"/>
            <a:ext cx="1828800" cy="336551"/>
          </a:xfrm>
        </p:spPr>
        <p:txBody>
          <a:bodyPr/>
          <a:lstStyle/>
          <a:p>
            <a:r>
              <a:rPr lang="en-US" sz="1800" dirty="0"/>
              <a:t>Supplies Expense</a:t>
            </a:r>
          </a:p>
        </p:txBody>
      </p:sp>
      <p:sp>
        <p:nvSpPr>
          <p:cNvPr id="8" name="Content Placeholder 7">
            <a:extLst>
              <a:ext uri="{FF2B5EF4-FFF2-40B4-BE49-F238E27FC236}">
                <a16:creationId xmlns:a16="http://schemas.microsoft.com/office/drawing/2014/main" id="{E23F39FC-93DB-4C50-8EDF-ECA491841C00}"/>
              </a:ext>
            </a:extLst>
          </p:cNvPr>
          <p:cNvSpPr>
            <a:spLocks noGrp="1"/>
          </p:cNvSpPr>
          <p:nvPr>
            <p:ph sz="quarter" idx="21"/>
          </p:nvPr>
        </p:nvSpPr>
        <p:spPr>
          <a:xfrm>
            <a:off x="5130594" y="5208841"/>
            <a:ext cx="813006" cy="290438"/>
          </a:xfrm>
        </p:spPr>
        <p:txBody>
          <a:bodyPr/>
          <a:lstStyle/>
          <a:p>
            <a:r>
              <a:rPr lang="en-US" sz="1800" dirty="0"/>
              <a:t>2,000</a:t>
            </a:r>
          </a:p>
        </p:txBody>
      </p:sp>
      <p:sp>
        <p:nvSpPr>
          <p:cNvPr id="9" name="Content Placeholder 8">
            <a:extLst>
              <a:ext uri="{FF2B5EF4-FFF2-40B4-BE49-F238E27FC236}">
                <a16:creationId xmlns:a16="http://schemas.microsoft.com/office/drawing/2014/main" id="{FFB02B6D-0ADB-48AE-B6A4-6C53F81D19FA}"/>
              </a:ext>
            </a:extLst>
          </p:cNvPr>
          <p:cNvSpPr>
            <a:spLocks noGrp="1"/>
          </p:cNvSpPr>
          <p:nvPr>
            <p:ph sz="quarter" idx="22"/>
          </p:nvPr>
        </p:nvSpPr>
        <p:spPr>
          <a:xfrm>
            <a:off x="990600" y="5503607"/>
            <a:ext cx="3733800" cy="592391"/>
          </a:xfrm>
        </p:spPr>
        <p:txBody>
          <a:bodyPr/>
          <a:lstStyle/>
          <a:p>
            <a:pPr>
              <a:spcBef>
                <a:spcPts val="0"/>
              </a:spcBef>
            </a:pPr>
            <a:r>
              <a:rPr lang="en-US" sz="1800" dirty="0"/>
              <a:t>Supplies</a:t>
            </a:r>
          </a:p>
          <a:p>
            <a:pPr>
              <a:spcBef>
                <a:spcPts val="0"/>
              </a:spcBef>
            </a:pPr>
            <a:r>
              <a:rPr lang="en-IN" sz="1800" dirty="0"/>
              <a:t>    (To record supplies used)</a:t>
            </a:r>
            <a:endParaRPr lang="en-US" sz="1800" dirty="0"/>
          </a:p>
        </p:txBody>
      </p:sp>
      <p:sp>
        <p:nvSpPr>
          <p:cNvPr id="10" name="Content Placeholder 9">
            <a:extLst>
              <a:ext uri="{FF2B5EF4-FFF2-40B4-BE49-F238E27FC236}">
                <a16:creationId xmlns:a16="http://schemas.microsoft.com/office/drawing/2014/main" id="{80BA00CC-0CC6-4C39-8CE6-F1C0B778B490}"/>
              </a:ext>
            </a:extLst>
          </p:cNvPr>
          <p:cNvSpPr>
            <a:spLocks noGrp="1"/>
          </p:cNvSpPr>
          <p:nvPr>
            <p:ph sz="quarter" idx="23"/>
          </p:nvPr>
        </p:nvSpPr>
        <p:spPr>
          <a:xfrm>
            <a:off x="6153150" y="5486400"/>
            <a:ext cx="737047" cy="321562"/>
          </a:xfrm>
        </p:spPr>
        <p:txBody>
          <a:bodyPr/>
          <a:lstStyle/>
          <a:p>
            <a:r>
              <a:rPr lang="en-US" sz="1800" dirty="0"/>
              <a:t>2,000</a:t>
            </a:r>
          </a:p>
        </p:txBody>
      </p:sp>
      <p:sp>
        <p:nvSpPr>
          <p:cNvPr id="12" name="Slide Number Placeholder 11">
            <a:extLst>
              <a:ext uri="{FF2B5EF4-FFF2-40B4-BE49-F238E27FC236}">
                <a16:creationId xmlns:a16="http://schemas.microsoft.com/office/drawing/2014/main" id="{5E10ADF7-D737-48D1-AEDA-EA5FF080D7F6}"/>
              </a:ext>
            </a:extLst>
          </p:cNvPr>
          <p:cNvSpPr>
            <a:spLocks noGrp="1"/>
          </p:cNvSpPr>
          <p:nvPr>
            <p:ph type="sldNum" sz="quarter" idx="10"/>
          </p:nvPr>
        </p:nvSpPr>
        <p:spPr/>
        <p:txBody>
          <a:bodyPr/>
          <a:lstStyle/>
          <a:p>
            <a:fld id="{67B19427-F580-D146-B60E-4CADEE75497F}" type="slidenum">
              <a:rPr lang="en-US" smtClean="0"/>
              <a:pPr/>
              <a:t>40</a:t>
            </a:fld>
            <a:endParaRPr lang="en-US" dirty="0"/>
          </a:p>
        </p:txBody>
      </p:sp>
      <p:sp>
        <p:nvSpPr>
          <p:cNvPr id="13" name="Footer Placeholder 12">
            <a:extLst>
              <a:ext uri="{FF2B5EF4-FFF2-40B4-BE49-F238E27FC236}">
                <a16:creationId xmlns:a16="http://schemas.microsoft.com/office/drawing/2014/main" id="{F5D9E0BE-0630-423D-BD0F-9DD569FF4765}"/>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272705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p:bldP spid="9" grpId="0" build="p"/>
      <p:bldP spid="10"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D0130-41B4-4AEA-92CA-001290A19693}"/>
              </a:ext>
            </a:extLst>
          </p:cNvPr>
          <p:cNvSpPr>
            <a:spLocks noGrp="1"/>
          </p:cNvSpPr>
          <p:nvPr>
            <p:ph type="title"/>
          </p:nvPr>
        </p:nvSpPr>
        <p:spPr>
          <a:xfrm>
            <a:off x="304800" y="762001"/>
            <a:ext cx="8534400" cy="682623"/>
          </a:xfrm>
        </p:spPr>
        <p:txBody>
          <a:bodyPr>
            <a:noAutofit/>
          </a:bodyPr>
          <a:lstStyle/>
          <a:p>
            <a:r>
              <a:rPr lang="en-US" sz="3400" b="1" dirty="0">
                <a:ea typeface="Source Sans Pro" charset="0"/>
              </a:rPr>
              <a:t>Do It! 2: </a:t>
            </a:r>
            <a:r>
              <a:rPr lang="en-US" sz="3400" b="1" dirty="0">
                <a:solidFill>
                  <a:srgbClr val="196E78"/>
                </a:solidFill>
                <a:ea typeface="Source Sans Pro" charset="0"/>
              </a:rPr>
              <a:t>Adjusting Entries for Deferrals </a:t>
            </a:r>
            <a:r>
              <a:rPr lang="en-US" sz="2400" dirty="0">
                <a:solidFill>
                  <a:srgbClr val="196E78"/>
                </a:solidFill>
                <a:ea typeface="Source Sans Pro" charset="0"/>
              </a:rPr>
              <a:t>(4 of 5)</a:t>
            </a:r>
            <a:endParaRPr lang="en-US" sz="2400" dirty="0"/>
          </a:p>
        </p:txBody>
      </p:sp>
      <p:sp>
        <p:nvSpPr>
          <p:cNvPr id="3" name="Content Placeholder 2">
            <a:extLst>
              <a:ext uri="{FF2B5EF4-FFF2-40B4-BE49-F238E27FC236}">
                <a16:creationId xmlns:a16="http://schemas.microsoft.com/office/drawing/2014/main" id="{99070035-1EE9-4ED5-9182-867497B56E8C}"/>
              </a:ext>
            </a:extLst>
          </p:cNvPr>
          <p:cNvSpPr>
            <a:spLocks noGrp="1"/>
          </p:cNvSpPr>
          <p:nvPr>
            <p:ph sz="quarter" idx="16"/>
          </p:nvPr>
        </p:nvSpPr>
        <p:spPr>
          <a:xfrm>
            <a:off x="304800" y="1828800"/>
            <a:ext cx="8534400" cy="546100"/>
          </a:xfrm>
        </p:spPr>
        <p:txBody>
          <a:bodyPr/>
          <a:lstStyle/>
          <a:p>
            <a:r>
              <a:rPr lang="en-US" sz="1600" dirty="0">
                <a:latin typeface="+mn-lt"/>
              </a:rPr>
              <a:t>The ledger of Hammond Company, on March 31, 2020, includes these selected accounts before adjusting entries are prepared.</a:t>
            </a:r>
          </a:p>
        </p:txBody>
      </p:sp>
      <p:graphicFrame>
        <p:nvGraphicFramePr>
          <p:cNvPr id="14" name="Content Placeholder 13" descr="Table is accessible to screenreaders">
            <a:extLst>
              <a:ext uri="{FF2B5EF4-FFF2-40B4-BE49-F238E27FC236}">
                <a16:creationId xmlns:a16="http://schemas.microsoft.com/office/drawing/2014/main" id="{A982E408-AFA0-4239-91F4-938C43D1F083}"/>
              </a:ext>
            </a:extLst>
          </p:cNvPr>
          <p:cNvGraphicFramePr>
            <a:graphicFrameLocks noGrp="1"/>
          </p:cNvGraphicFramePr>
          <p:nvPr>
            <p:ph sz="quarter" idx="19"/>
          </p:nvPr>
        </p:nvGraphicFramePr>
        <p:xfrm>
          <a:off x="304800" y="2362200"/>
          <a:ext cx="7772400" cy="1828800"/>
        </p:xfrm>
        <a:graphic>
          <a:graphicData uri="http://schemas.openxmlformats.org/drawingml/2006/table">
            <a:tbl>
              <a:tblPr firstRow="1" bandRow="1">
                <a:tableStyleId>{2D5ABB26-0587-4C30-8999-92F81FD0307C}</a:tableStyleId>
              </a:tblPr>
              <a:tblGrid>
                <a:gridCol w="5257800">
                  <a:extLst>
                    <a:ext uri="{9D8B030D-6E8A-4147-A177-3AD203B41FA5}">
                      <a16:colId xmlns:a16="http://schemas.microsoft.com/office/drawing/2014/main" val="2210376273"/>
                    </a:ext>
                  </a:extLst>
                </a:gridCol>
                <a:gridCol w="1219200">
                  <a:extLst>
                    <a:ext uri="{9D8B030D-6E8A-4147-A177-3AD203B41FA5}">
                      <a16:colId xmlns:a16="http://schemas.microsoft.com/office/drawing/2014/main" val="2111321641"/>
                    </a:ext>
                  </a:extLst>
                </a:gridCol>
                <a:gridCol w="1295400">
                  <a:extLst>
                    <a:ext uri="{9D8B030D-6E8A-4147-A177-3AD203B41FA5}">
                      <a16:colId xmlns:a16="http://schemas.microsoft.com/office/drawing/2014/main" val="1623227328"/>
                    </a:ext>
                  </a:extLst>
                </a:gridCol>
              </a:tblGrid>
              <a:tr h="291894">
                <a:tc>
                  <a:txBody>
                    <a:bodyPr/>
                    <a:lstStyle/>
                    <a:p>
                      <a:pPr algn="l"/>
                      <a:endParaRPr lang="en-US" sz="1400"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b="1" dirty="0"/>
                        <a:t>Debit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b="1" dirty="0"/>
                        <a:t>Credit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5079175"/>
                  </a:ext>
                </a:extLst>
              </a:tr>
              <a:tr h="159814">
                <a:tc>
                  <a:txBody>
                    <a:bodyPr/>
                    <a:lstStyle/>
                    <a:p>
                      <a:pPr algn="l"/>
                      <a:r>
                        <a:rPr lang="en-US" sz="1400" dirty="0"/>
                        <a:t>Prepaid Insurance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$ 3,600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42474896"/>
                  </a:ext>
                </a:extLst>
              </a:tr>
              <a:tr h="195374">
                <a:tc>
                  <a:txBody>
                    <a:bodyPr/>
                    <a:lstStyle/>
                    <a:p>
                      <a:pPr algn="l"/>
                      <a:r>
                        <a:rPr lang="en-US" sz="1400" dirty="0"/>
                        <a:t>Supplies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2,800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9852174"/>
                  </a:ext>
                </a:extLst>
              </a:tr>
              <a:tr h="291894">
                <a:tc>
                  <a:txBody>
                    <a:bodyPr/>
                    <a:lstStyle/>
                    <a:p>
                      <a:pPr algn="l"/>
                      <a:r>
                        <a:rPr lang="en-US" sz="1400" dirty="0"/>
                        <a:t>Equipment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25,000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4626189"/>
                  </a:ext>
                </a:extLst>
              </a:tr>
              <a:tr h="121508">
                <a:tc>
                  <a:txBody>
                    <a:bodyPr/>
                    <a:lstStyle/>
                    <a:p>
                      <a:pPr algn="l"/>
                      <a:r>
                        <a:rPr lang="en-US" sz="1400" dirty="0"/>
                        <a:t>Accumulated Depreciation—Equipment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$5,000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25710687"/>
                  </a:ext>
                </a:extLst>
              </a:tr>
              <a:tr h="288290">
                <a:tc>
                  <a:txBody>
                    <a:bodyPr/>
                    <a:lstStyle/>
                    <a:p>
                      <a:pPr algn="l"/>
                      <a:r>
                        <a:rPr lang="en-US" sz="1400" dirty="0"/>
                        <a:t>Unearned Service Revenue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9,200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2815745"/>
                  </a:ext>
                </a:extLst>
              </a:tr>
            </a:tbl>
          </a:graphicData>
        </a:graphic>
      </p:graphicFrame>
      <p:sp>
        <p:nvSpPr>
          <p:cNvPr id="5" name="Content Placeholder 4">
            <a:extLst>
              <a:ext uri="{FF2B5EF4-FFF2-40B4-BE49-F238E27FC236}">
                <a16:creationId xmlns:a16="http://schemas.microsoft.com/office/drawing/2014/main" id="{BD1ACB52-B268-42CB-81F4-1FA07CBDBD8F}"/>
              </a:ext>
            </a:extLst>
          </p:cNvPr>
          <p:cNvSpPr>
            <a:spLocks noGrp="1"/>
          </p:cNvSpPr>
          <p:nvPr>
            <p:ph sz="quarter" idx="18"/>
          </p:nvPr>
        </p:nvSpPr>
        <p:spPr>
          <a:xfrm>
            <a:off x="304800" y="4267201"/>
            <a:ext cx="8534400" cy="685800"/>
          </a:xfrm>
        </p:spPr>
        <p:txBody>
          <a:bodyPr/>
          <a:lstStyle/>
          <a:p>
            <a:pPr>
              <a:spcBef>
                <a:spcPts val="600"/>
              </a:spcBef>
            </a:pPr>
            <a:r>
              <a:rPr lang="en-US" sz="1600" dirty="0"/>
              <a:t>Prepare the adjusting entries for the month of March.</a:t>
            </a:r>
          </a:p>
          <a:p>
            <a:pPr marL="402336" indent="-402336">
              <a:buClr>
                <a:schemeClr val="accent2"/>
              </a:buClr>
              <a:buFont typeface="+mj-lt"/>
              <a:buAutoNum type="arabicPeriod" startAt="3"/>
            </a:pPr>
            <a:r>
              <a:rPr lang="en-US" altLang="en-US" sz="1600" dirty="0"/>
              <a:t>The equipment depreciates $200 a month.</a:t>
            </a:r>
            <a:endParaRPr lang="en-US" sz="1600" dirty="0"/>
          </a:p>
        </p:txBody>
      </p:sp>
      <p:sp>
        <p:nvSpPr>
          <p:cNvPr id="7" name="Content Placeholder 6">
            <a:extLst>
              <a:ext uri="{FF2B5EF4-FFF2-40B4-BE49-F238E27FC236}">
                <a16:creationId xmlns:a16="http://schemas.microsoft.com/office/drawing/2014/main" id="{B2805178-2141-46E2-941D-54A917E295CB}"/>
              </a:ext>
            </a:extLst>
          </p:cNvPr>
          <p:cNvSpPr>
            <a:spLocks noGrp="1"/>
          </p:cNvSpPr>
          <p:nvPr>
            <p:ph sz="quarter" idx="20"/>
          </p:nvPr>
        </p:nvSpPr>
        <p:spPr>
          <a:xfrm>
            <a:off x="762000" y="5194298"/>
            <a:ext cx="2266950" cy="336551"/>
          </a:xfrm>
        </p:spPr>
        <p:txBody>
          <a:bodyPr/>
          <a:lstStyle/>
          <a:p>
            <a:r>
              <a:rPr lang="en-US" sz="1800" dirty="0"/>
              <a:t>Depreciation Expense</a:t>
            </a:r>
          </a:p>
        </p:txBody>
      </p:sp>
      <p:sp>
        <p:nvSpPr>
          <p:cNvPr id="8" name="Content Placeholder 7">
            <a:extLst>
              <a:ext uri="{FF2B5EF4-FFF2-40B4-BE49-F238E27FC236}">
                <a16:creationId xmlns:a16="http://schemas.microsoft.com/office/drawing/2014/main" id="{E23F39FC-93DB-4C50-8EDF-ECA491841C00}"/>
              </a:ext>
            </a:extLst>
          </p:cNvPr>
          <p:cNvSpPr>
            <a:spLocks noGrp="1"/>
          </p:cNvSpPr>
          <p:nvPr>
            <p:ph sz="quarter" idx="21"/>
          </p:nvPr>
        </p:nvSpPr>
        <p:spPr>
          <a:xfrm>
            <a:off x="5130594" y="5208843"/>
            <a:ext cx="584406" cy="316194"/>
          </a:xfrm>
        </p:spPr>
        <p:txBody>
          <a:bodyPr/>
          <a:lstStyle/>
          <a:p>
            <a:r>
              <a:rPr lang="en-US" sz="1800" dirty="0"/>
              <a:t>200</a:t>
            </a:r>
          </a:p>
        </p:txBody>
      </p:sp>
      <p:sp>
        <p:nvSpPr>
          <p:cNvPr id="9" name="Content Placeholder 8">
            <a:extLst>
              <a:ext uri="{FF2B5EF4-FFF2-40B4-BE49-F238E27FC236}">
                <a16:creationId xmlns:a16="http://schemas.microsoft.com/office/drawing/2014/main" id="{FFB02B6D-0ADB-48AE-B6A4-6C53F81D19FA}"/>
              </a:ext>
            </a:extLst>
          </p:cNvPr>
          <p:cNvSpPr>
            <a:spLocks noGrp="1"/>
          </p:cNvSpPr>
          <p:nvPr>
            <p:ph sz="quarter" idx="22"/>
          </p:nvPr>
        </p:nvSpPr>
        <p:spPr>
          <a:xfrm>
            <a:off x="990600" y="5503608"/>
            <a:ext cx="4191000" cy="685800"/>
          </a:xfrm>
        </p:spPr>
        <p:txBody>
          <a:bodyPr/>
          <a:lstStyle/>
          <a:p>
            <a:r>
              <a:rPr lang="en-US" sz="1800" dirty="0"/>
              <a:t>Accumulated Depreciation—Equipment</a:t>
            </a:r>
          </a:p>
          <a:p>
            <a:pPr>
              <a:spcBef>
                <a:spcPts val="0"/>
              </a:spcBef>
            </a:pPr>
            <a:r>
              <a:rPr lang="en-IN" sz="1800" dirty="0"/>
              <a:t>     (To record monthly depreciation)</a:t>
            </a:r>
            <a:endParaRPr lang="en-US" sz="1800" dirty="0"/>
          </a:p>
        </p:txBody>
      </p:sp>
      <p:sp>
        <p:nvSpPr>
          <p:cNvPr id="10" name="Content Placeholder 9">
            <a:extLst>
              <a:ext uri="{FF2B5EF4-FFF2-40B4-BE49-F238E27FC236}">
                <a16:creationId xmlns:a16="http://schemas.microsoft.com/office/drawing/2014/main" id="{80BA00CC-0CC6-4C39-8CE6-F1C0B778B490}"/>
              </a:ext>
            </a:extLst>
          </p:cNvPr>
          <p:cNvSpPr>
            <a:spLocks noGrp="1"/>
          </p:cNvSpPr>
          <p:nvPr>
            <p:ph sz="quarter" idx="23"/>
          </p:nvPr>
        </p:nvSpPr>
        <p:spPr>
          <a:xfrm>
            <a:off x="6153150" y="5486400"/>
            <a:ext cx="813006" cy="308683"/>
          </a:xfrm>
        </p:spPr>
        <p:txBody>
          <a:bodyPr/>
          <a:lstStyle/>
          <a:p>
            <a:r>
              <a:rPr lang="en-US" sz="1800" dirty="0"/>
              <a:t>200</a:t>
            </a:r>
          </a:p>
        </p:txBody>
      </p:sp>
      <p:sp>
        <p:nvSpPr>
          <p:cNvPr id="12" name="Slide Number Placeholder 11">
            <a:extLst>
              <a:ext uri="{FF2B5EF4-FFF2-40B4-BE49-F238E27FC236}">
                <a16:creationId xmlns:a16="http://schemas.microsoft.com/office/drawing/2014/main" id="{5E10ADF7-D737-48D1-AEDA-EA5FF080D7F6}"/>
              </a:ext>
            </a:extLst>
          </p:cNvPr>
          <p:cNvSpPr>
            <a:spLocks noGrp="1"/>
          </p:cNvSpPr>
          <p:nvPr>
            <p:ph type="sldNum" sz="quarter" idx="10"/>
          </p:nvPr>
        </p:nvSpPr>
        <p:spPr/>
        <p:txBody>
          <a:bodyPr/>
          <a:lstStyle/>
          <a:p>
            <a:fld id="{67B19427-F580-D146-B60E-4CADEE75497F}" type="slidenum">
              <a:rPr lang="en-US" smtClean="0"/>
              <a:pPr/>
              <a:t>41</a:t>
            </a:fld>
            <a:endParaRPr lang="en-US" dirty="0"/>
          </a:p>
        </p:txBody>
      </p:sp>
      <p:sp>
        <p:nvSpPr>
          <p:cNvPr id="13" name="Footer Placeholder 12">
            <a:extLst>
              <a:ext uri="{FF2B5EF4-FFF2-40B4-BE49-F238E27FC236}">
                <a16:creationId xmlns:a16="http://schemas.microsoft.com/office/drawing/2014/main" id="{F5D9E0BE-0630-423D-BD0F-9DD569FF4765}"/>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898176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p:bldP spid="9" grpId="0" build="p"/>
      <p:bldP spid="10"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D0130-41B4-4AEA-92CA-001290A19693}"/>
              </a:ext>
            </a:extLst>
          </p:cNvPr>
          <p:cNvSpPr>
            <a:spLocks noGrp="1"/>
          </p:cNvSpPr>
          <p:nvPr>
            <p:ph type="title"/>
          </p:nvPr>
        </p:nvSpPr>
        <p:spPr>
          <a:xfrm>
            <a:off x="304800" y="762001"/>
            <a:ext cx="8534400" cy="756008"/>
          </a:xfrm>
        </p:spPr>
        <p:txBody>
          <a:bodyPr>
            <a:noAutofit/>
          </a:bodyPr>
          <a:lstStyle/>
          <a:p>
            <a:r>
              <a:rPr lang="en-US" sz="3400" b="1" dirty="0">
                <a:ea typeface="Source Sans Pro" charset="0"/>
              </a:rPr>
              <a:t>Do It! 2: </a:t>
            </a:r>
            <a:r>
              <a:rPr lang="en-US" sz="3400" b="1" dirty="0">
                <a:solidFill>
                  <a:srgbClr val="196E78"/>
                </a:solidFill>
                <a:ea typeface="Source Sans Pro" charset="0"/>
              </a:rPr>
              <a:t>Adjusting Entries for Deferrals </a:t>
            </a:r>
            <a:r>
              <a:rPr lang="en-US" sz="2400" dirty="0">
                <a:solidFill>
                  <a:srgbClr val="196E78"/>
                </a:solidFill>
                <a:ea typeface="Source Sans Pro" charset="0"/>
              </a:rPr>
              <a:t>(5 of 5)</a:t>
            </a:r>
            <a:endParaRPr lang="en-US" sz="2400" dirty="0"/>
          </a:p>
        </p:txBody>
      </p:sp>
      <p:sp>
        <p:nvSpPr>
          <p:cNvPr id="3" name="Content Placeholder 2">
            <a:extLst>
              <a:ext uri="{FF2B5EF4-FFF2-40B4-BE49-F238E27FC236}">
                <a16:creationId xmlns:a16="http://schemas.microsoft.com/office/drawing/2014/main" id="{99070035-1EE9-4ED5-9182-867497B56E8C}"/>
              </a:ext>
            </a:extLst>
          </p:cNvPr>
          <p:cNvSpPr>
            <a:spLocks noGrp="1"/>
          </p:cNvSpPr>
          <p:nvPr>
            <p:ph sz="quarter" idx="16"/>
          </p:nvPr>
        </p:nvSpPr>
        <p:spPr>
          <a:xfrm>
            <a:off x="304800" y="1828800"/>
            <a:ext cx="8534400" cy="546100"/>
          </a:xfrm>
        </p:spPr>
        <p:txBody>
          <a:bodyPr/>
          <a:lstStyle/>
          <a:p>
            <a:r>
              <a:rPr lang="en-US" sz="1600" dirty="0">
                <a:latin typeface="+mn-lt"/>
              </a:rPr>
              <a:t>The ledger of Hammond Company, on March 31, 2020, includes these selected accounts before adjusting entries are prepared.</a:t>
            </a:r>
          </a:p>
        </p:txBody>
      </p:sp>
      <p:graphicFrame>
        <p:nvGraphicFramePr>
          <p:cNvPr id="14" name="Content Placeholder 13" descr="Table is accessible to screenreaders">
            <a:extLst>
              <a:ext uri="{FF2B5EF4-FFF2-40B4-BE49-F238E27FC236}">
                <a16:creationId xmlns:a16="http://schemas.microsoft.com/office/drawing/2014/main" id="{A982E408-AFA0-4239-91F4-938C43D1F083}"/>
              </a:ext>
            </a:extLst>
          </p:cNvPr>
          <p:cNvGraphicFramePr>
            <a:graphicFrameLocks noGrp="1"/>
          </p:cNvGraphicFramePr>
          <p:nvPr>
            <p:ph sz="quarter" idx="19"/>
          </p:nvPr>
        </p:nvGraphicFramePr>
        <p:xfrm>
          <a:off x="304800" y="2362200"/>
          <a:ext cx="7772400" cy="1828800"/>
        </p:xfrm>
        <a:graphic>
          <a:graphicData uri="http://schemas.openxmlformats.org/drawingml/2006/table">
            <a:tbl>
              <a:tblPr firstRow="1" bandRow="1">
                <a:tableStyleId>{2D5ABB26-0587-4C30-8999-92F81FD0307C}</a:tableStyleId>
              </a:tblPr>
              <a:tblGrid>
                <a:gridCol w="5257800">
                  <a:extLst>
                    <a:ext uri="{9D8B030D-6E8A-4147-A177-3AD203B41FA5}">
                      <a16:colId xmlns:a16="http://schemas.microsoft.com/office/drawing/2014/main" val="2210376273"/>
                    </a:ext>
                  </a:extLst>
                </a:gridCol>
                <a:gridCol w="1219200">
                  <a:extLst>
                    <a:ext uri="{9D8B030D-6E8A-4147-A177-3AD203B41FA5}">
                      <a16:colId xmlns:a16="http://schemas.microsoft.com/office/drawing/2014/main" val="2111321641"/>
                    </a:ext>
                  </a:extLst>
                </a:gridCol>
                <a:gridCol w="1295400">
                  <a:extLst>
                    <a:ext uri="{9D8B030D-6E8A-4147-A177-3AD203B41FA5}">
                      <a16:colId xmlns:a16="http://schemas.microsoft.com/office/drawing/2014/main" val="1623227328"/>
                    </a:ext>
                  </a:extLst>
                </a:gridCol>
              </a:tblGrid>
              <a:tr h="291894">
                <a:tc>
                  <a:txBody>
                    <a:bodyPr/>
                    <a:lstStyle/>
                    <a:p>
                      <a:pPr algn="l"/>
                      <a:endParaRPr lang="en-US" sz="1400"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b="1" dirty="0"/>
                        <a:t>Debit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b="1" dirty="0"/>
                        <a:t>Credit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5079175"/>
                  </a:ext>
                </a:extLst>
              </a:tr>
              <a:tr h="159814">
                <a:tc>
                  <a:txBody>
                    <a:bodyPr/>
                    <a:lstStyle/>
                    <a:p>
                      <a:pPr algn="l"/>
                      <a:r>
                        <a:rPr lang="en-US" sz="1400" dirty="0"/>
                        <a:t>Prepaid Insurance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$ 3,600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42474896"/>
                  </a:ext>
                </a:extLst>
              </a:tr>
              <a:tr h="195374">
                <a:tc>
                  <a:txBody>
                    <a:bodyPr/>
                    <a:lstStyle/>
                    <a:p>
                      <a:pPr algn="l"/>
                      <a:r>
                        <a:rPr lang="en-US" sz="1400" dirty="0"/>
                        <a:t>Supplies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2,800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9852174"/>
                  </a:ext>
                </a:extLst>
              </a:tr>
              <a:tr h="291894">
                <a:tc>
                  <a:txBody>
                    <a:bodyPr/>
                    <a:lstStyle/>
                    <a:p>
                      <a:pPr algn="l"/>
                      <a:r>
                        <a:rPr lang="en-US" sz="1400" dirty="0"/>
                        <a:t>Equipment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25,000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4626189"/>
                  </a:ext>
                </a:extLst>
              </a:tr>
              <a:tr h="121508">
                <a:tc>
                  <a:txBody>
                    <a:bodyPr/>
                    <a:lstStyle/>
                    <a:p>
                      <a:pPr algn="l"/>
                      <a:r>
                        <a:rPr lang="en-US" sz="1400" dirty="0"/>
                        <a:t>Accumulated Depreciation—Equipment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$5,000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25710687"/>
                  </a:ext>
                </a:extLst>
              </a:tr>
              <a:tr h="288290">
                <a:tc>
                  <a:txBody>
                    <a:bodyPr/>
                    <a:lstStyle/>
                    <a:p>
                      <a:pPr algn="l"/>
                      <a:r>
                        <a:rPr lang="en-US" sz="1400" dirty="0"/>
                        <a:t>Unearned Service Revenue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dirty="0"/>
                        <a:t>9,200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2815745"/>
                  </a:ext>
                </a:extLst>
              </a:tr>
            </a:tbl>
          </a:graphicData>
        </a:graphic>
      </p:graphicFrame>
      <p:sp>
        <p:nvSpPr>
          <p:cNvPr id="5" name="Content Placeholder 4">
            <a:extLst>
              <a:ext uri="{FF2B5EF4-FFF2-40B4-BE49-F238E27FC236}">
                <a16:creationId xmlns:a16="http://schemas.microsoft.com/office/drawing/2014/main" id="{BD1ACB52-B268-42CB-81F4-1FA07CBDBD8F}"/>
              </a:ext>
            </a:extLst>
          </p:cNvPr>
          <p:cNvSpPr>
            <a:spLocks noGrp="1"/>
          </p:cNvSpPr>
          <p:nvPr>
            <p:ph sz="quarter" idx="18"/>
          </p:nvPr>
        </p:nvSpPr>
        <p:spPr>
          <a:xfrm>
            <a:off x="304800" y="4267201"/>
            <a:ext cx="8534400" cy="685800"/>
          </a:xfrm>
        </p:spPr>
        <p:txBody>
          <a:bodyPr/>
          <a:lstStyle/>
          <a:p>
            <a:pPr>
              <a:spcBef>
                <a:spcPts val="600"/>
              </a:spcBef>
            </a:pPr>
            <a:r>
              <a:rPr lang="en-US" sz="1600" dirty="0"/>
              <a:t>Prepare the adjusting entries for the month of March.</a:t>
            </a:r>
          </a:p>
          <a:p>
            <a:pPr marL="402336" indent="-402336">
              <a:buClr>
                <a:schemeClr val="accent2"/>
              </a:buClr>
              <a:buFont typeface="+mj-lt"/>
              <a:buAutoNum type="arabicPeriod" startAt="4"/>
            </a:pPr>
            <a:r>
              <a:rPr lang="en-US" sz="1600" dirty="0"/>
              <a:t>During March, services were performed for $4,000 of the unearned service revenue reported.</a:t>
            </a:r>
          </a:p>
        </p:txBody>
      </p:sp>
      <p:sp>
        <p:nvSpPr>
          <p:cNvPr id="7" name="Content Placeholder 6">
            <a:extLst>
              <a:ext uri="{FF2B5EF4-FFF2-40B4-BE49-F238E27FC236}">
                <a16:creationId xmlns:a16="http://schemas.microsoft.com/office/drawing/2014/main" id="{B2805178-2141-46E2-941D-54A917E295CB}"/>
              </a:ext>
            </a:extLst>
          </p:cNvPr>
          <p:cNvSpPr>
            <a:spLocks noGrp="1"/>
          </p:cNvSpPr>
          <p:nvPr>
            <p:ph sz="quarter" idx="20"/>
          </p:nvPr>
        </p:nvSpPr>
        <p:spPr>
          <a:xfrm>
            <a:off x="762000" y="5194299"/>
            <a:ext cx="2743200" cy="317860"/>
          </a:xfrm>
        </p:spPr>
        <p:txBody>
          <a:bodyPr/>
          <a:lstStyle/>
          <a:p>
            <a:r>
              <a:rPr lang="en-US" sz="1800" dirty="0"/>
              <a:t>Unearned Service Revenue</a:t>
            </a:r>
          </a:p>
        </p:txBody>
      </p:sp>
      <p:sp>
        <p:nvSpPr>
          <p:cNvPr id="8" name="Content Placeholder 7">
            <a:extLst>
              <a:ext uri="{FF2B5EF4-FFF2-40B4-BE49-F238E27FC236}">
                <a16:creationId xmlns:a16="http://schemas.microsoft.com/office/drawing/2014/main" id="{E23F39FC-93DB-4C50-8EDF-ECA491841C00}"/>
              </a:ext>
            </a:extLst>
          </p:cNvPr>
          <p:cNvSpPr>
            <a:spLocks noGrp="1"/>
          </p:cNvSpPr>
          <p:nvPr>
            <p:ph sz="quarter" idx="21"/>
          </p:nvPr>
        </p:nvSpPr>
        <p:spPr>
          <a:xfrm>
            <a:off x="5327238" y="5208842"/>
            <a:ext cx="813006" cy="316196"/>
          </a:xfrm>
        </p:spPr>
        <p:txBody>
          <a:bodyPr/>
          <a:lstStyle/>
          <a:p>
            <a:r>
              <a:rPr lang="en-US" sz="1800" dirty="0"/>
              <a:t>4,000</a:t>
            </a:r>
          </a:p>
        </p:txBody>
      </p:sp>
      <p:sp>
        <p:nvSpPr>
          <p:cNvPr id="9" name="Content Placeholder 8">
            <a:extLst>
              <a:ext uri="{FF2B5EF4-FFF2-40B4-BE49-F238E27FC236}">
                <a16:creationId xmlns:a16="http://schemas.microsoft.com/office/drawing/2014/main" id="{FFB02B6D-0ADB-48AE-B6A4-6C53F81D19FA}"/>
              </a:ext>
            </a:extLst>
          </p:cNvPr>
          <p:cNvSpPr>
            <a:spLocks noGrp="1"/>
          </p:cNvSpPr>
          <p:nvPr>
            <p:ph sz="quarter" idx="22"/>
          </p:nvPr>
        </p:nvSpPr>
        <p:spPr>
          <a:xfrm>
            <a:off x="990600" y="5503609"/>
            <a:ext cx="4648202" cy="592390"/>
          </a:xfrm>
        </p:spPr>
        <p:txBody>
          <a:bodyPr/>
          <a:lstStyle/>
          <a:p>
            <a:pPr>
              <a:spcBef>
                <a:spcPts val="0"/>
              </a:spcBef>
            </a:pPr>
            <a:r>
              <a:rPr lang="en-US" sz="1800" dirty="0"/>
              <a:t>Service Revenue</a:t>
            </a:r>
          </a:p>
          <a:p>
            <a:pPr>
              <a:spcBef>
                <a:spcPts val="0"/>
              </a:spcBef>
            </a:pPr>
            <a:r>
              <a:rPr lang="en-IN" sz="1800" dirty="0"/>
              <a:t>    (To record revenue for services performed)</a:t>
            </a:r>
            <a:endParaRPr lang="en-US" sz="1800" dirty="0"/>
          </a:p>
        </p:txBody>
      </p:sp>
      <p:sp>
        <p:nvSpPr>
          <p:cNvPr id="10" name="Content Placeholder 9">
            <a:extLst>
              <a:ext uri="{FF2B5EF4-FFF2-40B4-BE49-F238E27FC236}">
                <a16:creationId xmlns:a16="http://schemas.microsoft.com/office/drawing/2014/main" id="{80BA00CC-0CC6-4C39-8CE6-F1C0B778B490}"/>
              </a:ext>
            </a:extLst>
          </p:cNvPr>
          <p:cNvSpPr>
            <a:spLocks noGrp="1"/>
          </p:cNvSpPr>
          <p:nvPr>
            <p:ph sz="quarter" idx="23"/>
          </p:nvPr>
        </p:nvSpPr>
        <p:spPr>
          <a:xfrm>
            <a:off x="6349794" y="5486400"/>
            <a:ext cx="813006" cy="321563"/>
          </a:xfrm>
        </p:spPr>
        <p:txBody>
          <a:bodyPr/>
          <a:lstStyle/>
          <a:p>
            <a:r>
              <a:rPr lang="en-US" sz="1800" dirty="0"/>
              <a:t>4,000</a:t>
            </a:r>
          </a:p>
        </p:txBody>
      </p:sp>
      <p:sp>
        <p:nvSpPr>
          <p:cNvPr id="12" name="Slide Number Placeholder 11">
            <a:extLst>
              <a:ext uri="{FF2B5EF4-FFF2-40B4-BE49-F238E27FC236}">
                <a16:creationId xmlns:a16="http://schemas.microsoft.com/office/drawing/2014/main" id="{5E10ADF7-D737-48D1-AEDA-EA5FF080D7F6}"/>
              </a:ext>
            </a:extLst>
          </p:cNvPr>
          <p:cNvSpPr>
            <a:spLocks noGrp="1"/>
          </p:cNvSpPr>
          <p:nvPr>
            <p:ph type="sldNum" sz="quarter" idx="10"/>
          </p:nvPr>
        </p:nvSpPr>
        <p:spPr/>
        <p:txBody>
          <a:bodyPr/>
          <a:lstStyle/>
          <a:p>
            <a:fld id="{67B19427-F580-D146-B60E-4CADEE75497F}" type="slidenum">
              <a:rPr lang="en-US" smtClean="0"/>
              <a:pPr/>
              <a:t>42</a:t>
            </a:fld>
            <a:endParaRPr lang="en-US" dirty="0"/>
          </a:p>
        </p:txBody>
      </p:sp>
      <p:sp>
        <p:nvSpPr>
          <p:cNvPr id="13" name="Footer Placeholder 12">
            <a:extLst>
              <a:ext uri="{FF2B5EF4-FFF2-40B4-BE49-F238E27FC236}">
                <a16:creationId xmlns:a16="http://schemas.microsoft.com/office/drawing/2014/main" id="{F5D9E0BE-0630-423D-BD0F-9DD569FF4765}"/>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412255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p:bldP spid="9" grpId="0" build="p"/>
      <p:bldP spid="10"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9F728-8C2E-482F-B1C3-8C1E842DC7E1}"/>
              </a:ext>
            </a:extLst>
          </p:cNvPr>
          <p:cNvSpPr>
            <a:spLocks noGrp="1"/>
          </p:cNvSpPr>
          <p:nvPr>
            <p:ph type="title"/>
          </p:nvPr>
        </p:nvSpPr>
        <p:spPr>
          <a:xfrm>
            <a:off x="304800" y="762001"/>
            <a:ext cx="8534400" cy="761999"/>
          </a:xfrm>
        </p:spPr>
        <p:txBody>
          <a:bodyPr/>
          <a:lstStyle/>
          <a:p>
            <a:r>
              <a:rPr lang="en-US" altLang="en-US" b="1" dirty="0">
                <a:latin typeface="Calibri" panose="020F0502020204030204" pitchFamily="34" charset="0"/>
                <a:ea typeface="Source Sans Pro" charset="0"/>
                <a:cs typeface="Calibri" panose="020F0502020204030204" pitchFamily="34" charset="0"/>
              </a:rPr>
              <a:t>Adjusting Entries for Accruals</a:t>
            </a:r>
            <a:endParaRPr lang="en-US" dirty="0"/>
          </a:p>
        </p:txBody>
      </p:sp>
      <p:sp>
        <p:nvSpPr>
          <p:cNvPr id="3" name="Content Placeholder 2" descr="A flow chart analyzing business transactions. Step 1: analyze business transactions. Step 2: journalize the transactions. Step 3: post to ledger accounts. Step 4: prepare a trial balance. Step 5: journalize and post adjusting entries. Step 6: adjusted trial balance. Step 7: prepare financial statements. Step 8: journalize and post closing entries. Step 9: prepare a post-closing trial balance. The fifth step of journalize and post A J Es is highlighted in the chart.">
            <a:extLst>
              <a:ext uri="{FF2B5EF4-FFF2-40B4-BE49-F238E27FC236}">
                <a16:creationId xmlns:a16="http://schemas.microsoft.com/office/drawing/2014/main" id="{67EB4D13-B542-436C-A189-7A314AA92E44}"/>
              </a:ext>
            </a:extLst>
          </p:cNvPr>
          <p:cNvSpPr>
            <a:spLocks noGrp="1"/>
          </p:cNvSpPr>
          <p:nvPr>
            <p:ph sz="quarter" idx="16"/>
          </p:nvPr>
        </p:nvSpPr>
        <p:spPr>
          <a:xfrm>
            <a:off x="304800" y="1828800"/>
            <a:ext cx="8534400" cy="2133600"/>
          </a:xfrm>
        </p:spPr>
        <p:txBody>
          <a:bodyPr/>
          <a:lstStyle/>
          <a:p>
            <a:pPr marL="0" lvl="2" indent="0">
              <a:spcBef>
                <a:spcPts val="1000"/>
              </a:spcBef>
              <a:buClr>
                <a:srgbClr val="990000"/>
              </a:buClr>
              <a:buSzPct val="100000"/>
              <a:buNone/>
            </a:pPr>
            <a:r>
              <a:rPr lang="en-US" altLang="en-US" sz="2600" b="1" dirty="0"/>
              <a:t>Accruals</a:t>
            </a:r>
            <a:r>
              <a:rPr lang="en-US" altLang="en-US" sz="2600" dirty="0"/>
              <a:t> are made to record, </a:t>
            </a:r>
          </a:p>
          <a:p>
            <a:pPr marL="292608" lvl="2" indent="-292608">
              <a:spcBef>
                <a:spcPts val="1000"/>
              </a:spcBef>
              <a:buClr>
                <a:srgbClr val="990000"/>
              </a:buClr>
              <a:buSzPct val="100000"/>
            </a:pPr>
            <a:r>
              <a:rPr lang="en-US" altLang="en-US" sz="2600" b="1" dirty="0"/>
              <a:t>Revenues</a:t>
            </a:r>
            <a:r>
              <a:rPr lang="en-US" altLang="en-US" sz="2600" dirty="0"/>
              <a:t> </a:t>
            </a:r>
            <a:r>
              <a:rPr lang="en-US" sz="2600" dirty="0"/>
              <a:t>for services performed but not yet recorded at the statement date</a:t>
            </a:r>
          </a:p>
          <a:p>
            <a:pPr marL="292608" lvl="2" indent="-292608">
              <a:spcBef>
                <a:spcPts val="1000"/>
              </a:spcBef>
              <a:buClr>
                <a:srgbClr val="990000"/>
              </a:buClr>
              <a:buSzPct val="100000"/>
            </a:pPr>
            <a:r>
              <a:rPr lang="en-US" sz="2600" b="1" dirty="0"/>
              <a:t>Expenses</a:t>
            </a:r>
            <a:r>
              <a:rPr lang="en-US" sz="2600" dirty="0"/>
              <a:t> incurred but not yet paid or recorded at the statement date</a:t>
            </a:r>
          </a:p>
        </p:txBody>
      </p:sp>
      <p:pic>
        <p:nvPicPr>
          <p:cNvPr id="7" name="Content Placeholder 6" descr="A flow chart analyzing business transactions. Step 1: analyze business transactions. Step 2: journalize the transactions. Step 3: post to ledger accounts. Step 4: prepare a trial balance. Step 5: journalize and post adjusting entries. Step 6: adjusted trial balance. Step 7: prepare financial statements. Step 8: journalize and post closing entries. Step 9: prepare a post-closing trial balance. The fifth step of journalize and post A J Es is highlighted in the chart.">
            <a:extLst>
              <a:ext uri="{FF2B5EF4-FFF2-40B4-BE49-F238E27FC236}">
                <a16:creationId xmlns:a16="http://schemas.microsoft.com/office/drawing/2014/main" id="{94113600-1A49-401B-B395-3D603BB13A08}"/>
              </a:ext>
            </a:extLst>
          </p:cNvPr>
          <p:cNvPicPr>
            <a:picLocks noGrp="1" noChangeAspect="1"/>
          </p:cNvPicPr>
          <p:nvPr>
            <p:ph sz="quarter" idx="17"/>
          </p:nvPr>
        </p:nvPicPr>
        <p:blipFill>
          <a:blip r:embed="rId2"/>
          <a:stretch>
            <a:fillRect/>
          </a:stretch>
        </p:blipFill>
        <p:spPr>
          <a:xfrm>
            <a:off x="800625" y="4114800"/>
            <a:ext cx="7542749" cy="1981200"/>
          </a:xfrm>
          <a:prstGeom prst="rect">
            <a:avLst/>
          </a:prstGeom>
        </p:spPr>
      </p:pic>
      <p:sp>
        <p:nvSpPr>
          <p:cNvPr id="5" name="Slide Number Placeholder 4">
            <a:extLst>
              <a:ext uri="{FF2B5EF4-FFF2-40B4-BE49-F238E27FC236}">
                <a16:creationId xmlns:a16="http://schemas.microsoft.com/office/drawing/2014/main" id="{ECB107FC-6277-49AE-8F74-BC56205E5663}"/>
              </a:ext>
            </a:extLst>
          </p:cNvPr>
          <p:cNvSpPr>
            <a:spLocks noGrp="1"/>
          </p:cNvSpPr>
          <p:nvPr>
            <p:ph type="sldNum" sz="quarter" idx="10"/>
          </p:nvPr>
        </p:nvSpPr>
        <p:spPr/>
        <p:txBody>
          <a:bodyPr/>
          <a:lstStyle/>
          <a:p>
            <a:fld id="{67B19427-F580-D146-B60E-4CADEE75497F}" type="slidenum">
              <a:rPr lang="en-US" smtClean="0"/>
              <a:pPr/>
              <a:t>43</a:t>
            </a:fld>
            <a:endParaRPr lang="en-US" dirty="0"/>
          </a:p>
        </p:txBody>
      </p:sp>
      <p:sp>
        <p:nvSpPr>
          <p:cNvPr id="6" name="Footer Placeholder 5">
            <a:extLst>
              <a:ext uri="{FF2B5EF4-FFF2-40B4-BE49-F238E27FC236}">
                <a16:creationId xmlns:a16="http://schemas.microsoft.com/office/drawing/2014/main" id="{BFBD775E-133E-4440-84FC-4E4480BB18D1}"/>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5134399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BEDFD-257A-4212-86D0-BC2EB982BB6B}"/>
              </a:ext>
            </a:extLst>
          </p:cNvPr>
          <p:cNvSpPr>
            <a:spLocks noGrp="1"/>
          </p:cNvSpPr>
          <p:nvPr>
            <p:ph type="title"/>
          </p:nvPr>
        </p:nvSpPr>
        <p:spPr>
          <a:xfrm>
            <a:off x="304800" y="762001"/>
            <a:ext cx="8534400" cy="744437"/>
          </a:xfrm>
        </p:spPr>
        <p:txBody>
          <a:bodyPr/>
          <a:lstStyle/>
          <a:p>
            <a:r>
              <a:rPr lang="en-US" altLang="en-US" b="1" dirty="0">
                <a:latin typeface="Calibri" panose="020F0502020204030204" pitchFamily="34" charset="0"/>
                <a:ea typeface="Source Sans Pro" charset="0"/>
                <a:cs typeface="Calibri" panose="020F0502020204030204" pitchFamily="34" charset="0"/>
              </a:rPr>
              <a:t>Accrued Revenues </a:t>
            </a:r>
            <a:r>
              <a:rPr lang="en-US" altLang="en-US" sz="2400" dirty="0">
                <a:latin typeface="Calibri" panose="020F0502020204030204" pitchFamily="34" charset="0"/>
                <a:ea typeface="Source Sans Pro" charset="0"/>
                <a:cs typeface="Calibri" panose="020F0502020204030204" pitchFamily="34" charset="0"/>
              </a:rPr>
              <a:t>(1 of 5)</a:t>
            </a:r>
            <a:endParaRPr lang="en-US" sz="2400" dirty="0"/>
          </a:p>
        </p:txBody>
      </p:sp>
      <p:sp>
        <p:nvSpPr>
          <p:cNvPr id="3" name="Content Placeholder 2">
            <a:extLst>
              <a:ext uri="{FF2B5EF4-FFF2-40B4-BE49-F238E27FC236}">
                <a16:creationId xmlns:a16="http://schemas.microsoft.com/office/drawing/2014/main" id="{6F7F36B3-3211-4033-AF77-FD62B0846A84}"/>
              </a:ext>
            </a:extLst>
          </p:cNvPr>
          <p:cNvSpPr>
            <a:spLocks noGrp="1"/>
          </p:cNvSpPr>
          <p:nvPr>
            <p:ph sz="quarter" idx="16"/>
          </p:nvPr>
        </p:nvSpPr>
        <p:spPr>
          <a:xfrm>
            <a:off x="304800" y="1828801"/>
            <a:ext cx="8534400" cy="777874"/>
          </a:xfrm>
        </p:spPr>
        <p:txBody>
          <a:bodyPr/>
          <a:lstStyle/>
          <a:p>
            <a:r>
              <a:rPr lang="en-US" altLang="en-US" sz="2600" dirty="0"/>
              <a:t>Revenues for services performed but not yet received in cash or recorded.</a:t>
            </a:r>
            <a:endParaRPr lang="en-US" sz="2600" dirty="0"/>
          </a:p>
        </p:txBody>
      </p:sp>
      <p:sp>
        <p:nvSpPr>
          <p:cNvPr id="4" name="Content Placeholder 3"/>
          <p:cNvSpPr>
            <a:spLocks noGrp="1"/>
          </p:cNvSpPr>
          <p:nvPr>
            <p:ph sz="quarter" idx="17"/>
          </p:nvPr>
        </p:nvSpPr>
        <p:spPr>
          <a:xfrm>
            <a:off x="358296" y="2971800"/>
            <a:ext cx="8480904" cy="533400"/>
          </a:xfrm>
        </p:spPr>
        <p:txBody>
          <a:bodyPr/>
          <a:lstStyle/>
          <a:p>
            <a:r>
              <a:rPr lang="en-IN" b="1" dirty="0"/>
              <a:t>Revenue recorded BEFORE cash receipt</a:t>
            </a:r>
          </a:p>
        </p:txBody>
      </p:sp>
      <p:sp>
        <p:nvSpPr>
          <p:cNvPr id="5" name="Content Placeholder 4">
            <a:extLst>
              <a:ext uri="{FF2B5EF4-FFF2-40B4-BE49-F238E27FC236}">
                <a16:creationId xmlns:a16="http://schemas.microsoft.com/office/drawing/2014/main" id="{C4FF3CE2-6898-49A6-965A-0CEB4AAA7F7A}"/>
              </a:ext>
            </a:extLst>
          </p:cNvPr>
          <p:cNvSpPr>
            <a:spLocks noGrp="1"/>
          </p:cNvSpPr>
          <p:nvPr>
            <p:ph sz="quarter" idx="18"/>
          </p:nvPr>
        </p:nvSpPr>
        <p:spPr>
          <a:xfrm>
            <a:off x="304800" y="3813048"/>
            <a:ext cx="6153150" cy="425451"/>
          </a:xfrm>
        </p:spPr>
        <p:txBody>
          <a:bodyPr/>
          <a:lstStyle/>
          <a:p>
            <a:r>
              <a:rPr lang="en-US" altLang="en-US" sz="2600" b="1" dirty="0"/>
              <a:t>Accrued revenues </a:t>
            </a:r>
            <a:r>
              <a:rPr lang="en-US" altLang="en-US" sz="2600" dirty="0"/>
              <a:t>often occur in regard to:</a:t>
            </a:r>
            <a:endParaRPr lang="en-US" sz="2600" dirty="0"/>
          </a:p>
        </p:txBody>
      </p:sp>
      <p:sp>
        <p:nvSpPr>
          <p:cNvPr id="6" name="Content Placeholder 5">
            <a:extLst>
              <a:ext uri="{FF2B5EF4-FFF2-40B4-BE49-F238E27FC236}">
                <a16:creationId xmlns:a16="http://schemas.microsoft.com/office/drawing/2014/main" id="{85E0514F-420D-43F5-A31D-3DD5E84E2B48}"/>
              </a:ext>
            </a:extLst>
          </p:cNvPr>
          <p:cNvSpPr>
            <a:spLocks noGrp="1"/>
          </p:cNvSpPr>
          <p:nvPr>
            <p:ph sz="quarter" idx="19"/>
          </p:nvPr>
        </p:nvSpPr>
        <p:spPr>
          <a:xfrm>
            <a:off x="358296" y="4435476"/>
            <a:ext cx="1165704" cy="355465"/>
          </a:xfrm>
        </p:spPr>
        <p:txBody>
          <a:bodyPr/>
          <a:lstStyle/>
          <a:p>
            <a:pPr marL="292608" indent="-292608">
              <a:buClr>
                <a:schemeClr val="accent2"/>
              </a:buClr>
              <a:buFont typeface="Arial" panose="020B0604020202020204" pitchFamily="34" charset="0"/>
              <a:buChar char="•"/>
            </a:pPr>
            <a:r>
              <a:rPr lang="en-US" altLang="en-US" sz="2400" dirty="0"/>
              <a:t>Rent</a:t>
            </a:r>
          </a:p>
        </p:txBody>
      </p:sp>
      <p:sp>
        <p:nvSpPr>
          <p:cNvPr id="7" name="Content Placeholder 6">
            <a:extLst>
              <a:ext uri="{FF2B5EF4-FFF2-40B4-BE49-F238E27FC236}">
                <a16:creationId xmlns:a16="http://schemas.microsoft.com/office/drawing/2014/main" id="{756B8223-9217-4F4A-8301-B2B2820E06AB}"/>
              </a:ext>
            </a:extLst>
          </p:cNvPr>
          <p:cNvSpPr>
            <a:spLocks noGrp="1"/>
          </p:cNvSpPr>
          <p:nvPr>
            <p:ph sz="quarter" idx="20"/>
          </p:nvPr>
        </p:nvSpPr>
        <p:spPr>
          <a:xfrm>
            <a:off x="358296" y="4936166"/>
            <a:ext cx="1622904" cy="397834"/>
          </a:xfrm>
        </p:spPr>
        <p:txBody>
          <a:bodyPr/>
          <a:lstStyle/>
          <a:p>
            <a:pPr marL="292608" indent="-292608">
              <a:buClr>
                <a:schemeClr val="accent2"/>
              </a:buClr>
              <a:buFont typeface="Arial" panose="020B0604020202020204" pitchFamily="34" charset="0"/>
              <a:buChar char="•"/>
            </a:pPr>
            <a:r>
              <a:rPr lang="en-US" altLang="en-US" sz="2400" dirty="0"/>
              <a:t>Interest</a:t>
            </a:r>
          </a:p>
        </p:txBody>
      </p:sp>
      <p:sp>
        <p:nvSpPr>
          <p:cNvPr id="9" name="Content Placeholder 8">
            <a:extLst>
              <a:ext uri="{FF2B5EF4-FFF2-40B4-BE49-F238E27FC236}">
                <a16:creationId xmlns:a16="http://schemas.microsoft.com/office/drawing/2014/main" id="{2CE3A933-8528-49CB-A291-E99318DAA3DC}"/>
              </a:ext>
            </a:extLst>
          </p:cNvPr>
          <p:cNvSpPr>
            <a:spLocks noGrp="1"/>
          </p:cNvSpPr>
          <p:nvPr>
            <p:ph sz="quarter" idx="22"/>
          </p:nvPr>
        </p:nvSpPr>
        <p:spPr>
          <a:xfrm>
            <a:off x="319548" y="5442156"/>
            <a:ext cx="1661652" cy="391974"/>
          </a:xfrm>
        </p:spPr>
        <p:txBody>
          <a:bodyPr/>
          <a:lstStyle/>
          <a:p>
            <a:pPr marL="292608" indent="-292608">
              <a:buClr>
                <a:schemeClr val="accent2"/>
              </a:buClr>
              <a:buFont typeface="Arial" panose="020B0604020202020204" pitchFamily="34" charset="0"/>
              <a:buChar char="•"/>
            </a:pPr>
            <a:r>
              <a:rPr lang="en-US" altLang="en-US" sz="2400" dirty="0"/>
              <a:t>Services</a:t>
            </a:r>
            <a:endParaRPr lang="en-US" sz="2400" dirty="0"/>
          </a:p>
        </p:txBody>
      </p:sp>
      <p:sp>
        <p:nvSpPr>
          <p:cNvPr id="23" name="Slide Number Placeholder 22">
            <a:extLst>
              <a:ext uri="{FF2B5EF4-FFF2-40B4-BE49-F238E27FC236}">
                <a16:creationId xmlns:a16="http://schemas.microsoft.com/office/drawing/2014/main" id="{E56F794A-9628-48A8-9B06-427CDD7CC915}"/>
              </a:ext>
            </a:extLst>
          </p:cNvPr>
          <p:cNvSpPr>
            <a:spLocks noGrp="1"/>
          </p:cNvSpPr>
          <p:nvPr>
            <p:ph type="sldNum" sz="quarter" idx="10"/>
          </p:nvPr>
        </p:nvSpPr>
        <p:spPr/>
        <p:txBody>
          <a:bodyPr/>
          <a:lstStyle/>
          <a:p>
            <a:fld id="{67B19427-F580-D146-B60E-4CADEE75497F}" type="slidenum">
              <a:rPr lang="en-US" smtClean="0"/>
              <a:pPr/>
              <a:t>44</a:t>
            </a:fld>
            <a:endParaRPr lang="en-US" dirty="0"/>
          </a:p>
        </p:txBody>
      </p:sp>
      <p:sp>
        <p:nvSpPr>
          <p:cNvPr id="24" name="Footer Placeholder 23">
            <a:extLst>
              <a:ext uri="{FF2B5EF4-FFF2-40B4-BE49-F238E27FC236}">
                <a16:creationId xmlns:a16="http://schemas.microsoft.com/office/drawing/2014/main" id="{BA69A3C2-41C0-4B04-B493-81D4090F7E16}"/>
              </a:ext>
            </a:extLst>
          </p:cNvPr>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3085783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P spid="9"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59793-50F5-4CF9-BB93-52EB44AFE99E}"/>
              </a:ext>
            </a:extLst>
          </p:cNvPr>
          <p:cNvSpPr>
            <a:spLocks noGrp="1"/>
          </p:cNvSpPr>
          <p:nvPr>
            <p:ph type="title"/>
          </p:nvPr>
        </p:nvSpPr>
        <p:spPr>
          <a:xfrm>
            <a:off x="304800" y="762001"/>
            <a:ext cx="8534400" cy="761999"/>
          </a:xfrm>
        </p:spPr>
        <p:txBody>
          <a:bodyPr/>
          <a:lstStyle/>
          <a:p>
            <a:r>
              <a:rPr lang="en-US" altLang="en-US" b="1" dirty="0">
                <a:latin typeface="Calibri" panose="020F0502020204030204" pitchFamily="34" charset="0"/>
                <a:ea typeface="Source Sans Pro" charset="0"/>
                <a:cs typeface="Calibri" panose="020F0502020204030204" pitchFamily="34" charset="0"/>
              </a:rPr>
              <a:t>Accrued Revenues </a:t>
            </a:r>
            <a:r>
              <a:rPr lang="en-US" altLang="en-US" sz="2400" dirty="0">
                <a:latin typeface="Calibri" panose="020F0502020204030204" pitchFamily="34" charset="0"/>
                <a:ea typeface="Source Sans Pro" charset="0"/>
                <a:cs typeface="Calibri" panose="020F0502020204030204" pitchFamily="34" charset="0"/>
              </a:rPr>
              <a:t>(2 of 5)</a:t>
            </a:r>
            <a:endParaRPr lang="en-US" dirty="0"/>
          </a:p>
        </p:txBody>
      </p:sp>
      <p:sp>
        <p:nvSpPr>
          <p:cNvPr id="3" name="Content Placeholder 2">
            <a:extLst>
              <a:ext uri="{FF2B5EF4-FFF2-40B4-BE49-F238E27FC236}">
                <a16:creationId xmlns:a16="http://schemas.microsoft.com/office/drawing/2014/main" id="{BD4EE05D-3827-4987-8756-DD0FAB0142A2}"/>
              </a:ext>
            </a:extLst>
          </p:cNvPr>
          <p:cNvSpPr>
            <a:spLocks noGrp="1"/>
          </p:cNvSpPr>
          <p:nvPr>
            <p:ph sz="quarter" idx="16"/>
          </p:nvPr>
        </p:nvSpPr>
        <p:spPr>
          <a:xfrm>
            <a:off x="304800" y="1828800"/>
            <a:ext cx="8534400" cy="2209800"/>
          </a:xfrm>
        </p:spPr>
        <p:txBody>
          <a:bodyPr/>
          <a:lstStyle/>
          <a:p>
            <a:pPr marL="292608" lvl="2" indent="-292608">
              <a:spcBef>
                <a:spcPts val="1000"/>
              </a:spcBef>
              <a:buClr>
                <a:srgbClr val="990000"/>
              </a:buClr>
              <a:buSzPct val="100000"/>
            </a:pPr>
            <a:r>
              <a:rPr lang="en-US" altLang="en-US" sz="2800" dirty="0"/>
              <a:t>Adjusting entry records the receivable that exists and records the revenues for services performed.</a:t>
            </a:r>
          </a:p>
          <a:p>
            <a:pPr marL="292608" lvl="2" indent="-292608">
              <a:spcBef>
                <a:spcPts val="1000"/>
              </a:spcBef>
              <a:buClr>
                <a:srgbClr val="990000"/>
              </a:buClr>
              <a:buSzPct val="100000"/>
            </a:pPr>
            <a:r>
              <a:rPr lang="en-US" altLang="en-US" sz="2800" dirty="0"/>
              <a:t>Adjusting entry:</a:t>
            </a:r>
          </a:p>
          <a:p>
            <a:pPr marL="621792" lvl="1" indent="-320040">
              <a:buClr>
                <a:srgbClr val="990000"/>
              </a:buClr>
              <a:buSzPct val="80000"/>
              <a:buFont typeface="Courier New" panose="02070309020205020404" pitchFamily="49" charset="0"/>
              <a:buChar char="o"/>
            </a:pPr>
            <a:r>
              <a:rPr lang="en-US" altLang="en-US" sz="2600" b="1" dirty="0"/>
              <a:t>Increases</a:t>
            </a:r>
            <a:r>
              <a:rPr lang="en-US" altLang="en-US" sz="2600" dirty="0"/>
              <a:t> (debits) an </a:t>
            </a:r>
            <a:r>
              <a:rPr lang="en-US" altLang="en-US" sz="2600" b="1" dirty="0"/>
              <a:t>asset account </a:t>
            </a:r>
            <a:r>
              <a:rPr lang="en-US" altLang="en-US" sz="2600" dirty="0"/>
              <a:t>and </a:t>
            </a:r>
          </a:p>
          <a:p>
            <a:pPr marL="621792" lvl="1" indent="-320040">
              <a:buClr>
                <a:srgbClr val="990000"/>
              </a:buClr>
              <a:buSzPct val="80000"/>
              <a:buFont typeface="Courier New" panose="02070309020205020404" pitchFamily="49" charset="0"/>
              <a:buChar char="o"/>
            </a:pPr>
            <a:r>
              <a:rPr lang="en-US" altLang="en-US" sz="2600" b="1" dirty="0"/>
              <a:t>Increases</a:t>
            </a:r>
            <a:r>
              <a:rPr lang="en-US" altLang="en-US" sz="2600" dirty="0"/>
              <a:t> (credits) a </a:t>
            </a:r>
            <a:r>
              <a:rPr lang="en-US" altLang="en-US" sz="2600" b="1" dirty="0"/>
              <a:t>revenue account</a:t>
            </a:r>
            <a:endParaRPr lang="en-US" sz="2600" dirty="0"/>
          </a:p>
        </p:txBody>
      </p:sp>
      <p:pic>
        <p:nvPicPr>
          <p:cNvPr id="7" name="Content Placeholder 6" descr="An illustration displays two T accounts titled assets and revenue. The T account of asset shows a positive debit adjusting entry on the left side. The T account of revenue shows a positive credit adjusting entry on the right side. ">
            <a:extLst>
              <a:ext uri="{FF2B5EF4-FFF2-40B4-BE49-F238E27FC236}">
                <a16:creationId xmlns:a16="http://schemas.microsoft.com/office/drawing/2014/main" id="{25802028-811B-4C8D-9E64-84E85553D88A}"/>
              </a:ext>
            </a:extLst>
          </p:cNvPr>
          <p:cNvPicPr>
            <a:picLocks noGrp="1" noChangeAspect="1"/>
          </p:cNvPicPr>
          <p:nvPr>
            <p:ph sz="quarter" idx="17"/>
          </p:nvPr>
        </p:nvPicPr>
        <p:blipFill>
          <a:blip r:embed="rId2"/>
          <a:stretch>
            <a:fillRect/>
          </a:stretch>
        </p:blipFill>
        <p:spPr>
          <a:xfrm>
            <a:off x="746422" y="4271690"/>
            <a:ext cx="7803556" cy="1896020"/>
          </a:xfrm>
          <a:prstGeom prst="rect">
            <a:avLst/>
          </a:prstGeom>
        </p:spPr>
      </p:pic>
      <p:sp>
        <p:nvSpPr>
          <p:cNvPr id="5" name="Slide Number Placeholder 4">
            <a:extLst>
              <a:ext uri="{FF2B5EF4-FFF2-40B4-BE49-F238E27FC236}">
                <a16:creationId xmlns:a16="http://schemas.microsoft.com/office/drawing/2014/main" id="{B8207579-7993-4C19-81FA-88392DE83764}"/>
              </a:ext>
            </a:extLst>
          </p:cNvPr>
          <p:cNvSpPr>
            <a:spLocks noGrp="1"/>
          </p:cNvSpPr>
          <p:nvPr>
            <p:ph type="sldNum" sz="quarter" idx="10"/>
          </p:nvPr>
        </p:nvSpPr>
        <p:spPr/>
        <p:txBody>
          <a:bodyPr/>
          <a:lstStyle/>
          <a:p>
            <a:fld id="{67B19427-F580-D146-B60E-4CADEE75497F}" type="slidenum">
              <a:rPr lang="en-US" smtClean="0"/>
              <a:pPr/>
              <a:t>45</a:t>
            </a:fld>
            <a:endParaRPr lang="en-US" dirty="0"/>
          </a:p>
        </p:txBody>
      </p:sp>
      <p:sp>
        <p:nvSpPr>
          <p:cNvPr id="6" name="Footer Placeholder 5">
            <a:extLst>
              <a:ext uri="{FF2B5EF4-FFF2-40B4-BE49-F238E27FC236}">
                <a16:creationId xmlns:a16="http://schemas.microsoft.com/office/drawing/2014/main" id="{6DCD812E-3096-4752-9387-24095B5A7469}"/>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62973688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954C-07FC-419D-9F95-6B43DF97B19D}"/>
              </a:ext>
            </a:extLst>
          </p:cNvPr>
          <p:cNvSpPr>
            <a:spLocks noGrp="1"/>
          </p:cNvSpPr>
          <p:nvPr>
            <p:ph type="title"/>
          </p:nvPr>
        </p:nvSpPr>
        <p:spPr>
          <a:xfrm>
            <a:off x="304800" y="762001"/>
            <a:ext cx="8534400" cy="761999"/>
          </a:xfrm>
        </p:spPr>
        <p:txBody>
          <a:bodyPr/>
          <a:lstStyle/>
          <a:p>
            <a:r>
              <a:rPr lang="en-US" altLang="en-US" b="1" dirty="0">
                <a:latin typeface="Calibri" panose="020F0502020204030204" pitchFamily="34" charset="0"/>
                <a:ea typeface="Source Sans Pro" charset="0"/>
                <a:cs typeface="Calibri" panose="020F0502020204030204" pitchFamily="34" charset="0"/>
              </a:rPr>
              <a:t>Accrued Revenues </a:t>
            </a:r>
            <a:r>
              <a:rPr lang="en-US" altLang="en-US" sz="2400" dirty="0">
                <a:latin typeface="Calibri" panose="020F0502020204030204" pitchFamily="34" charset="0"/>
                <a:ea typeface="Source Sans Pro" charset="0"/>
                <a:cs typeface="Calibri" panose="020F0502020204030204" pitchFamily="34" charset="0"/>
              </a:rPr>
              <a:t>(3 of 5)</a:t>
            </a:r>
            <a:endParaRPr lang="en-US" dirty="0"/>
          </a:p>
        </p:txBody>
      </p:sp>
      <p:sp>
        <p:nvSpPr>
          <p:cNvPr id="3" name="Content Placeholder 2">
            <a:extLst>
              <a:ext uri="{FF2B5EF4-FFF2-40B4-BE49-F238E27FC236}">
                <a16:creationId xmlns:a16="http://schemas.microsoft.com/office/drawing/2014/main" id="{D09FDAFA-0D07-41C5-9F6A-90E6A311EC95}"/>
              </a:ext>
            </a:extLst>
          </p:cNvPr>
          <p:cNvSpPr>
            <a:spLocks noGrp="1"/>
          </p:cNvSpPr>
          <p:nvPr>
            <p:ph sz="quarter" idx="16"/>
          </p:nvPr>
        </p:nvSpPr>
        <p:spPr>
          <a:xfrm>
            <a:off x="304800" y="1571325"/>
            <a:ext cx="5810250" cy="1194646"/>
          </a:xfrm>
        </p:spPr>
        <p:txBody>
          <a:bodyPr/>
          <a:lstStyle/>
          <a:p>
            <a:pPr marL="0" lvl="2" indent="0">
              <a:lnSpc>
                <a:spcPct val="100000"/>
              </a:lnSpc>
              <a:spcBef>
                <a:spcPts val="1000"/>
              </a:spcBef>
              <a:buClr>
                <a:srgbClr val="990000"/>
              </a:buClr>
              <a:buSzPct val="100000"/>
              <a:buNone/>
            </a:pPr>
            <a:r>
              <a:rPr lang="en-US" altLang="en-US" sz="2400" b="1" dirty="0"/>
              <a:t>Illustration: </a:t>
            </a:r>
            <a:r>
              <a:rPr lang="en-US" altLang="en-US" sz="2400" dirty="0"/>
              <a:t>In October Pioneer Advertising performed services worth $200 that were not billed to clients on or before October 31.</a:t>
            </a:r>
            <a:endParaRPr lang="en-US" sz="2400" dirty="0"/>
          </a:p>
        </p:txBody>
      </p:sp>
      <p:pic>
        <p:nvPicPr>
          <p:cNvPr id="25" name="Content Placeholder 24" descr="An illustration displays accrued revenue. A man works for a fee of $200. Revenue and receivable are recorded for unbilled services. ">
            <a:extLst>
              <a:ext uri="{FF2B5EF4-FFF2-40B4-BE49-F238E27FC236}">
                <a16:creationId xmlns:a16="http://schemas.microsoft.com/office/drawing/2014/main" id="{89646CDF-2CF7-434A-86FF-B8645532159A}"/>
              </a:ext>
            </a:extLst>
          </p:cNvPr>
          <p:cNvPicPr>
            <a:picLocks noGrp="1" noChangeAspect="1"/>
          </p:cNvPicPr>
          <p:nvPr>
            <p:ph sz="quarter" idx="27"/>
          </p:nvPr>
        </p:nvPicPr>
        <p:blipFill>
          <a:blip r:embed="rId2"/>
          <a:stretch>
            <a:fillRect/>
          </a:stretch>
        </p:blipFill>
        <p:spPr>
          <a:xfrm>
            <a:off x="7315200" y="1331392"/>
            <a:ext cx="1648066" cy="1949020"/>
          </a:xfrm>
          <a:prstGeom prst="rect">
            <a:avLst/>
          </a:prstGeom>
        </p:spPr>
      </p:pic>
      <p:sp>
        <p:nvSpPr>
          <p:cNvPr id="4" name="Content Placeholder 3">
            <a:extLst>
              <a:ext uri="{FF2B5EF4-FFF2-40B4-BE49-F238E27FC236}">
                <a16:creationId xmlns:a16="http://schemas.microsoft.com/office/drawing/2014/main" id="{76E00ABB-750C-45C0-8E9A-00BE05E38A3B}"/>
              </a:ext>
            </a:extLst>
          </p:cNvPr>
          <p:cNvSpPr>
            <a:spLocks noGrp="1"/>
          </p:cNvSpPr>
          <p:nvPr>
            <p:ph sz="quarter" idx="17"/>
          </p:nvPr>
        </p:nvSpPr>
        <p:spPr>
          <a:xfrm>
            <a:off x="319549" y="2828225"/>
            <a:ext cx="1135764" cy="378854"/>
          </a:xfrm>
        </p:spPr>
        <p:txBody>
          <a:bodyPr/>
          <a:lstStyle/>
          <a:p>
            <a:r>
              <a:rPr lang="en-US" altLang="en-US" sz="2400" dirty="0"/>
              <a:t>Oct. 31</a:t>
            </a:r>
            <a:endParaRPr lang="en-US" sz="2400" dirty="0"/>
          </a:p>
        </p:txBody>
      </p:sp>
      <p:sp>
        <p:nvSpPr>
          <p:cNvPr id="6" name="Content Placeholder 5">
            <a:extLst>
              <a:ext uri="{FF2B5EF4-FFF2-40B4-BE49-F238E27FC236}">
                <a16:creationId xmlns:a16="http://schemas.microsoft.com/office/drawing/2014/main" id="{27D3AFB2-DAAD-4BDA-9C84-7FBCE361DD1F}"/>
              </a:ext>
            </a:extLst>
          </p:cNvPr>
          <p:cNvSpPr>
            <a:spLocks noGrp="1"/>
          </p:cNvSpPr>
          <p:nvPr>
            <p:ph sz="quarter" idx="19"/>
          </p:nvPr>
        </p:nvSpPr>
        <p:spPr>
          <a:xfrm>
            <a:off x="319548" y="3285425"/>
            <a:ext cx="2709402" cy="346656"/>
          </a:xfrm>
        </p:spPr>
        <p:txBody>
          <a:bodyPr/>
          <a:lstStyle/>
          <a:p>
            <a:r>
              <a:rPr lang="en-US" altLang="en-US" sz="2400" dirty="0"/>
              <a:t>Accounts Receivable</a:t>
            </a:r>
            <a:endParaRPr lang="en-US" sz="2400" dirty="0"/>
          </a:p>
        </p:txBody>
      </p:sp>
      <p:sp>
        <p:nvSpPr>
          <p:cNvPr id="5" name="Content Placeholder 4">
            <a:extLst>
              <a:ext uri="{FF2B5EF4-FFF2-40B4-BE49-F238E27FC236}">
                <a16:creationId xmlns:a16="http://schemas.microsoft.com/office/drawing/2014/main" id="{05C908C7-EA2F-4067-8DD1-E8DB22A1280F}"/>
              </a:ext>
            </a:extLst>
          </p:cNvPr>
          <p:cNvSpPr>
            <a:spLocks noGrp="1"/>
          </p:cNvSpPr>
          <p:nvPr>
            <p:ph sz="quarter" idx="18"/>
          </p:nvPr>
        </p:nvSpPr>
        <p:spPr>
          <a:xfrm>
            <a:off x="6218904" y="3285425"/>
            <a:ext cx="762000" cy="365125"/>
          </a:xfrm>
        </p:spPr>
        <p:txBody>
          <a:bodyPr/>
          <a:lstStyle/>
          <a:p>
            <a:r>
              <a:rPr lang="en-US" sz="2400" dirty="0"/>
              <a:t>200</a:t>
            </a:r>
          </a:p>
        </p:txBody>
      </p:sp>
      <p:sp>
        <p:nvSpPr>
          <p:cNvPr id="7" name="Content Placeholder 6">
            <a:extLst>
              <a:ext uri="{FF2B5EF4-FFF2-40B4-BE49-F238E27FC236}">
                <a16:creationId xmlns:a16="http://schemas.microsoft.com/office/drawing/2014/main" id="{68B3E7D6-6AD6-447B-A672-EB7FAF44F196}"/>
              </a:ext>
            </a:extLst>
          </p:cNvPr>
          <p:cNvSpPr>
            <a:spLocks noGrp="1"/>
          </p:cNvSpPr>
          <p:nvPr>
            <p:ph sz="quarter" idx="20"/>
          </p:nvPr>
        </p:nvSpPr>
        <p:spPr>
          <a:xfrm>
            <a:off x="533400" y="3634975"/>
            <a:ext cx="6019800" cy="669924"/>
          </a:xfrm>
        </p:spPr>
        <p:txBody>
          <a:bodyPr/>
          <a:lstStyle/>
          <a:p>
            <a:r>
              <a:rPr lang="en-US" altLang="en-US" sz="2400" dirty="0"/>
              <a:t>Service Revenue</a:t>
            </a:r>
          </a:p>
          <a:p>
            <a:pPr>
              <a:spcBef>
                <a:spcPts val="0"/>
              </a:spcBef>
            </a:pPr>
            <a:r>
              <a:rPr lang="en-IN" sz="2400" dirty="0"/>
              <a:t>   (To record revenue for services performed)</a:t>
            </a:r>
            <a:endParaRPr lang="en-US" sz="2400" dirty="0"/>
          </a:p>
        </p:txBody>
      </p:sp>
      <p:sp>
        <p:nvSpPr>
          <p:cNvPr id="8" name="Content Placeholder 7">
            <a:extLst>
              <a:ext uri="{FF2B5EF4-FFF2-40B4-BE49-F238E27FC236}">
                <a16:creationId xmlns:a16="http://schemas.microsoft.com/office/drawing/2014/main" id="{C5F4F529-7CFE-4474-8CBD-921C0787A784}"/>
              </a:ext>
            </a:extLst>
          </p:cNvPr>
          <p:cNvSpPr>
            <a:spLocks noGrp="1"/>
          </p:cNvSpPr>
          <p:nvPr>
            <p:ph sz="quarter" idx="21"/>
          </p:nvPr>
        </p:nvSpPr>
        <p:spPr>
          <a:xfrm>
            <a:off x="7315200" y="3634975"/>
            <a:ext cx="685800" cy="365125"/>
          </a:xfrm>
        </p:spPr>
        <p:txBody>
          <a:bodyPr/>
          <a:lstStyle/>
          <a:p>
            <a:r>
              <a:rPr lang="en-US" sz="2400" dirty="0"/>
              <a:t>200</a:t>
            </a:r>
          </a:p>
        </p:txBody>
      </p:sp>
      <p:sp>
        <p:nvSpPr>
          <p:cNvPr id="9" name="Content Placeholder 8">
            <a:extLst>
              <a:ext uri="{FF2B5EF4-FFF2-40B4-BE49-F238E27FC236}">
                <a16:creationId xmlns:a16="http://schemas.microsoft.com/office/drawing/2014/main" id="{28750452-BB51-45AD-B85C-09BA9FEC0B37}"/>
              </a:ext>
            </a:extLst>
          </p:cNvPr>
          <p:cNvSpPr>
            <a:spLocks noGrp="1"/>
          </p:cNvSpPr>
          <p:nvPr>
            <p:ph sz="quarter" idx="22"/>
          </p:nvPr>
        </p:nvSpPr>
        <p:spPr>
          <a:xfrm>
            <a:off x="304800" y="4410775"/>
            <a:ext cx="8534400" cy="726231"/>
          </a:xfrm>
        </p:spPr>
        <p:txBody>
          <a:bodyPr/>
          <a:lstStyle/>
          <a:p>
            <a:r>
              <a:rPr lang="en-US" altLang="en-US" sz="2400" dirty="0"/>
              <a:t>On November 10, Pioneer receives cash of $200 for the services performed. The journal entry on the 10</a:t>
            </a:r>
            <a:r>
              <a:rPr lang="en-US" altLang="en-US" sz="2400" baseline="30000" dirty="0"/>
              <a:t>th</a:t>
            </a:r>
            <a:r>
              <a:rPr lang="en-US" altLang="en-US" sz="2400" dirty="0"/>
              <a:t> is:</a:t>
            </a:r>
            <a:endParaRPr lang="en-US" sz="2400" dirty="0"/>
          </a:p>
        </p:txBody>
      </p:sp>
      <p:sp>
        <p:nvSpPr>
          <p:cNvPr id="10" name="Content Placeholder 9">
            <a:extLst>
              <a:ext uri="{FF2B5EF4-FFF2-40B4-BE49-F238E27FC236}">
                <a16:creationId xmlns:a16="http://schemas.microsoft.com/office/drawing/2014/main" id="{548377F5-3638-4682-B674-8928BDB5C2E2}"/>
              </a:ext>
            </a:extLst>
          </p:cNvPr>
          <p:cNvSpPr>
            <a:spLocks noGrp="1"/>
          </p:cNvSpPr>
          <p:nvPr>
            <p:ph sz="quarter" idx="23"/>
          </p:nvPr>
        </p:nvSpPr>
        <p:spPr>
          <a:xfrm>
            <a:off x="319548" y="5204732"/>
            <a:ext cx="823452" cy="365125"/>
          </a:xfrm>
        </p:spPr>
        <p:txBody>
          <a:bodyPr/>
          <a:lstStyle/>
          <a:p>
            <a:r>
              <a:rPr lang="en-US" altLang="en-US" sz="2400" dirty="0"/>
              <a:t>Cash</a:t>
            </a:r>
            <a:endParaRPr lang="en-US" sz="2400" dirty="0"/>
          </a:p>
        </p:txBody>
      </p:sp>
      <p:sp>
        <p:nvSpPr>
          <p:cNvPr id="11" name="Content Placeholder 10">
            <a:extLst>
              <a:ext uri="{FF2B5EF4-FFF2-40B4-BE49-F238E27FC236}">
                <a16:creationId xmlns:a16="http://schemas.microsoft.com/office/drawing/2014/main" id="{84C53E97-62F2-45CE-88EF-9D22824979CA}"/>
              </a:ext>
            </a:extLst>
          </p:cNvPr>
          <p:cNvSpPr>
            <a:spLocks noGrp="1"/>
          </p:cNvSpPr>
          <p:nvPr>
            <p:ph sz="quarter" idx="24"/>
          </p:nvPr>
        </p:nvSpPr>
        <p:spPr>
          <a:xfrm>
            <a:off x="6096000" y="5204732"/>
            <a:ext cx="749712" cy="365125"/>
          </a:xfrm>
        </p:spPr>
        <p:txBody>
          <a:bodyPr/>
          <a:lstStyle/>
          <a:p>
            <a:r>
              <a:rPr lang="en-US" sz="2400" dirty="0"/>
              <a:t>200</a:t>
            </a:r>
          </a:p>
        </p:txBody>
      </p:sp>
      <p:sp>
        <p:nvSpPr>
          <p:cNvPr id="12" name="Content Placeholder 11">
            <a:extLst>
              <a:ext uri="{FF2B5EF4-FFF2-40B4-BE49-F238E27FC236}">
                <a16:creationId xmlns:a16="http://schemas.microsoft.com/office/drawing/2014/main" id="{9A0F5C2F-5411-428D-8896-837796A3651C}"/>
              </a:ext>
            </a:extLst>
          </p:cNvPr>
          <p:cNvSpPr>
            <a:spLocks noGrp="1"/>
          </p:cNvSpPr>
          <p:nvPr>
            <p:ph sz="quarter" idx="25"/>
          </p:nvPr>
        </p:nvSpPr>
        <p:spPr>
          <a:xfrm>
            <a:off x="533400" y="5569650"/>
            <a:ext cx="5029200" cy="726231"/>
          </a:xfrm>
        </p:spPr>
        <p:txBody>
          <a:bodyPr/>
          <a:lstStyle/>
          <a:p>
            <a:r>
              <a:rPr lang="en-US" altLang="en-US" sz="2400" dirty="0"/>
              <a:t>Accounts Receivable</a:t>
            </a:r>
          </a:p>
          <a:p>
            <a:pPr>
              <a:spcBef>
                <a:spcPts val="0"/>
              </a:spcBef>
            </a:pPr>
            <a:r>
              <a:rPr lang="en-IN" sz="2400" dirty="0"/>
              <a:t>   (To record cash collected on account)</a:t>
            </a:r>
            <a:endParaRPr lang="en-US" sz="2400" dirty="0"/>
          </a:p>
        </p:txBody>
      </p:sp>
      <p:sp>
        <p:nvSpPr>
          <p:cNvPr id="13" name="Content Placeholder 12">
            <a:extLst>
              <a:ext uri="{FF2B5EF4-FFF2-40B4-BE49-F238E27FC236}">
                <a16:creationId xmlns:a16="http://schemas.microsoft.com/office/drawing/2014/main" id="{FFC3387E-B0F4-4DDA-B1C4-D7F03BEAC852}"/>
              </a:ext>
            </a:extLst>
          </p:cNvPr>
          <p:cNvSpPr>
            <a:spLocks noGrp="1"/>
          </p:cNvSpPr>
          <p:nvPr>
            <p:ph sz="quarter" idx="26"/>
          </p:nvPr>
        </p:nvSpPr>
        <p:spPr>
          <a:xfrm>
            <a:off x="7256208" y="5553776"/>
            <a:ext cx="685800" cy="396875"/>
          </a:xfrm>
        </p:spPr>
        <p:txBody>
          <a:bodyPr/>
          <a:lstStyle/>
          <a:p>
            <a:r>
              <a:rPr lang="en-US" sz="2400" dirty="0"/>
              <a:t>200</a:t>
            </a:r>
          </a:p>
        </p:txBody>
      </p:sp>
      <p:sp>
        <p:nvSpPr>
          <p:cNvPr id="23" name="Slide Number Placeholder 22">
            <a:extLst>
              <a:ext uri="{FF2B5EF4-FFF2-40B4-BE49-F238E27FC236}">
                <a16:creationId xmlns:a16="http://schemas.microsoft.com/office/drawing/2014/main" id="{929CB30A-BED2-4C0E-ABFB-A497FC737223}"/>
              </a:ext>
            </a:extLst>
          </p:cNvPr>
          <p:cNvSpPr>
            <a:spLocks noGrp="1"/>
          </p:cNvSpPr>
          <p:nvPr>
            <p:ph type="sldNum" sz="quarter" idx="10"/>
          </p:nvPr>
        </p:nvSpPr>
        <p:spPr/>
        <p:txBody>
          <a:bodyPr/>
          <a:lstStyle/>
          <a:p>
            <a:fld id="{67B19427-F580-D146-B60E-4CADEE75497F}" type="slidenum">
              <a:rPr lang="en-US" smtClean="0"/>
              <a:pPr/>
              <a:t>46</a:t>
            </a:fld>
            <a:endParaRPr lang="en-US" dirty="0"/>
          </a:p>
        </p:txBody>
      </p:sp>
      <p:sp>
        <p:nvSpPr>
          <p:cNvPr id="24" name="Footer Placeholder 23">
            <a:extLst>
              <a:ext uri="{FF2B5EF4-FFF2-40B4-BE49-F238E27FC236}">
                <a16:creationId xmlns:a16="http://schemas.microsoft.com/office/drawing/2014/main" id="{C5580306-365B-4007-96B0-C48D3EACE558}"/>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720073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xEl>
                                              <p:pRg st="1" end="1"/>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5" grpId="0" build="p"/>
      <p:bldP spid="7" grpId="0" build="p"/>
      <p:bldP spid="8" grpId="0" build="p"/>
      <p:bldP spid="9" grpId="0" build="p"/>
      <p:bldP spid="10" grpId="0" build="p"/>
      <p:bldP spid="11" grpId="0" build="p"/>
      <p:bldP spid="12" grpId="0" build="p"/>
      <p:bldP spid="1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9F5C8-9A38-4B0E-A6F4-68ABF8055038}"/>
              </a:ext>
            </a:extLst>
          </p:cNvPr>
          <p:cNvSpPr>
            <a:spLocks noGrp="1"/>
          </p:cNvSpPr>
          <p:nvPr>
            <p:ph type="title"/>
          </p:nvPr>
        </p:nvSpPr>
        <p:spPr>
          <a:xfrm>
            <a:off x="304800" y="762001"/>
            <a:ext cx="8534400" cy="730249"/>
          </a:xfrm>
        </p:spPr>
        <p:txBody>
          <a:bodyPr/>
          <a:lstStyle/>
          <a:p>
            <a:r>
              <a:rPr lang="en-US" altLang="en-US" b="1" dirty="0">
                <a:latin typeface="Calibri" panose="020F0502020204030204" pitchFamily="34" charset="0"/>
                <a:ea typeface="Source Sans Pro" charset="0"/>
                <a:cs typeface="Calibri" panose="020F0502020204030204" pitchFamily="34" charset="0"/>
              </a:rPr>
              <a:t>Accrued Revenues </a:t>
            </a:r>
            <a:r>
              <a:rPr lang="en-US" altLang="en-US" sz="2400" dirty="0">
                <a:latin typeface="Calibri" panose="020F0502020204030204" pitchFamily="34" charset="0"/>
                <a:ea typeface="Source Sans Pro" charset="0"/>
                <a:cs typeface="Calibri" panose="020F0502020204030204" pitchFamily="34" charset="0"/>
              </a:rPr>
              <a:t>(4 of 5)</a:t>
            </a:r>
            <a:endParaRPr lang="en-US" dirty="0"/>
          </a:p>
        </p:txBody>
      </p:sp>
      <p:pic>
        <p:nvPicPr>
          <p:cNvPr id="9" name="Content Placeholder 8" descr="Illustration shows a transaction of adjustment for accrued revenue. The five steps are Basic Analysis, Equation Analysis, Debit-Credit Analysis, Journal Entry, and Posting. Basic analysis: The asset Accounts Receivable is increased $200, and the revenue Service Revenue is increased $200. The equation analysis step displays the transaction in account analysis format which begins with the accounting equation expressed as: Assets = Liabilities plus Owner's Equity. Under the Assets section, accounts receivable has $200, and no items are shown under Liabilities. Under the Owner's Equity section, service revenue has $200. The debit-credit analysis step indicates: Debits increase assets: debit accounts receivable $200. Credits increase revenues: credit service revenue $200. An arrow from the debit credit analysis' debit line points to the debit entry; and the credit line points to the credit line in the general journal in the bottom. The journal entry is displayed in general journal form. The date is displayed as October 31. The debit part of the transaction is recorded by displaying the title, accounts receivable, adjacent to the date in the next column and its amount of 200 in the debit column. The second part of the transaction is illustrated by displaying the credit title, service revenue (to record revenue for service performed), slightly indented on the next line with its 200 amount in the credit column. Finally, the Posting section shows the journal entry posted to the accounts receivable, and service revenue t-accounts. The accounts receivable t-account numbered 112 displays the adjusted 200, displayed in red font dated October 31; and balance dated October 31 in amount 200 on the left (debit) side. The service revenue t account numbered 400 displays credit on the right side dated October 3 as 10,000; 400 dated October 31; and adjusted 200 displayed in red font dated October 31.">
            <a:extLst>
              <a:ext uri="{FF2B5EF4-FFF2-40B4-BE49-F238E27FC236}">
                <a16:creationId xmlns:a16="http://schemas.microsoft.com/office/drawing/2014/main" id="{93183124-6186-4209-9B9A-2DBE2A5DC9FD}"/>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990600" y="1614475"/>
            <a:ext cx="6770179" cy="4477513"/>
          </a:xfrm>
        </p:spPr>
      </p:pic>
      <p:sp>
        <p:nvSpPr>
          <p:cNvPr id="5" name="Slide Number Placeholder 4">
            <a:extLst>
              <a:ext uri="{FF2B5EF4-FFF2-40B4-BE49-F238E27FC236}">
                <a16:creationId xmlns:a16="http://schemas.microsoft.com/office/drawing/2014/main" id="{AC0A1888-8C6A-4954-BC33-C11201B618E4}"/>
              </a:ext>
            </a:extLst>
          </p:cNvPr>
          <p:cNvSpPr>
            <a:spLocks noGrp="1"/>
          </p:cNvSpPr>
          <p:nvPr>
            <p:ph type="sldNum" sz="quarter" idx="10"/>
          </p:nvPr>
        </p:nvSpPr>
        <p:spPr/>
        <p:txBody>
          <a:bodyPr/>
          <a:lstStyle/>
          <a:p>
            <a:fld id="{67B19427-F580-D146-B60E-4CADEE75497F}" type="slidenum">
              <a:rPr lang="en-US" smtClean="0"/>
              <a:pPr/>
              <a:t>47</a:t>
            </a:fld>
            <a:endParaRPr lang="en-US" dirty="0"/>
          </a:p>
        </p:txBody>
      </p:sp>
      <p:sp>
        <p:nvSpPr>
          <p:cNvPr id="6" name="Footer Placeholder 5">
            <a:extLst>
              <a:ext uri="{FF2B5EF4-FFF2-40B4-BE49-F238E27FC236}">
                <a16:creationId xmlns:a16="http://schemas.microsoft.com/office/drawing/2014/main" id="{C4CD4471-58FD-48BC-96D3-906F4C8C98C5}"/>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454889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D4014-94B6-4EC0-A82C-817A878B4842}"/>
              </a:ext>
            </a:extLst>
          </p:cNvPr>
          <p:cNvSpPr>
            <a:spLocks noGrp="1"/>
          </p:cNvSpPr>
          <p:nvPr>
            <p:ph type="title"/>
          </p:nvPr>
        </p:nvSpPr>
        <p:spPr>
          <a:xfrm>
            <a:off x="304800" y="762001"/>
            <a:ext cx="8534400" cy="761999"/>
          </a:xfrm>
        </p:spPr>
        <p:txBody>
          <a:bodyPr/>
          <a:lstStyle/>
          <a:p>
            <a:r>
              <a:rPr lang="en-US" altLang="en-US" b="1" dirty="0">
                <a:latin typeface="Calibri" panose="020F0502020204030204" pitchFamily="34" charset="0"/>
                <a:ea typeface="Source Sans Pro" charset="0"/>
                <a:cs typeface="Calibri" panose="020F0502020204030204" pitchFamily="34" charset="0"/>
              </a:rPr>
              <a:t>Accrued Revenues </a:t>
            </a:r>
            <a:r>
              <a:rPr lang="en-US" altLang="en-US" sz="2400" dirty="0">
                <a:latin typeface="Calibri" panose="020F0502020204030204" pitchFamily="34" charset="0"/>
                <a:ea typeface="Source Sans Pro" charset="0"/>
                <a:cs typeface="Calibri" panose="020F0502020204030204" pitchFamily="34" charset="0"/>
              </a:rPr>
              <a:t>(5 of 5)</a:t>
            </a:r>
            <a:endParaRPr lang="en-US" dirty="0"/>
          </a:p>
        </p:txBody>
      </p:sp>
      <p:sp>
        <p:nvSpPr>
          <p:cNvPr id="3" name="Content Placeholder 2">
            <a:extLst>
              <a:ext uri="{FF2B5EF4-FFF2-40B4-BE49-F238E27FC236}">
                <a16:creationId xmlns:a16="http://schemas.microsoft.com/office/drawing/2014/main" id="{C3FE6742-EE67-4489-9888-A615B4D60034}"/>
              </a:ext>
            </a:extLst>
          </p:cNvPr>
          <p:cNvSpPr>
            <a:spLocks noGrp="1"/>
          </p:cNvSpPr>
          <p:nvPr>
            <p:ph sz="quarter" idx="16"/>
          </p:nvPr>
        </p:nvSpPr>
        <p:spPr>
          <a:xfrm>
            <a:off x="1922405" y="1853046"/>
            <a:ext cx="5299191" cy="484909"/>
          </a:xfrm>
        </p:spPr>
        <p:txBody>
          <a:bodyPr/>
          <a:lstStyle/>
          <a:p>
            <a:pPr algn="ctr" fontAlgn="b"/>
            <a:r>
              <a:rPr lang="en-US" b="1" dirty="0">
                <a:solidFill>
                  <a:srgbClr val="000000"/>
                </a:solidFill>
                <a:latin typeface="Calibri" panose="020F0502020204030204" pitchFamily="34" charset="0"/>
              </a:rPr>
              <a:t>Accounting for Accrued Revenues</a:t>
            </a:r>
          </a:p>
        </p:txBody>
      </p:sp>
      <p:graphicFrame>
        <p:nvGraphicFramePr>
          <p:cNvPr id="8" name="Content Placeholder 7" descr="Table is accessible to screenreaders">
            <a:extLst>
              <a:ext uri="{FF2B5EF4-FFF2-40B4-BE49-F238E27FC236}">
                <a16:creationId xmlns:a16="http://schemas.microsoft.com/office/drawing/2014/main" id="{461BB7FC-B840-4C6E-8CB4-15F5ADCC04A1}"/>
              </a:ext>
            </a:extLst>
          </p:cNvPr>
          <p:cNvGraphicFramePr>
            <a:graphicFrameLocks noGrp="1"/>
          </p:cNvGraphicFramePr>
          <p:nvPr>
            <p:ph sz="quarter" idx="17"/>
            <p:extLst>
              <p:ext uri="{D42A27DB-BD31-4B8C-83A1-F6EECF244321}">
                <p14:modId xmlns:p14="http://schemas.microsoft.com/office/powerpoint/2010/main" val="1663218654"/>
              </p:ext>
            </p:extLst>
          </p:nvPr>
        </p:nvGraphicFramePr>
        <p:xfrm>
          <a:off x="304800" y="2516188"/>
          <a:ext cx="8534400" cy="2320713"/>
        </p:xfrm>
        <a:graphic>
          <a:graphicData uri="http://schemas.openxmlformats.org/drawingml/2006/table">
            <a:tbl>
              <a:tblPr firstRow="1" bandRow="1">
                <a:tableStyleId>{5C22544A-7EE6-4342-B048-85BDC9FD1C3A}</a:tableStyleId>
              </a:tblPr>
              <a:tblGrid>
                <a:gridCol w="2133600">
                  <a:extLst>
                    <a:ext uri="{9D8B030D-6E8A-4147-A177-3AD203B41FA5}">
                      <a16:colId xmlns:a16="http://schemas.microsoft.com/office/drawing/2014/main" val="279977603"/>
                    </a:ext>
                  </a:extLst>
                </a:gridCol>
                <a:gridCol w="2286000">
                  <a:extLst>
                    <a:ext uri="{9D8B030D-6E8A-4147-A177-3AD203B41FA5}">
                      <a16:colId xmlns:a16="http://schemas.microsoft.com/office/drawing/2014/main" val="1668950431"/>
                    </a:ext>
                  </a:extLst>
                </a:gridCol>
                <a:gridCol w="1981200">
                  <a:extLst>
                    <a:ext uri="{9D8B030D-6E8A-4147-A177-3AD203B41FA5}">
                      <a16:colId xmlns:a16="http://schemas.microsoft.com/office/drawing/2014/main" val="2575252789"/>
                    </a:ext>
                  </a:extLst>
                </a:gridCol>
                <a:gridCol w="2133600">
                  <a:extLst>
                    <a:ext uri="{9D8B030D-6E8A-4147-A177-3AD203B41FA5}">
                      <a16:colId xmlns:a16="http://schemas.microsoft.com/office/drawing/2014/main" val="1582829384"/>
                    </a:ext>
                  </a:extLst>
                </a:gridCol>
              </a:tblGrid>
              <a:tr h="370840">
                <a:tc>
                  <a:txBody>
                    <a:bodyPr/>
                    <a:lstStyle/>
                    <a:p>
                      <a:pPr algn="l" fontAlgn="b"/>
                      <a:r>
                        <a:rPr lang="en-US" sz="2000" b="1" u="none" strike="noStrike" dirty="0">
                          <a:effectLst/>
                          <a:latin typeface="+mn-lt"/>
                        </a:rPr>
                        <a:t>Examples</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000" b="1" u="none" strike="noStrike" dirty="0">
                          <a:effectLst/>
                          <a:latin typeface="+mn-lt"/>
                        </a:rPr>
                        <a:t>Reason for </a:t>
                      </a:r>
                    </a:p>
                    <a:p>
                      <a:pPr algn="l" fontAlgn="b"/>
                      <a:r>
                        <a:rPr lang="en-US" sz="2000" b="1" u="none" strike="noStrike" dirty="0">
                          <a:effectLst/>
                          <a:latin typeface="+mn-lt"/>
                        </a:rPr>
                        <a:t>Adjustment</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000" b="1" u="none" strike="noStrike" dirty="0">
                          <a:effectLst/>
                          <a:latin typeface="+mn-lt"/>
                        </a:rPr>
                        <a:t>Accounts </a:t>
                      </a:r>
                    </a:p>
                    <a:p>
                      <a:pPr algn="l" fontAlgn="b"/>
                      <a:r>
                        <a:rPr lang="en-US" sz="2000" b="1" u="none" strike="noStrike" dirty="0">
                          <a:effectLst/>
                          <a:latin typeface="+mn-lt"/>
                        </a:rPr>
                        <a:t>Before </a:t>
                      </a:r>
                    </a:p>
                    <a:p>
                      <a:pPr algn="l" fontAlgn="b"/>
                      <a:r>
                        <a:rPr lang="en-US" sz="2000" b="1" u="none" strike="noStrike" dirty="0">
                          <a:effectLst/>
                          <a:latin typeface="+mn-lt"/>
                        </a:rPr>
                        <a:t>Adjustment</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000" b="1" u="none" strike="noStrike" dirty="0">
                          <a:effectLst/>
                          <a:latin typeface="+mn-lt"/>
                        </a:rPr>
                        <a:t>Adjusting </a:t>
                      </a:r>
                    </a:p>
                    <a:p>
                      <a:pPr algn="l" fontAlgn="b"/>
                      <a:r>
                        <a:rPr lang="en-US" sz="2000" b="1" u="none" strike="noStrike" dirty="0">
                          <a:effectLst/>
                          <a:latin typeface="+mn-lt"/>
                        </a:rPr>
                        <a:t>Entry</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0838641"/>
                  </a:ext>
                </a:extLst>
              </a:tr>
              <a:tr h="370840">
                <a:tc>
                  <a:txBody>
                    <a:bodyPr/>
                    <a:lstStyle/>
                    <a:p>
                      <a:pPr algn="l" fontAlgn="t"/>
                      <a:r>
                        <a:rPr lang="en-US" sz="2000" u="none" strike="noStrike" dirty="0">
                          <a:effectLst/>
                        </a:rPr>
                        <a:t>Interest,</a:t>
                      </a:r>
                    </a:p>
                    <a:p>
                      <a:pPr algn="l" fontAlgn="t"/>
                      <a:r>
                        <a:rPr lang="en-US" sz="2000" b="0" i="0" u="none" strike="noStrike" dirty="0">
                          <a:solidFill>
                            <a:srgbClr val="000000"/>
                          </a:solidFill>
                          <a:effectLst/>
                          <a:latin typeface="Calibri" panose="020F0502020204030204" pitchFamily="34" charset="0"/>
                        </a:rPr>
                        <a:t>rent, services</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Services performed</a:t>
                      </a:r>
                    </a:p>
                    <a:p>
                      <a:pPr algn="l" fontAlgn="t"/>
                      <a:r>
                        <a:rPr lang="en-US" sz="2000" b="0" i="0" u="none" strike="noStrike" dirty="0">
                          <a:solidFill>
                            <a:srgbClr val="000000"/>
                          </a:solidFill>
                          <a:effectLst/>
                          <a:latin typeface="Calibri" panose="020F0502020204030204" pitchFamily="34" charset="0"/>
                        </a:rPr>
                        <a:t>but not yet received</a:t>
                      </a:r>
                    </a:p>
                    <a:p>
                      <a:pPr algn="l" fontAlgn="t"/>
                      <a:r>
                        <a:rPr lang="en-US" sz="2000" b="0" i="0" u="none" strike="noStrike" dirty="0">
                          <a:solidFill>
                            <a:srgbClr val="000000"/>
                          </a:solidFill>
                          <a:effectLst/>
                          <a:latin typeface="Calibri" panose="020F0502020204030204" pitchFamily="34" charset="0"/>
                        </a:rPr>
                        <a:t>In</a:t>
                      </a:r>
                      <a:r>
                        <a:rPr lang="en-US" sz="2000" b="0" i="0" u="none" strike="noStrike" baseline="0" dirty="0">
                          <a:solidFill>
                            <a:srgbClr val="000000"/>
                          </a:solidFill>
                          <a:effectLst/>
                          <a:latin typeface="Calibri" panose="020F0502020204030204" pitchFamily="34" charset="0"/>
                        </a:rPr>
                        <a:t> cash or recorded.</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Assets</a:t>
                      </a:r>
                    </a:p>
                    <a:p>
                      <a:pPr algn="l" fontAlgn="t"/>
                      <a:r>
                        <a:rPr lang="en-US" sz="2000" b="0" i="0" u="none" strike="noStrike" dirty="0">
                          <a:solidFill>
                            <a:srgbClr val="000000"/>
                          </a:solidFill>
                          <a:effectLst/>
                          <a:latin typeface="Calibri" panose="020F0502020204030204" pitchFamily="34" charset="0"/>
                        </a:rPr>
                        <a:t>understated.</a:t>
                      </a:r>
                    </a:p>
                    <a:p>
                      <a:pPr algn="l" fontAlgn="t"/>
                      <a:r>
                        <a:rPr lang="en-US" sz="2000" b="0" i="0" u="none" strike="noStrike" dirty="0">
                          <a:solidFill>
                            <a:srgbClr val="000000"/>
                          </a:solidFill>
                          <a:effectLst/>
                          <a:latin typeface="Calibri" panose="020F0502020204030204" pitchFamily="34" charset="0"/>
                        </a:rPr>
                        <a:t>Revenues</a:t>
                      </a:r>
                    </a:p>
                    <a:p>
                      <a:pPr algn="l" fontAlgn="t"/>
                      <a:r>
                        <a:rPr lang="en-US" sz="2000" b="0" i="0" u="none" strike="noStrike" dirty="0">
                          <a:solidFill>
                            <a:srgbClr val="000000"/>
                          </a:solidFill>
                          <a:effectLst/>
                          <a:latin typeface="Calibri" panose="020F0502020204030204" pitchFamily="34" charset="0"/>
                        </a:rPr>
                        <a:t>understated.</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Dr. Assets</a:t>
                      </a:r>
                    </a:p>
                    <a:p>
                      <a:pPr marL="0" indent="269875" algn="l" fontAlgn="t"/>
                      <a:r>
                        <a:rPr lang="en-US" sz="2000" u="none" strike="noStrike" dirty="0">
                          <a:effectLst/>
                        </a:rPr>
                        <a:t>Cr. Revenues</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63994311"/>
                  </a:ext>
                </a:extLst>
              </a:tr>
            </a:tbl>
          </a:graphicData>
        </a:graphic>
      </p:graphicFrame>
      <p:sp>
        <p:nvSpPr>
          <p:cNvPr id="6" name="Slide Number Placeholder 5">
            <a:extLst>
              <a:ext uri="{FF2B5EF4-FFF2-40B4-BE49-F238E27FC236}">
                <a16:creationId xmlns:a16="http://schemas.microsoft.com/office/drawing/2014/main" id="{3E637209-E94E-4CC1-958B-BF53DE68AC18}"/>
              </a:ext>
            </a:extLst>
          </p:cNvPr>
          <p:cNvSpPr>
            <a:spLocks noGrp="1"/>
          </p:cNvSpPr>
          <p:nvPr>
            <p:ph type="sldNum" sz="quarter" idx="10"/>
          </p:nvPr>
        </p:nvSpPr>
        <p:spPr/>
        <p:txBody>
          <a:bodyPr/>
          <a:lstStyle/>
          <a:p>
            <a:fld id="{67B19427-F580-D146-B60E-4CADEE75497F}" type="slidenum">
              <a:rPr lang="en-US" smtClean="0"/>
              <a:pPr/>
              <a:t>48</a:t>
            </a:fld>
            <a:endParaRPr lang="en-US" dirty="0"/>
          </a:p>
        </p:txBody>
      </p:sp>
      <p:sp>
        <p:nvSpPr>
          <p:cNvPr id="7" name="Footer Placeholder 6">
            <a:extLst>
              <a:ext uri="{FF2B5EF4-FFF2-40B4-BE49-F238E27FC236}">
                <a16:creationId xmlns:a16="http://schemas.microsoft.com/office/drawing/2014/main" id="{3E79D34A-C9BC-42B1-985A-36B324C81585}"/>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9356471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BEDFD-257A-4212-86D0-BC2EB982BB6B}"/>
              </a:ext>
            </a:extLst>
          </p:cNvPr>
          <p:cNvSpPr>
            <a:spLocks noGrp="1"/>
          </p:cNvSpPr>
          <p:nvPr>
            <p:ph type="title"/>
          </p:nvPr>
        </p:nvSpPr>
        <p:spPr>
          <a:xfrm>
            <a:off x="304800" y="762001"/>
            <a:ext cx="8534400" cy="761999"/>
          </a:xfrm>
        </p:spPr>
        <p:txBody>
          <a:bodyPr/>
          <a:lstStyle/>
          <a:p>
            <a:r>
              <a:rPr lang="en-US" altLang="en-US" b="1" dirty="0">
                <a:latin typeface="Calibri" panose="020F0502020204030204" pitchFamily="34" charset="0"/>
                <a:ea typeface="Source Sans Pro" charset="0"/>
                <a:cs typeface="Calibri" panose="020F0502020204030204" pitchFamily="34" charset="0"/>
              </a:rPr>
              <a:t>Accrued Expenses </a:t>
            </a:r>
            <a:r>
              <a:rPr lang="en-US" altLang="en-US" sz="2400" dirty="0">
                <a:latin typeface="Calibri" panose="020F0502020204030204" pitchFamily="34" charset="0"/>
                <a:ea typeface="Source Sans Pro" charset="0"/>
                <a:cs typeface="Calibri" panose="020F0502020204030204" pitchFamily="34" charset="0"/>
              </a:rPr>
              <a:t>(1 of 7)</a:t>
            </a:r>
            <a:endParaRPr lang="en-US" sz="2400" dirty="0"/>
          </a:p>
        </p:txBody>
      </p:sp>
      <p:sp>
        <p:nvSpPr>
          <p:cNvPr id="3" name="Content Placeholder 2">
            <a:extLst>
              <a:ext uri="{FF2B5EF4-FFF2-40B4-BE49-F238E27FC236}">
                <a16:creationId xmlns:a16="http://schemas.microsoft.com/office/drawing/2014/main" id="{6F7F36B3-3211-4033-AF77-FD62B0846A84}"/>
              </a:ext>
            </a:extLst>
          </p:cNvPr>
          <p:cNvSpPr>
            <a:spLocks noGrp="1"/>
          </p:cNvSpPr>
          <p:nvPr>
            <p:ph sz="quarter" idx="16"/>
          </p:nvPr>
        </p:nvSpPr>
        <p:spPr>
          <a:xfrm>
            <a:off x="304800" y="1828801"/>
            <a:ext cx="8534400" cy="516192"/>
          </a:xfrm>
        </p:spPr>
        <p:txBody>
          <a:bodyPr/>
          <a:lstStyle/>
          <a:p>
            <a:r>
              <a:rPr lang="en-US" altLang="en-US" sz="2600" dirty="0"/>
              <a:t>Expenses incurred but not yet paid in cash or recorded.</a:t>
            </a:r>
            <a:endParaRPr lang="en-US" sz="2600" dirty="0"/>
          </a:p>
        </p:txBody>
      </p:sp>
      <p:sp>
        <p:nvSpPr>
          <p:cNvPr id="4" name="Content Placeholder 3"/>
          <p:cNvSpPr>
            <a:spLocks noGrp="1"/>
          </p:cNvSpPr>
          <p:nvPr>
            <p:ph sz="quarter" idx="17"/>
          </p:nvPr>
        </p:nvSpPr>
        <p:spPr>
          <a:xfrm>
            <a:off x="358296" y="2608007"/>
            <a:ext cx="8480904" cy="516193"/>
          </a:xfrm>
        </p:spPr>
        <p:txBody>
          <a:bodyPr/>
          <a:lstStyle/>
          <a:p>
            <a:r>
              <a:rPr lang="en-IN" b="1" dirty="0"/>
              <a:t>Expense recorded BEFORE cash payment</a:t>
            </a:r>
          </a:p>
        </p:txBody>
      </p:sp>
      <p:sp>
        <p:nvSpPr>
          <p:cNvPr id="5" name="Content Placeholder 4">
            <a:extLst>
              <a:ext uri="{FF2B5EF4-FFF2-40B4-BE49-F238E27FC236}">
                <a16:creationId xmlns:a16="http://schemas.microsoft.com/office/drawing/2014/main" id="{C4FF3CE2-6898-49A6-965A-0CEB4AAA7F7A}"/>
              </a:ext>
            </a:extLst>
          </p:cNvPr>
          <p:cNvSpPr>
            <a:spLocks noGrp="1"/>
          </p:cNvSpPr>
          <p:nvPr>
            <p:ph sz="quarter" idx="18"/>
          </p:nvPr>
        </p:nvSpPr>
        <p:spPr>
          <a:xfrm>
            <a:off x="304800" y="3429000"/>
            <a:ext cx="6019800" cy="462790"/>
          </a:xfrm>
        </p:spPr>
        <p:txBody>
          <a:bodyPr/>
          <a:lstStyle/>
          <a:p>
            <a:r>
              <a:rPr lang="en-US" altLang="en-US" sz="2600" b="1" dirty="0"/>
              <a:t>Accrued expenses </a:t>
            </a:r>
            <a:r>
              <a:rPr lang="en-US" altLang="en-US" sz="2600" dirty="0"/>
              <a:t>often occur in regard to:</a:t>
            </a:r>
            <a:endParaRPr lang="en-US" sz="2600" dirty="0"/>
          </a:p>
        </p:txBody>
      </p:sp>
      <p:sp>
        <p:nvSpPr>
          <p:cNvPr id="6" name="Content Placeholder 5">
            <a:extLst>
              <a:ext uri="{FF2B5EF4-FFF2-40B4-BE49-F238E27FC236}">
                <a16:creationId xmlns:a16="http://schemas.microsoft.com/office/drawing/2014/main" id="{85E0514F-420D-43F5-A31D-3DD5E84E2B48}"/>
              </a:ext>
            </a:extLst>
          </p:cNvPr>
          <p:cNvSpPr>
            <a:spLocks noGrp="1"/>
          </p:cNvSpPr>
          <p:nvPr>
            <p:ph sz="quarter" idx="19"/>
          </p:nvPr>
        </p:nvSpPr>
        <p:spPr>
          <a:xfrm>
            <a:off x="358296" y="4054476"/>
            <a:ext cx="1165704" cy="394101"/>
          </a:xfrm>
        </p:spPr>
        <p:txBody>
          <a:bodyPr/>
          <a:lstStyle/>
          <a:p>
            <a:pPr marL="292608" indent="-292608">
              <a:buClr>
                <a:schemeClr val="accent2"/>
              </a:buClr>
              <a:buFont typeface="Arial" panose="020B0604020202020204" pitchFamily="34" charset="0"/>
              <a:buChar char="•"/>
            </a:pPr>
            <a:r>
              <a:rPr lang="en-US" altLang="en-US" sz="2400" dirty="0"/>
              <a:t>Rent</a:t>
            </a:r>
          </a:p>
        </p:txBody>
      </p:sp>
      <p:sp>
        <p:nvSpPr>
          <p:cNvPr id="7" name="Content Placeholder 6">
            <a:extLst>
              <a:ext uri="{FF2B5EF4-FFF2-40B4-BE49-F238E27FC236}">
                <a16:creationId xmlns:a16="http://schemas.microsoft.com/office/drawing/2014/main" id="{756B8223-9217-4F4A-8301-B2B2820E06AB}"/>
              </a:ext>
            </a:extLst>
          </p:cNvPr>
          <p:cNvSpPr>
            <a:spLocks noGrp="1"/>
          </p:cNvSpPr>
          <p:nvPr>
            <p:ph sz="quarter" idx="20"/>
          </p:nvPr>
        </p:nvSpPr>
        <p:spPr>
          <a:xfrm>
            <a:off x="358296" y="4555166"/>
            <a:ext cx="1470504" cy="408566"/>
          </a:xfrm>
        </p:spPr>
        <p:txBody>
          <a:bodyPr/>
          <a:lstStyle/>
          <a:p>
            <a:pPr marL="292608" indent="-292608">
              <a:buClr>
                <a:schemeClr val="accent2"/>
              </a:buClr>
              <a:buFont typeface="Arial" panose="020B0604020202020204" pitchFamily="34" charset="0"/>
              <a:buChar char="•"/>
            </a:pPr>
            <a:r>
              <a:rPr lang="en-US" altLang="en-US" sz="2400" dirty="0"/>
              <a:t>Interest</a:t>
            </a:r>
          </a:p>
        </p:txBody>
      </p:sp>
      <p:sp>
        <p:nvSpPr>
          <p:cNvPr id="9" name="Content Placeholder 8">
            <a:extLst>
              <a:ext uri="{FF2B5EF4-FFF2-40B4-BE49-F238E27FC236}">
                <a16:creationId xmlns:a16="http://schemas.microsoft.com/office/drawing/2014/main" id="{2CE3A933-8528-49CB-A291-E99318DAA3DC}"/>
              </a:ext>
            </a:extLst>
          </p:cNvPr>
          <p:cNvSpPr>
            <a:spLocks noGrp="1"/>
          </p:cNvSpPr>
          <p:nvPr>
            <p:ph sz="quarter" idx="22"/>
          </p:nvPr>
        </p:nvSpPr>
        <p:spPr>
          <a:xfrm>
            <a:off x="2590800" y="4038601"/>
            <a:ext cx="1219200" cy="358462"/>
          </a:xfrm>
        </p:spPr>
        <p:txBody>
          <a:bodyPr/>
          <a:lstStyle/>
          <a:p>
            <a:pPr marL="292608" indent="-292608">
              <a:buClr>
                <a:schemeClr val="accent2"/>
              </a:buClr>
              <a:buFont typeface="Arial" panose="020B0604020202020204" pitchFamily="34" charset="0"/>
              <a:buChar char="•"/>
            </a:pPr>
            <a:r>
              <a:rPr lang="en-US" altLang="en-US" sz="2400" dirty="0"/>
              <a:t>Taxes</a:t>
            </a:r>
            <a:endParaRPr lang="en-US" sz="2400" dirty="0"/>
          </a:p>
        </p:txBody>
      </p:sp>
      <p:sp>
        <p:nvSpPr>
          <p:cNvPr id="10" name="Content Placeholder 9">
            <a:extLst>
              <a:ext uri="{FF2B5EF4-FFF2-40B4-BE49-F238E27FC236}">
                <a16:creationId xmlns:a16="http://schemas.microsoft.com/office/drawing/2014/main" id="{D419182E-7AFD-4868-84EF-F72537C0308E}"/>
              </a:ext>
            </a:extLst>
          </p:cNvPr>
          <p:cNvSpPr>
            <a:spLocks noGrp="1"/>
          </p:cNvSpPr>
          <p:nvPr>
            <p:ph sz="quarter" idx="23"/>
          </p:nvPr>
        </p:nvSpPr>
        <p:spPr>
          <a:xfrm>
            <a:off x="2590800" y="4554793"/>
            <a:ext cx="1447800" cy="370304"/>
          </a:xfrm>
        </p:spPr>
        <p:txBody>
          <a:bodyPr/>
          <a:lstStyle/>
          <a:p>
            <a:pPr marL="292608" indent="-292608">
              <a:buClr>
                <a:schemeClr val="accent2"/>
              </a:buClr>
              <a:buFont typeface="Arial" panose="020B0604020202020204" pitchFamily="34" charset="0"/>
              <a:buChar char="•"/>
            </a:pPr>
            <a:r>
              <a:rPr lang="en-US" altLang="en-US" sz="2400" dirty="0"/>
              <a:t>Salaries</a:t>
            </a:r>
            <a:endParaRPr lang="en-US" sz="2400" dirty="0"/>
          </a:p>
        </p:txBody>
      </p:sp>
      <p:sp>
        <p:nvSpPr>
          <p:cNvPr id="23" name="Slide Number Placeholder 22">
            <a:extLst>
              <a:ext uri="{FF2B5EF4-FFF2-40B4-BE49-F238E27FC236}">
                <a16:creationId xmlns:a16="http://schemas.microsoft.com/office/drawing/2014/main" id="{E56F794A-9628-48A8-9B06-427CDD7CC915}"/>
              </a:ext>
            </a:extLst>
          </p:cNvPr>
          <p:cNvSpPr>
            <a:spLocks noGrp="1"/>
          </p:cNvSpPr>
          <p:nvPr>
            <p:ph type="sldNum" sz="quarter" idx="10"/>
          </p:nvPr>
        </p:nvSpPr>
        <p:spPr/>
        <p:txBody>
          <a:bodyPr/>
          <a:lstStyle/>
          <a:p>
            <a:fld id="{67B19427-F580-D146-B60E-4CADEE75497F}" type="slidenum">
              <a:rPr lang="en-US" smtClean="0"/>
              <a:pPr/>
              <a:t>49</a:t>
            </a:fld>
            <a:endParaRPr lang="en-US" dirty="0"/>
          </a:p>
        </p:txBody>
      </p:sp>
      <p:sp>
        <p:nvSpPr>
          <p:cNvPr id="24" name="Footer Placeholder 23">
            <a:extLst>
              <a:ext uri="{FF2B5EF4-FFF2-40B4-BE49-F238E27FC236}">
                <a16:creationId xmlns:a16="http://schemas.microsoft.com/office/drawing/2014/main" id="{BA69A3C2-41C0-4B04-B493-81D4090F7E16}"/>
              </a:ext>
            </a:extLst>
          </p:cNvPr>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1525231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P spid="9" grpId="0" build="p"/>
      <p:bldP spid="10"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871A-0E12-4D30-8DB4-309D70F5535C}"/>
              </a:ext>
            </a:extLst>
          </p:cNvPr>
          <p:cNvSpPr>
            <a:spLocks noGrp="1"/>
          </p:cNvSpPr>
          <p:nvPr>
            <p:ph type="title"/>
          </p:nvPr>
        </p:nvSpPr>
        <p:spPr>
          <a:xfrm>
            <a:off x="304800" y="762001"/>
            <a:ext cx="8534400" cy="806449"/>
          </a:xfrm>
        </p:spPr>
        <p:txBody>
          <a:bodyPr/>
          <a:lstStyle/>
          <a:p>
            <a:r>
              <a:rPr lang="en-US" b="1" dirty="0">
                <a:latin typeface="Calibri" panose="020F0502020204030204" pitchFamily="34" charset="0"/>
                <a:ea typeface="Source Sans Pro" charset="0"/>
                <a:cs typeface="Calibri" panose="020F0502020204030204" pitchFamily="34" charset="0"/>
              </a:rPr>
              <a:t>Fiscal and Calendar Years </a:t>
            </a:r>
            <a:r>
              <a:rPr lang="en-US" sz="2400" dirty="0">
                <a:latin typeface="Calibri" panose="020F0502020204030204" pitchFamily="34" charset="0"/>
                <a:ea typeface="Source Sans Pro" charset="0"/>
                <a:cs typeface="Calibri" panose="020F0502020204030204" pitchFamily="34" charset="0"/>
              </a:rPr>
              <a:t>(2 of 5)</a:t>
            </a:r>
            <a:endParaRPr lang="en-US" sz="2400" dirty="0"/>
          </a:p>
        </p:txBody>
      </p:sp>
      <p:sp>
        <p:nvSpPr>
          <p:cNvPr id="3" name="Content Placeholder 2">
            <a:extLst>
              <a:ext uri="{FF2B5EF4-FFF2-40B4-BE49-F238E27FC236}">
                <a16:creationId xmlns:a16="http://schemas.microsoft.com/office/drawing/2014/main" id="{17E75355-89D7-4230-B940-F84B1321FA87}"/>
              </a:ext>
            </a:extLst>
          </p:cNvPr>
          <p:cNvSpPr>
            <a:spLocks noGrp="1"/>
          </p:cNvSpPr>
          <p:nvPr>
            <p:ph sz="quarter" idx="16"/>
          </p:nvPr>
        </p:nvSpPr>
        <p:spPr>
          <a:xfrm>
            <a:off x="304800" y="1752600"/>
            <a:ext cx="8534400" cy="4191000"/>
          </a:xfrm>
        </p:spPr>
        <p:txBody>
          <a:bodyPr/>
          <a:lstStyle/>
          <a:p>
            <a:pPr marL="0" lvl="1" indent="0">
              <a:buClr>
                <a:schemeClr val="tx1"/>
              </a:buClr>
              <a:buNone/>
            </a:pPr>
            <a:r>
              <a:rPr lang="en-US" altLang="en-US" dirty="0"/>
              <a:t>The time period assumption states that:</a:t>
            </a:r>
          </a:p>
          <a:p>
            <a:pPr marL="339725" lvl="1" indent="-339725">
              <a:buClr>
                <a:schemeClr val="tx1"/>
              </a:buClr>
              <a:buNone/>
            </a:pPr>
            <a:r>
              <a:rPr lang="en-US" altLang="en-US" dirty="0">
                <a:solidFill>
                  <a:schemeClr val="accent2"/>
                </a:solidFill>
              </a:rPr>
              <a:t>a.</a:t>
            </a:r>
            <a:r>
              <a:rPr lang="en-US" altLang="en-US" dirty="0"/>
              <a:t> companies must wait until the calendar year is completed to prepare ﬁnancial statements. </a:t>
            </a:r>
          </a:p>
          <a:p>
            <a:pPr marL="339725" lvl="1" indent="-339725">
              <a:buClr>
                <a:schemeClr val="tx1"/>
              </a:buClr>
              <a:buNone/>
            </a:pPr>
            <a:r>
              <a:rPr lang="en-US" altLang="en-US" dirty="0">
                <a:solidFill>
                  <a:schemeClr val="accent2"/>
                </a:solidFill>
              </a:rPr>
              <a:t>b.</a:t>
            </a:r>
            <a:r>
              <a:rPr lang="en-US" altLang="en-US" dirty="0"/>
              <a:t> companies use the ﬁscal year to report ﬁnancial information. </a:t>
            </a:r>
          </a:p>
          <a:p>
            <a:pPr marL="339725" lvl="1" indent="-339725">
              <a:buClr>
                <a:schemeClr val="tx1"/>
              </a:buClr>
              <a:buNone/>
            </a:pPr>
            <a:r>
              <a:rPr lang="en-US" altLang="en-US" dirty="0">
                <a:solidFill>
                  <a:schemeClr val="accent2"/>
                </a:solidFill>
              </a:rPr>
              <a:t>c.</a:t>
            </a:r>
            <a:r>
              <a:rPr lang="en-US" altLang="en-US" dirty="0"/>
              <a:t> the economic life of a business can be divided into artiﬁcial time periods. </a:t>
            </a:r>
          </a:p>
          <a:p>
            <a:pPr marL="339725" lvl="1" indent="-339725">
              <a:buClr>
                <a:schemeClr val="tx1"/>
              </a:buClr>
              <a:buNone/>
            </a:pPr>
            <a:r>
              <a:rPr lang="en-US" altLang="en-US" dirty="0">
                <a:solidFill>
                  <a:schemeClr val="accent2"/>
                </a:solidFill>
              </a:rPr>
              <a:t>d.</a:t>
            </a:r>
            <a:r>
              <a:rPr lang="en-US" altLang="en-US" dirty="0"/>
              <a:t> companies record information in the time period in which the events occur. </a:t>
            </a:r>
          </a:p>
        </p:txBody>
      </p:sp>
      <p:sp>
        <p:nvSpPr>
          <p:cNvPr id="4" name="Slide Number Placeholder 3">
            <a:extLst>
              <a:ext uri="{FF2B5EF4-FFF2-40B4-BE49-F238E27FC236}">
                <a16:creationId xmlns:a16="http://schemas.microsoft.com/office/drawing/2014/main" id="{6C4400D9-18BC-4582-B09F-8D15AB5D35F6}"/>
              </a:ext>
            </a:extLst>
          </p:cNvPr>
          <p:cNvSpPr>
            <a:spLocks noGrp="1"/>
          </p:cNvSpPr>
          <p:nvPr>
            <p:ph type="sldNum" sz="quarter" idx="10"/>
          </p:nvPr>
        </p:nvSpPr>
        <p:spPr/>
        <p:txBody>
          <a:bodyPr/>
          <a:lstStyle/>
          <a:p>
            <a:fld id="{67B19427-F580-D146-B60E-4CADEE75497F}" type="slidenum">
              <a:rPr lang="en-US" smtClean="0"/>
              <a:pPr/>
              <a:t>5</a:t>
            </a:fld>
            <a:endParaRPr lang="en-US" dirty="0"/>
          </a:p>
        </p:txBody>
      </p:sp>
      <p:sp>
        <p:nvSpPr>
          <p:cNvPr id="5" name="Footer Placeholder 4">
            <a:extLst>
              <a:ext uri="{FF2B5EF4-FFF2-40B4-BE49-F238E27FC236}">
                <a16:creationId xmlns:a16="http://schemas.microsoft.com/office/drawing/2014/main" id="{3AF2CD25-9DC7-4E3D-B444-7A237B976B2C}"/>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53272276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32494-4B5E-46E7-8C39-10E62F033C35}"/>
              </a:ext>
            </a:extLst>
          </p:cNvPr>
          <p:cNvSpPr>
            <a:spLocks noGrp="1"/>
          </p:cNvSpPr>
          <p:nvPr>
            <p:ph type="title"/>
          </p:nvPr>
        </p:nvSpPr>
        <p:spPr>
          <a:xfrm>
            <a:off x="304800" y="762002"/>
            <a:ext cx="8534400" cy="757706"/>
          </a:xfrm>
        </p:spPr>
        <p:txBody>
          <a:bodyPr/>
          <a:lstStyle/>
          <a:p>
            <a:r>
              <a:rPr lang="en-US" altLang="en-US" b="1" dirty="0">
                <a:latin typeface="Calibri" panose="020F0502020204030204" pitchFamily="34" charset="0"/>
                <a:ea typeface="Source Sans Pro" charset="0"/>
                <a:cs typeface="Calibri" panose="020F0502020204030204" pitchFamily="34" charset="0"/>
              </a:rPr>
              <a:t>Adjusting Accrued Expenses </a:t>
            </a:r>
            <a:r>
              <a:rPr lang="en-US" altLang="en-US" sz="2400" dirty="0">
                <a:latin typeface="Calibri" panose="020F0502020204030204" pitchFamily="34" charset="0"/>
                <a:ea typeface="Source Sans Pro" charset="0"/>
                <a:cs typeface="Calibri" panose="020F0502020204030204" pitchFamily="34" charset="0"/>
              </a:rPr>
              <a:t>(2 of 7)</a:t>
            </a:r>
            <a:endParaRPr lang="en-US" dirty="0"/>
          </a:p>
        </p:txBody>
      </p:sp>
      <p:sp>
        <p:nvSpPr>
          <p:cNvPr id="3" name="Content Placeholder 2">
            <a:extLst>
              <a:ext uri="{FF2B5EF4-FFF2-40B4-BE49-F238E27FC236}">
                <a16:creationId xmlns:a16="http://schemas.microsoft.com/office/drawing/2014/main" id="{7DC807C6-11B5-4423-A6E7-F76C85E807D4}"/>
              </a:ext>
            </a:extLst>
          </p:cNvPr>
          <p:cNvSpPr>
            <a:spLocks noGrp="1"/>
          </p:cNvSpPr>
          <p:nvPr>
            <p:ph sz="quarter" idx="16"/>
          </p:nvPr>
        </p:nvSpPr>
        <p:spPr>
          <a:xfrm>
            <a:off x="304800" y="1828800"/>
            <a:ext cx="8534400" cy="2286000"/>
          </a:xfrm>
        </p:spPr>
        <p:txBody>
          <a:bodyPr/>
          <a:lstStyle/>
          <a:p>
            <a:pPr marL="292608" lvl="2" indent="-292608">
              <a:spcBef>
                <a:spcPts val="1000"/>
              </a:spcBef>
              <a:buClr>
                <a:srgbClr val="990000"/>
              </a:buClr>
              <a:buSzPct val="100000"/>
            </a:pPr>
            <a:r>
              <a:rPr lang="en-US" altLang="en-US" sz="2800" dirty="0"/>
              <a:t>Adjusting entry records the obligation and recognizes the expense.</a:t>
            </a:r>
          </a:p>
          <a:p>
            <a:pPr marL="292608" lvl="2" indent="-292608">
              <a:spcBef>
                <a:spcPts val="1000"/>
              </a:spcBef>
              <a:buClr>
                <a:srgbClr val="990000"/>
              </a:buClr>
              <a:buSzPct val="100000"/>
            </a:pPr>
            <a:r>
              <a:rPr lang="en-US" altLang="en-US" sz="2800" dirty="0"/>
              <a:t>Adjusting entry: </a:t>
            </a:r>
          </a:p>
          <a:p>
            <a:pPr marL="621792" lvl="1" indent="-320040">
              <a:buClr>
                <a:srgbClr val="990000"/>
              </a:buClr>
              <a:buSzPct val="80000"/>
              <a:buFont typeface="Courier New" panose="02070309020205020404" pitchFamily="49" charset="0"/>
              <a:buChar char="o"/>
            </a:pPr>
            <a:r>
              <a:rPr lang="en-US" altLang="en-US" sz="2600" b="1" dirty="0"/>
              <a:t>Increase</a:t>
            </a:r>
            <a:r>
              <a:rPr lang="en-US" altLang="en-US" sz="2600" dirty="0"/>
              <a:t> (debit) an </a:t>
            </a:r>
            <a:r>
              <a:rPr lang="en-US" altLang="en-US" sz="2600" b="1" dirty="0"/>
              <a:t>expense account </a:t>
            </a:r>
            <a:r>
              <a:rPr lang="en-US" altLang="en-US" sz="2600" dirty="0"/>
              <a:t>and</a:t>
            </a:r>
          </a:p>
          <a:p>
            <a:pPr marL="621792" lvl="1" indent="-320040">
              <a:buClr>
                <a:srgbClr val="990000"/>
              </a:buClr>
              <a:buSzPct val="80000"/>
              <a:buFont typeface="Courier New" panose="02070309020205020404" pitchFamily="49" charset="0"/>
              <a:buChar char="o"/>
            </a:pPr>
            <a:r>
              <a:rPr lang="en-US" altLang="en-US" sz="2600" b="1" dirty="0"/>
              <a:t>Increase</a:t>
            </a:r>
            <a:r>
              <a:rPr lang="en-US" altLang="en-US" sz="2600" dirty="0"/>
              <a:t> (credit) a </a:t>
            </a:r>
            <a:r>
              <a:rPr lang="en-US" altLang="en-US" sz="2600" b="1" dirty="0"/>
              <a:t>liability account</a:t>
            </a:r>
            <a:endParaRPr lang="en-US" sz="2600" dirty="0"/>
          </a:p>
        </p:txBody>
      </p:sp>
      <p:pic>
        <p:nvPicPr>
          <p:cNvPr id="9" name="Content Placeholder 8" descr="An illustration displays two T accounts titled expenses and liabilities. The T account of expenses shows a positive debit adjusting entry on the left side. The T account of liabilities shows a positive credit adjusting entry on the right side. ">
            <a:extLst>
              <a:ext uri="{FF2B5EF4-FFF2-40B4-BE49-F238E27FC236}">
                <a16:creationId xmlns:a16="http://schemas.microsoft.com/office/drawing/2014/main" id="{84526C64-8AB7-4E40-B69F-62F239C528B8}"/>
              </a:ext>
            </a:extLst>
          </p:cNvPr>
          <p:cNvPicPr>
            <a:picLocks noGrp="1" noChangeAspect="1"/>
          </p:cNvPicPr>
          <p:nvPr>
            <p:ph sz="quarter" idx="17"/>
          </p:nvPr>
        </p:nvPicPr>
        <p:blipFill>
          <a:blip r:embed="rId2"/>
          <a:stretch>
            <a:fillRect/>
          </a:stretch>
        </p:blipFill>
        <p:spPr>
          <a:xfrm>
            <a:off x="746422" y="4233590"/>
            <a:ext cx="7803556" cy="1896020"/>
          </a:xfrm>
          <a:prstGeom prst="rect">
            <a:avLst/>
          </a:prstGeom>
        </p:spPr>
      </p:pic>
      <p:sp>
        <p:nvSpPr>
          <p:cNvPr id="5" name="Slide Number Placeholder 4">
            <a:extLst>
              <a:ext uri="{FF2B5EF4-FFF2-40B4-BE49-F238E27FC236}">
                <a16:creationId xmlns:a16="http://schemas.microsoft.com/office/drawing/2014/main" id="{0B212406-26A0-4FEB-B708-2AA657D03B67}"/>
              </a:ext>
            </a:extLst>
          </p:cNvPr>
          <p:cNvSpPr>
            <a:spLocks noGrp="1"/>
          </p:cNvSpPr>
          <p:nvPr>
            <p:ph type="sldNum" sz="quarter" idx="10"/>
          </p:nvPr>
        </p:nvSpPr>
        <p:spPr/>
        <p:txBody>
          <a:bodyPr/>
          <a:lstStyle/>
          <a:p>
            <a:fld id="{67B19427-F580-D146-B60E-4CADEE75497F}" type="slidenum">
              <a:rPr lang="en-US" smtClean="0"/>
              <a:pPr/>
              <a:t>50</a:t>
            </a:fld>
            <a:endParaRPr lang="en-US" dirty="0"/>
          </a:p>
        </p:txBody>
      </p:sp>
      <p:sp>
        <p:nvSpPr>
          <p:cNvPr id="6" name="Footer Placeholder 5">
            <a:extLst>
              <a:ext uri="{FF2B5EF4-FFF2-40B4-BE49-F238E27FC236}">
                <a16:creationId xmlns:a16="http://schemas.microsoft.com/office/drawing/2014/main" id="{2BAC957A-DF62-4F18-ACCB-D00C3ADBC3B4}"/>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6583597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76521-3E80-4606-9D4C-B1F0A2A91FE4}"/>
              </a:ext>
            </a:extLst>
          </p:cNvPr>
          <p:cNvSpPr>
            <a:spLocks noGrp="1"/>
          </p:cNvSpPr>
          <p:nvPr>
            <p:ph type="title"/>
          </p:nvPr>
        </p:nvSpPr>
        <p:spPr>
          <a:xfrm>
            <a:off x="304800" y="762001"/>
            <a:ext cx="8534400" cy="729122"/>
          </a:xfrm>
        </p:spPr>
        <p:txBody>
          <a:bodyPr/>
          <a:lstStyle/>
          <a:p>
            <a:r>
              <a:rPr lang="en-US" altLang="en-US" b="1" dirty="0">
                <a:latin typeface="Calibri" panose="020F0502020204030204" pitchFamily="34" charset="0"/>
                <a:ea typeface="Source Sans Pro" charset="0"/>
                <a:cs typeface="Calibri" panose="020F0502020204030204" pitchFamily="34" charset="0"/>
              </a:rPr>
              <a:t>Accrued Expenses </a:t>
            </a:r>
            <a:r>
              <a:rPr lang="en-US" altLang="en-US" sz="2400" dirty="0">
                <a:latin typeface="Calibri" panose="020F0502020204030204" pitchFamily="34" charset="0"/>
                <a:ea typeface="Source Sans Pro" charset="0"/>
                <a:cs typeface="Calibri" panose="020F0502020204030204" pitchFamily="34" charset="0"/>
              </a:rPr>
              <a:t>(3 of 7)</a:t>
            </a:r>
            <a:endParaRPr lang="en-US" dirty="0"/>
          </a:p>
        </p:txBody>
      </p:sp>
      <p:sp>
        <p:nvSpPr>
          <p:cNvPr id="3" name="Content Placeholder 2">
            <a:extLst>
              <a:ext uri="{FF2B5EF4-FFF2-40B4-BE49-F238E27FC236}">
                <a16:creationId xmlns:a16="http://schemas.microsoft.com/office/drawing/2014/main" id="{B5296EF5-AAC9-4747-ADA0-3DCD4E380809}"/>
              </a:ext>
            </a:extLst>
          </p:cNvPr>
          <p:cNvSpPr>
            <a:spLocks noGrp="1"/>
          </p:cNvSpPr>
          <p:nvPr>
            <p:ph sz="quarter" idx="16"/>
          </p:nvPr>
        </p:nvSpPr>
        <p:spPr>
          <a:xfrm>
            <a:off x="304800" y="1828800"/>
            <a:ext cx="8534400" cy="1567323"/>
          </a:xfrm>
        </p:spPr>
        <p:txBody>
          <a:bodyPr/>
          <a:lstStyle/>
          <a:p>
            <a:pPr marL="0" lvl="2" indent="0">
              <a:spcBef>
                <a:spcPts val="1000"/>
              </a:spcBef>
              <a:buClr>
                <a:srgbClr val="990000"/>
              </a:buClr>
              <a:buSzPct val="100000"/>
              <a:buNone/>
            </a:pPr>
            <a:r>
              <a:rPr lang="en-US" altLang="en-US" sz="2400" b="1" dirty="0"/>
              <a:t>Accrued Interest</a:t>
            </a:r>
          </a:p>
          <a:p>
            <a:pPr marL="0" lvl="2" indent="0" algn="just">
              <a:spcBef>
                <a:spcPts val="1000"/>
              </a:spcBef>
              <a:buClr>
                <a:srgbClr val="990000"/>
              </a:buClr>
              <a:buSzPct val="100000"/>
              <a:buNone/>
            </a:pPr>
            <a:r>
              <a:rPr lang="en-US" altLang="en-US" sz="2400" b="1" dirty="0"/>
              <a:t>Illustration: </a:t>
            </a:r>
            <a:r>
              <a:rPr lang="en-US" altLang="en-US" sz="2400" dirty="0"/>
              <a:t>Pioneer Advertising signed a three-month note payable in the amount of $5,000 on October 1. The note requires Pioneer to pay interest at an annual rate of 12%.</a:t>
            </a:r>
            <a:endParaRPr lang="en-US" sz="2400" dirty="0"/>
          </a:p>
        </p:txBody>
      </p:sp>
      <p:graphicFrame>
        <p:nvGraphicFramePr>
          <p:cNvPr id="25" name="Content Placeholder 24" descr="Table is accessible to screenreaders">
            <a:extLst>
              <a:ext uri="{FF2B5EF4-FFF2-40B4-BE49-F238E27FC236}">
                <a16:creationId xmlns:a16="http://schemas.microsoft.com/office/drawing/2014/main" id="{784AD475-75F2-4D9F-9B7A-6E1EA1E735B6}"/>
              </a:ext>
            </a:extLst>
          </p:cNvPr>
          <p:cNvGraphicFramePr>
            <a:graphicFrameLocks noGrp="1"/>
          </p:cNvGraphicFramePr>
          <p:nvPr>
            <p:ph sz="quarter" idx="17"/>
            <p:extLst>
              <p:ext uri="{D42A27DB-BD31-4B8C-83A1-F6EECF244321}">
                <p14:modId xmlns:p14="http://schemas.microsoft.com/office/powerpoint/2010/main" val="4102590268"/>
              </p:ext>
            </p:extLst>
          </p:nvPr>
        </p:nvGraphicFramePr>
        <p:xfrm>
          <a:off x="304800" y="3657600"/>
          <a:ext cx="8534400" cy="1295400"/>
        </p:xfrm>
        <a:graphic>
          <a:graphicData uri="http://schemas.openxmlformats.org/drawingml/2006/table">
            <a:tbl>
              <a:tblPr firstRow="1" bandRow="1">
                <a:tableStyleId>{2D5ABB26-0587-4C30-8999-92F81FD0307C}</a:tableStyleId>
              </a:tblPr>
              <a:tblGrid>
                <a:gridCol w="1371600">
                  <a:extLst>
                    <a:ext uri="{9D8B030D-6E8A-4147-A177-3AD203B41FA5}">
                      <a16:colId xmlns:a16="http://schemas.microsoft.com/office/drawing/2014/main" val="1541160815"/>
                    </a:ext>
                  </a:extLst>
                </a:gridCol>
                <a:gridCol w="609600">
                  <a:extLst>
                    <a:ext uri="{9D8B030D-6E8A-4147-A177-3AD203B41FA5}">
                      <a16:colId xmlns:a16="http://schemas.microsoft.com/office/drawing/2014/main" val="1724352962"/>
                    </a:ext>
                  </a:extLst>
                </a:gridCol>
                <a:gridCol w="1676400">
                  <a:extLst>
                    <a:ext uri="{9D8B030D-6E8A-4147-A177-3AD203B41FA5}">
                      <a16:colId xmlns:a16="http://schemas.microsoft.com/office/drawing/2014/main" val="1056045481"/>
                    </a:ext>
                  </a:extLst>
                </a:gridCol>
                <a:gridCol w="609600">
                  <a:extLst>
                    <a:ext uri="{9D8B030D-6E8A-4147-A177-3AD203B41FA5}">
                      <a16:colId xmlns:a16="http://schemas.microsoft.com/office/drawing/2014/main" val="1834578506"/>
                    </a:ext>
                  </a:extLst>
                </a:gridCol>
                <a:gridCol w="1828800">
                  <a:extLst>
                    <a:ext uri="{9D8B030D-6E8A-4147-A177-3AD203B41FA5}">
                      <a16:colId xmlns:a16="http://schemas.microsoft.com/office/drawing/2014/main" val="733457430"/>
                    </a:ext>
                  </a:extLst>
                </a:gridCol>
                <a:gridCol w="533400">
                  <a:extLst>
                    <a:ext uri="{9D8B030D-6E8A-4147-A177-3AD203B41FA5}">
                      <a16:colId xmlns:a16="http://schemas.microsoft.com/office/drawing/2014/main" val="3667108150"/>
                    </a:ext>
                  </a:extLst>
                </a:gridCol>
                <a:gridCol w="1905000">
                  <a:extLst>
                    <a:ext uri="{9D8B030D-6E8A-4147-A177-3AD203B41FA5}">
                      <a16:colId xmlns:a16="http://schemas.microsoft.com/office/drawing/2014/main" val="1560965787"/>
                    </a:ext>
                  </a:extLst>
                </a:gridCol>
              </a:tblGrid>
              <a:tr h="370840">
                <a:tc>
                  <a:txBody>
                    <a:bodyPr/>
                    <a:lstStyle/>
                    <a:p>
                      <a:pPr algn="ctr" fontAlgn="b"/>
                      <a:r>
                        <a:rPr lang="en-US" sz="1800" b="1" u="none" strike="noStrike" dirty="0">
                          <a:effectLst/>
                        </a:rPr>
                        <a:t>Face Value </a:t>
                      </a:r>
                    </a:p>
                    <a:p>
                      <a:pPr algn="ctr" fontAlgn="b"/>
                      <a:r>
                        <a:rPr lang="en-US" sz="1800" b="1" u="none" strike="noStrike" dirty="0">
                          <a:effectLst/>
                        </a:rPr>
                        <a:t>of Note</a:t>
                      </a: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800" b="1" u="none" strike="noStrike" dirty="0">
                          <a:effectLst/>
                        </a:rPr>
                        <a:t>Annual </a:t>
                      </a:r>
                    </a:p>
                    <a:p>
                      <a:pPr algn="ctr" fontAlgn="b"/>
                      <a:r>
                        <a:rPr lang="en-US" sz="1800" b="1" u="none" strike="noStrike" dirty="0">
                          <a:effectLst/>
                        </a:rPr>
                        <a:t>Interest Rate</a:t>
                      </a: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a:t>
                      </a: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800" b="1" u="none" strike="noStrike" dirty="0">
                          <a:effectLst/>
                        </a:rPr>
                        <a:t>Time in Terms </a:t>
                      </a:r>
                    </a:p>
                    <a:p>
                      <a:pPr algn="ctr" fontAlgn="b"/>
                      <a:r>
                        <a:rPr lang="en-US" sz="1800" b="1" u="none" strike="noStrike" dirty="0">
                          <a:effectLst/>
                        </a:rPr>
                        <a:t>of One Year</a:t>
                      </a: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u="none" strike="noStrike" dirty="0">
                          <a:effectLst/>
                        </a:rPr>
                        <a:t>Interest</a:t>
                      </a: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39786664"/>
                  </a:ext>
                </a:extLst>
              </a:tr>
              <a:tr h="655320">
                <a:tc>
                  <a:txBody>
                    <a:bodyPr/>
                    <a:lstStyle/>
                    <a:p>
                      <a:pPr algn="ctr"/>
                      <a:r>
                        <a:rPr lang="en-US" sz="1800" u="none" strike="noStrike" dirty="0">
                          <a:effectLst/>
                        </a:rPr>
                        <a:t>$5,000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u="none" strike="noStrike" dirty="0">
                          <a:effectLst/>
                        </a:rPr>
                        <a:t>12%</a:t>
                      </a:r>
                      <a:endParaRPr lang="en-US" sz="1800" b="0" i="0" u="none" strike="noStrike" dirty="0">
                        <a:solidFill>
                          <a:srgbClr val="000000"/>
                        </a:solidFill>
                        <a:effectLst/>
                        <a:latin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u="none" strike="noStrike" dirty="0">
                          <a:effectLst/>
                        </a:rPr>
                        <a:t>$50 </a:t>
                      </a:r>
                      <a:endParaRPr lang="en-US" sz="1800" b="0" i="0" u="none" strike="noStrike" dirty="0">
                        <a:solidFill>
                          <a:srgbClr val="000000"/>
                        </a:solidFill>
                        <a:effectLst/>
                        <a:latin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526212"/>
                  </a:ext>
                </a:extLst>
              </a:tr>
            </a:tbl>
          </a:graphicData>
        </a:graphic>
      </p:graphicFrame>
      <p:sp>
        <p:nvSpPr>
          <p:cNvPr id="6" name="Content Placeholder 5">
            <a:extLst>
              <a:ext uri="{FF2B5EF4-FFF2-40B4-BE49-F238E27FC236}">
                <a16:creationId xmlns:a16="http://schemas.microsoft.com/office/drawing/2014/main" id="{33043F2E-251F-4F61-8365-328C164C6DFB}"/>
              </a:ext>
            </a:extLst>
          </p:cNvPr>
          <p:cNvSpPr>
            <a:spLocks noGrp="1"/>
          </p:cNvSpPr>
          <p:nvPr>
            <p:ph sz="quarter" idx="19"/>
          </p:nvPr>
        </p:nvSpPr>
        <p:spPr>
          <a:xfrm>
            <a:off x="304800" y="5152104"/>
            <a:ext cx="1073239" cy="365125"/>
          </a:xfrm>
        </p:spPr>
        <p:txBody>
          <a:bodyPr/>
          <a:lstStyle/>
          <a:p>
            <a:r>
              <a:rPr lang="en-US" altLang="en-US" sz="2400" dirty="0"/>
              <a:t>Oct. 31</a:t>
            </a:r>
            <a:endParaRPr lang="en-US" sz="2400" dirty="0"/>
          </a:p>
        </p:txBody>
      </p:sp>
      <p:sp>
        <p:nvSpPr>
          <p:cNvPr id="7" name="Content Placeholder 6">
            <a:extLst>
              <a:ext uri="{FF2B5EF4-FFF2-40B4-BE49-F238E27FC236}">
                <a16:creationId xmlns:a16="http://schemas.microsoft.com/office/drawing/2014/main" id="{373A433D-0B20-4693-A75B-E7C8BEE37A17}"/>
              </a:ext>
            </a:extLst>
          </p:cNvPr>
          <p:cNvSpPr>
            <a:spLocks noGrp="1"/>
          </p:cNvSpPr>
          <p:nvPr>
            <p:ph sz="quarter" idx="20"/>
          </p:nvPr>
        </p:nvSpPr>
        <p:spPr>
          <a:xfrm>
            <a:off x="1676400" y="5152104"/>
            <a:ext cx="2286000" cy="365125"/>
          </a:xfrm>
        </p:spPr>
        <p:txBody>
          <a:bodyPr/>
          <a:lstStyle/>
          <a:p>
            <a:r>
              <a:rPr lang="en-US" altLang="en-US" sz="2400" dirty="0"/>
              <a:t>Interest Expense</a:t>
            </a:r>
            <a:endParaRPr lang="en-US" sz="2400" dirty="0"/>
          </a:p>
        </p:txBody>
      </p:sp>
      <p:sp>
        <p:nvSpPr>
          <p:cNvPr id="8" name="Content Placeholder 7">
            <a:extLst>
              <a:ext uri="{FF2B5EF4-FFF2-40B4-BE49-F238E27FC236}">
                <a16:creationId xmlns:a16="http://schemas.microsoft.com/office/drawing/2014/main" id="{136D5E59-5D9E-404B-9718-6AFB81D82CBA}"/>
              </a:ext>
            </a:extLst>
          </p:cNvPr>
          <p:cNvSpPr>
            <a:spLocks noGrp="1"/>
          </p:cNvSpPr>
          <p:nvPr>
            <p:ph sz="quarter" idx="21"/>
          </p:nvPr>
        </p:nvSpPr>
        <p:spPr>
          <a:xfrm>
            <a:off x="4800600" y="5167979"/>
            <a:ext cx="609600" cy="365125"/>
          </a:xfrm>
        </p:spPr>
        <p:txBody>
          <a:bodyPr/>
          <a:lstStyle/>
          <a:p>
            <a:r>
              <a:rPr lang="en-US" sz="2400" dirty="0"/>
              <a:t>50</a:t>
            </a:r>
          </a:p>
        </p:txBody>
      </p:sp>
      <p:sp>
        <p:nvSpPr>
          <p:cNvPr id="9" name="Content Placeholder 8">
            <a:extLst>
              <a:ext uri="{FF2B5EF4-FFF2-40B4-BE49-F238E27FC236}">
                <a16:creationId xmlns:a16="http://schemas.microsoft.com/office/drawing/2014/main" id="{2AB7A101-DB86-47E3-9163-C851EFD19F8B}"/>
              </a:ext>
            </a:extLst>
          </p:cNvPr>
          <p:cNvSpPr>
            <a:spLocks noGrp="1"/>
          </p:cNvSpPr>
          <p:nvPr>
            <p:ph sz="quarter" idx="22"/>
          </p:nvPr>
        </p:nvSpPr>
        <p:spPr>
          <a:xfrm>
            <a:off x="1905000" y="5563727"/>
            <a:ext cx="2286000" cy="365125"/>
          </a:xfrm>
        </p:spPr>
        <p:txBody>
          <a:bodyPr/>
          <a:lstStyle/>
          <a:p>
            <a:r>
              <a:rPr lang="en-US" altLang="en-US" sz="2400" dirty="0"/>
              <a:t>Interest Payable</a:t>
            </a:r>
            <a:endParaRPr lang="en-US" sz="2400" dirty="0"/>
          </a:p>
        </p:txBody>
      </p:sp>
      <p:sp>
        <p:nvSpPr>
          <p:cNvPr id="10" name="Content Placeholder 9">
            <a:extLst>
              <a:ext uri="{FF2B5EF4-FFF2-40B4-BE49-F238E27FC236}">
                <a16:creationId xmlns:a16="http://schemas.microsoft.com/office/drawing/2014/main" id="{082E8221-563F-4071-AB0E-4984EE22C841}"/>
              </a:ext>
            </a:extLst>
          </p:cNvPr>
          <p:cNvSpPr>
            <a:spLocks noGrp="1"/>
          </p:cNvSpPr>
          <p:nvPr>
            <p:ph sz="quarter" idx="23"/>
          </p:nvPr>
        </p:nvSpPr>
        <p:spPr>
          <a:xfrm>
            <a:off x="5715000" y="5562600"/>
            <a:ext cx="609600" cy="365125"/>
          </a:xfrm>
        </p:spPr>
        <p:txBody>
          <a:bodyPr/>
          <a:lstStyle/>
          <a:p>
            <a:r>
              <a:rPr lang="en-US" sz="2400" dirty="0"/>
              <a:t>50</a:t>
            </a:r>
          </a:p>
        </p:txBody>
      </p:sp>
      <p:graphicFrame>
        <p:nvGraphicFramePr>
          <p:cNvPr id="27" name="Content Placeholder 26" descr="1 over 12">
            <a:extLst>
              <a:ext uri="{FF2B5EF4-FFF2-40B4-BE49-F238E27FC236}">
                <a16:creationId xmlns:a16="http://schemas.microsoft.com/office/drawing/2014/main" id="{30D05A8B-2DE2-4DBF-9711-C65CC08CB4B7}"/>
              </a:ext>
            </a:extLst>
          </p:cNvPr>
          <p:cNvGraphicFramePr>
            <a:graphicFrameLocks noGrp="1" noChangeAspect="1"/>
          </p:cNvGraphicFramePr>
          <p:nvPr>
            <p:ph sz="quarter" idx="18"/>
            <p:extLst>
              <p:ext uri="{D42A27DB-BD31-4B8C-83A1-F6EECF244321}">
                <p14:modId xmlns:p14="http://schemas.microsoft.com/office/powerpoint/2010/main" val="1973197112"/>
              </p:ext>
            </p:extLst>
          </p:nvPr>
        </p:nvGraphicFramePr>
        <p:xfrm>
          <a:off x="5286217" y="4335956"/>
          <a:ext cx="303528" cy="553767"/>
        </p:xfrm>
        <a:graphic>
          <a:graphicData uri="http://schemas.openxmlformats.org/presentationml/2006/ole">
            <mc:AlternateContent xmlns:mc="http://schemas.openxmlformats.org/markup-compatibility/2006">
              <mc:Choice xmlns:v="urn:schemas-microsoft-com:vml" Requires="v">
                <p:oleObj spid="_x0000_s2616" name="Equation" r:id="rId3" imgW="215640" imgH="393480" progId="Equation.DSMT4">
                  <p:embed/>
                </p:oleObj>
              </mc:Choice>
              <mc:Fallback>
                <p:oleObj name="Equation" r:id="rId3" imgW="215640" imgH="393480" progId="Equation.DSMT4">
                  <p:embed/>
                  <p:pic>
                    <p:nvPicPr>
                      <p:cNvPr id="26" name="Object 25">
                        <a:extLst>
                          <a:ext uri="{FF2B5EF4-FFF2-40B4-BE49-F238E27FC236}">
                            <a16:creationId xmlns:a16="http://schemas.microsoft.com/office/drawing/2014/main" id="{24F81F79-8871-4E4F-A3E3-60173824E4D2}"/>
                          </a:ext>
                        </a:extLst>
                      </p:cNvPr>
                      <p:cNvPicPr/>
                      <p:nvPr/>
                    </p:nvPicPr>
                    <p:blipFill>
                      <a:blip r:embed="rId4"/>
                      <a:stretch>
                        <a:fillRect/>
                      </a:stretch>
                    </p:blipFill>
                    <p:spPr>
                      <a:xfrm>
                        <a:off x="5286217" y="4335956"/>
                        <a:ext cx="303528" cy="553767"/>
                      </a:xfrm>
                      <a:prstGeom prst="rect">
                        <a:avLst/>
                      </a:prstGeom>
                    </p:spPr>
                  </p:pic>
                </p:oleObj>
              </mc:Fallback>
            </mc:AlternateContent>
          </a:graphicData>
        </a:graphic>
      </p:graphicFrame>
      <p:sp>
        <p:nvSpPr>
          <p:cNvPr id="23" name="Slide Number Placeholder 22">
            <a:extLst>
              <a:ext uri="{FF2B5EF4-FFF2-40B4-BE49-F238E27FC236}">
                <a16:creationId xmlns:a16="http://schemas.microsoft.com/office/drawing/2014/main" id="{60F37B40-0C3F-412C-8D43-BB1B0BADD8CD}"/>
              </a:ext>
            </a:extLst>
          </p:cNvPr>
          <p:cNvSpPr>
            <a:spLocks noGrp="1"/>
          </p:cNvSpPr>
          <p:nvPr>
            <p:ph type="sldNum" sz="quarter" idx="10"/>
          </p:nvPr>
        </p:nvSpPr>
        <p:spPr/>
        <p:txBody>
          <a:bodyPr/>
          <a:lstStyle/>
          <a:p>
            <a:fld id="{67B19427-F580-D146-B60E-4CADEE75497F}" type="slidenum">
              <a:rPr lang="en-US" smtClean="0"/>
              <a:pPr/>
              <a:t>51</a:t>
            </a:fld>
            <a:endParaRPr lang="en-US" dirty="0"/>
          </a:p>
        </p:txBody>
      </p:sp>
      <p:sp>
        <p:nvSpPr>
          <p:cNvPr id="24" name="Footer Placeholder 23">
            <a:extLst>
              <a:ext uri="{FF2B5EF4-FFF2-40B4-BE49-F238E27FC236}">
                <a16:creationId xmlns:a16="http://schemas.microsoft.com/office/drawing/2014/main" id="{2DB20A07-8616-4DB4-AE84-449B43F17A27}"/>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639343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P spid="8" grpId="0" build="p"/>
      <p:bldP spid="9" grpId="0" build="p"/>
      <p:bldP spid="10"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1CCE-D32E-4879-B7EA-D72C6AAE9BF8}"/>
              </a:ext>
            </a:extLst>
          </p:cNvPr>
          <p:cNvSpPr>
            <a:spLocks noGrp="1"/>
          </p:cNvSpPr>
          <p:nvPr>
            <p:ph type="title"/>
          </p:nvPr>
        </p:nvSpPr>
        <p:spPr>
          <a:xfrm>
            <a:off x="304800" y="762001"/>
            <a:ext cx="8534400" cy="761999"/>
          </a:xfrm>
        </p:spPr>
        <p:txBody>
          <a:bodyPr/>
          <a:lstStyle/>
          <a:p>
            <a:r>
              <a:rPr lang="en-US" altLang="en-US" b="1" dirty="0">
                <a:latin typeface="Calibri" panose="020F0502020204030204" pitchFamily="34" charset="0"/>
                <a:ea typeface="Source Sans Pro" charset="0"/>
                <a:cs typeface="Calibri" panose="020F0502020204030204" pitchFamily="34" charset="0"/>
              </a:rPr>
              <a:t>Accrued Expenses </a:t>
            </a:r>
            <a:r>
              <a:rPr lang="en-US" altLang="en-US" sz="2400" dirty="0">
                <a:latin typeface="Calibri" panose="020F0502020204030204" pitchFamily="34" charset="0"/>
                <a:ea typeface="Source Sans Pro" charset="0"/>
                <a:cs typeface="Calibri" panose="020F0502020204030204" pitchFamily="34" charset="0"/>
              </a:rPr>
              <a:t>(4 of 7)</a:t>
            </a:r>
            <a:endParaRPr lang="en-US" dirty="0"/>
          </a:p>
        </p:txBody>
      </p:sp>
      <p:pic>
        <p:nvPicPr>
          <p:cNvPr id="8" name="Content Placeholder 7" descr="Illustration shows a transaction of adjustment for accrued interest. The five steps are Basic Analysis, Equation Analysis, Debit-Credit Analysis, Journal Entry, and Posting. Basic analysis: The expense Interest expense is increased $50, and the liability interest payable is increased $50. The equation analysis step displays the transaction in account analysis format which begins with the accounting equation expressed as: Assets = Liabilities plus Owner's Equity. No items are showed under assets; and interest payable is displayed under the liabilities section as $50. Under the Owner's Equity section, interest expense is displayed as negative $50. The debit-credit analysis step indicates: Debits increase expenses: debit interest expense $50. Credits increase liabilities: credit interest payable $50. An arrow from the debit credit analysis' debit line points to the debit entry; and the credit line points to the credit line in the general journal in the bottom. The journal entry is displayed in general journal form. The date is displayed as October 31. The debit part of the transaction is recorded by displaying the title, interest expense, adjacent to the date in the next column and its amount of 50 in the debit column. The second part of the transaction is illustrated by displaying the credit title, interest payable (to record interest on notes payable), slightly indented on the next line with its 50 amount in the credit column. Finally, the Posting section shows the journal entry posted to the interest expense, and interest payable t-accounts. The interest expense t-account numbered 905 displays adjusted 50, displayed in red font dated October 31 on the left (debit) side. It displays balance of 50 dated October 31. The interest payable t account numbered 230 displays credit on the right side dated October 31 with adjusted 50 displayed in red font; and balance credit of 50 on October 31. ">
            <a:extLst>
              <a:ext uri="{FF2B5EF4-FFF2-40B4-BE49-F238E27FC236}">
                <a16:creationId xmlns:a16="http://schemas.microsoft.com/office/drawing/2014/main" id="{DADB5C84-F5F0-4929-A248-C506B79C253F}"/>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761440" y="1607921"/>
            <a:ext cx="7621121" cy="4632759"/>
          </a:xfrm>
        </p:spPr>
      </p:pic>
      <p:sp>
        <p:nvSpPr>
          <p:cNvPr id="5" name="Slide Number Placeholder 4">
            <a:extLst>
              <a:ext uri="{FF2B5EF4-FFF2-40B4-BE49-F238E27FC236}">
                <a16:creationId xmlns:a16="http://schemas.microsoft.com/office/drawing/2014/main" id="{8F01349F-BC56-436C-A14D-C5C8487438FB}"/>
              </a:ext>
            </a:extLst>
          </p:cNvPr>
          <p:cNvSpPr>
            <a:spLocks noGrp="1"/>
          </p:cNvSpPr>
          <p:nvPr>
            <p:ph type="sldNum" sz="quarter" idx="10"/>
          </p:nvPr>
        </p:nvSpPr>
        <p:spPr/>
        <p:txBody>
          <a:bodyPr/>
          <a:lstStyle/>
          <a:p>
            <a:fld id="{67B19427-F580-D146-B60E-4CADEE75497F}" type="slidenum">
              <a:rPr lang="en-US" smtClean="0"/>
              <a:pPr/>
              <a:t>52</a:t>
            </a:fld>
            <a:endParaRPr lang="en-US" dirty="0"/>
          </a:p>
        </p:txBody>
      </p:sp>
      <p:sp>
        <p:nvSpPr>
          <p:cNvPr id="6" name="Footer Placeholder 5">
            <a:extLst>
              <a:ext uri="{FF2B5EF4-FFF2-40B4-BE49-F238E27FC236}">
                <a16:creationId xmlns:a16="http://schemas.microsoft.com/office/drawing/2014/main" id="{CA0A8EA4-E183-48E8-B862-C0F7D12420EC}"/>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54705856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1775-17D3-4F3A-B399-4150C49BC4D4}"/>
              </a:ext>
            </a:extLst>
          </p:cNvPr>
          <p:cNvSpPr>
            <a:spLocks noGrp="1"/>
          </p:cNvSpPr>
          <p:nvPr>
            <p:ph type="title"/>
          </p:nvPr>
        </p:nvSpPr>
        <p:spPr>
          <a:xfrm>
            <a:off x="304800" y="762001"/>
            <a:ext cx="8534400" cy="764115"/>
          </a:xfrm>
        </p:spPr>
        <p:txBody>
          <a:bodyPr/>
          <a:lstStyle/>
          <a:p>
            <a:r>
              <a:rPr lang="en-US" altLang="en-US" b="1" dirty="0">
                <a:latin typeface="Calibri" panose="020F0502020204030204" pitchFamily="34" charset="0"/>
                <a:ea typeface="Source Sans Pro" charset="0"/>
                <a:cs typeface="Calibri" panose="020F0502020204030204" pitchFamily="34" charset="0"/>
              </a:rPr>
              <a:t>Accrued Expenses </a:t>
            </a:r>
            <a:r>
              <a:rPr lang="en-US" altLang="en-US" sz="2400" dirty="0">
                <a:latin typeface="Calibri" panose="020F0502020204030204" pitchFamily="34" charset="0"/>
                <a:ea typeface="Source Sans Pro" charset="0"/>
                <a:cs typeface="Calibri" panose="020F0502020204030204" pitchFamily="34" charset="0"/>
              </a:rPr>
              <a:t>(5 of 7)</a:t>
            </a:r>
            <a:endParaRPr lang="en-US" dirty="0"/>
          </a:p>
        </p:txBody>
      </p:sp>
      <p:sp>
        <p:nvSpPr>
          <p:cNvPr id="3" name="Content Placeholder 2">
            <a:extLst>
              <a:ext uri="{FF2B5EF4-FFF2-40B4-BE49-F238E27FC236}">
                <a16:creationId xmlns:a16="http://schemas.microsoft.com/office/drawing/2014/main" id="{CC11436B-4CDB-43CA-9CEF-3A0E2A4E5832}"/>
              </a:ext>
            </a:extLst>
          </p:cNvPr>
          <p:cNvSpPr>
            <a:spLocks noGrp="1"/>
          </p:cNvSpPr>
          <p:nvPr>
            <p:ph sz="quarter" idx="16"/>
          </p:nvPr>
        </p:nvSpPr>
        <p:spPr>
          <a:xfrm>
            <a:off x="304800" y="1598084"/>
            <a:ext cx="8763000" cy="1526117"/>
          </a:xfrm>
        </p:spPr>
        <p:txBody>
          <a:bodyPr/>
          <a:lstStyle/>
          <a:p>
            <a:pPr marL="0" lvl="2" indent="0">
              <a:spcBef>
                <a:spcPts val="1000"/>
              </a:spcBef>
              <a:buClr>
                <a:srgbClr val="990000"/>
              </a:buClr>
              <a:buSzPct val="100000"/>
              <a:buNone/>
            </a:pPr>
            <a:r>
              <a:rPr lang="en-US" altLang="en-US" sz="2600" b="1" dirty="0"/>
              <a:t>Accrued Salaries and Wages</a:t>
            </a:r>
          </a:p>
          <a:p>
            <a:pPr marL="0" lvl="2" indent="0">
              <a:spcBef>
                <a:spcPts val="1000"/>
              </a:spcBef>
              <a:buClr>
                <a:srgbClr val="990000"/>
              </a:buClr>
              <a:buSzPct val="100000"/>
              <a:buNone/>
            </a:pPr>
            <a:r>
              <a:rPr lang="en-US" altLang="en-US" sz="2200" b="1" dirty="0"/>
              <a:t>Illustration: </a:t>
            </a:r>
            <a:r>
              <a:rPr lang="en-US" altLang="en-US" sz="2200" dirty="0"/>
              <a:t>Pioneer Advertising paid salaries and wages on October 26; the next payment of salaries will not occur until November 9. The employees receive total salaries of $2,000 for a five-day work week, or $400 per day.</a:t>
            </a:r>
            <a:endParaRPr lang="en-US" sz="2200" dirty="0"/>
          </a:p>
        </p:txBody>
      </p:sp>
      <p:pic>
        <p:nvPicPr>
          <p:cNvPr id="7" name="Content Placeholder 6" descr="An illustration shows accrued salaries and wages. A picture of a calendar for the month of December is shown with three dates highlighted: the start of pay period is displayed as October 15. The payday is shown as October 26. The adjustment period is on 29, 30, and 31 October. A picture of a calendar for the month of November is shown with one date highlighted: payday. Payday is shown as November 9.">
            <a:extLst>
              <a:ext uri="{FF2B5EF4-FFF2-40B4-BE49-F238E27FC236}">
                <a16:creationId xmlns:a16="http://schemas.microsoft.com/office/drawing/2014/main" id="{75A53AB0-EAEE-4188-A1EA-855B4F420591}"/>
              </a:ext>
            </a:extLst>
          </p:cNvPr>
          <p:cNvPicPr>
            <a:picLocks noGrp="1" noChangeAspect="1"/>
          </p:cNvPicPr>
          <p:nvPr>
            <p:ph sz="quarter" idx="17"/>
          </p:nvPr>
        </p:nvPicPr>
        <p:blipFill>
          <a:blip r:embed="rId2"/>
          <a:stretch>
            <a:fillRect/>
          </a:stretch>
        </p:blipFill>
        <p:spPr>
          <a:xfrm>
            <a:off x="2057400" y="3258110"/>
            <a:ext cx="4499763" cy="1930400"/>
          </a:xfrm>
          <a:prstGeom prst="rect">
            <a:avLst/>
          </a:prstGeom>
        </p:spPr>
      </p:pic>
      <p:sp>
        <p:nvSpPr>
          <p:cNvPr id="4" name="Content Placeholder 3">
            <a:extLst>
              <a:ext uri="{FF2B5EF4-FFF2-40B4-BE49-F238E27FC236}">
                <a16:creationId xmlns:a16="http://schemas.microsoft.com/office/drawing/2014/main" id="{C07D3A63-D27C-4D28-AE5B-C25F8C7FB82A}"/>
              </a:ext>
            </a:extLst>
          </p:cNvPr>
          <p:cNvSpPr>
            <a:spLocks noGrp="1"/>
          </p:cNvSpPr>
          <p:nvPr>
            <p:ph sz="quarter" idx="18"/>
          </p:nvPr>
        </p:nvSpPr>
        <p:spPr>
          <a:xfrm>
            <a:off x="313267" y="5486400"/>
            <a:ext cx="8534400" cy="764115"/>
          </a:xfrm>
        </p:spPr>
        <p:txBody>
          <a:bodyPr/>
          <a:lstStyle/>
          <a:p>
            <a:r>
              <a:rPr lang="en-IN" sz="2200" dirty="0"/>
              <a:t>On October 31, the salaries and wages for three remaining working days (October 29 to 31) represent an accrued expense and a related liability.</a:t>
            </a:r>
          </a:p>
        </p:txBody>
      </p:sp>
      <p:sp>
        <p:nvSpPr>
          <p:cNvPr id="5" name="Slide Number Placeholder 4">
            <a:extLst>
              <a:ext uri="{FF2B5EF4-FFF2-40B4-BE49-F238E27FC236}">
                <a16:creationId xmlns:a16="http://schemas.microsoft.com/office/drawing/2014/main" id="{6FDAEED5-59DB-48EC-B811-CBD005A9A2D7}"/>
              </a:ext>
            </a:extLst>
          </p:cNvPr>
          <p:cNvSpPr>
            <a:spLocks noGrp="1"/>
          </p:cNvSpPr>
          <p:nvPr>
            <p:ph type="sldNum" sz="quarter" idx="10"/>
          </p:nvPr>
        </p:nvSpPr>
        <p:spPr/>
        <p:txBody>
          <a:bodyPr/>
          <a:lstStyle/>
          <a:p>
            <a:fld id="{67B19427-F580-D146-B60E-4CADEE75497F}" type="slidenum">
              <a:rPr lang="en-US" smtClean="0"/>
              <a:pPr/>
              <a:t>53</a:t>
            </a:fld>
            <a:endParaRPr lang="en-US" dirty="0"/>
          </a:p>
        </p:txBody>
      </p:sp>
      <p:sp>
        <p:nvSpPr>
          <p:cNvPr id="6" name="Footer Placeholder 5">
            <a:extLst>
              <a:ext uri="{FF2B5EF4-FFF2-40B4-BE49-F238E27FC236}">
                <a16:creationId xmlns:a16="http://schemas.microsoft.com/office/drawing/2014/main" id="{0E300B5C-CEFF-442D-A6B5-E9A74E81F3AB}"/>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9583010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4FA2F-3D73-4CBB-9BDC-46B13AD798FF}"/>
              </a:ext>
            </a:extLst>
          </p:cNvPr>
          <p:cNvSpPr>
            <a:spLocks noGrp="1"/>
          </p:cNvSpPr>
          <p:nvPr>
            <p:ph type="title"/>
          </p:nvPr>
        </p:nvSpPr>
        <p:spPr>
          <a:xfrm>
            <a:off x="304800" y="762001"/>
            <a:ext cx="8534400" cy="663195"/>
          </a:xfrm>
        </p:spPr>
        <p:txBody>
          <a:bodyPr/>
          <a:lstStyle/>
          <a:p>
            <a:r>
              <a:rPr lang="en-US" altLang="en-US" b="1" dirty="0">
                <a:latin typeface="Calibri" panose="020F0502020204030204" pitchFamily="34" charset="0"/>
                <a:ea typeface="Source Sans Pro" charset="0"/>
                <a:cs typeface="Calibri" panose="020F0502020204030204" pitchFamily="34" charset="0"/>
              </a:rPr>
              <a:t>Accrued Expenses </a:t>
            </a:r>
            <a:r>
              <a:rPr lang="en-US" altLang="en-US" sz="2400" dirty="0">
                <a:latin typeface="Calibri" panose="020F0502020204030204" pitchFamily="34" charset="0"/>
                <a:ea typeface="Source Sans Pro" charset="0"/>
                <a:cs typeface="Calibri" panose="020F0502020204030204" pitchFamily="34" charset="0"/>
              </a:rPr>
              <a:t>(6 of 7)</a:t>
            </a:r>
            <a:endParaRPr lang="en-US" dirty="0"/>
          </a:p>
        </p:txBody>
      </p:sp>
      <p:pic>
        <p:nvPicPr>
          <p:cNvPr id="9" name="Content Placeholder 8" descr="Illustration shows a transaction of adjustment for accrued salaries and wages. The five steps are Basic Analysis, Equation Analysis, Debit-Credit Analysis, Journal Entry, and Posting. Basic analysis: The expense salaries and wages expense is increased $1,200 and the liability accounts salaries and wages payable is increased $1,200. The equation analysis step displays the transaction in account analysis format which begins with the accounting equation expressed as: Assets = Liabilities plus Owner's Equity. No items are showed under assets; and salaries and wages payable is displayed under the liabilities section as $1,200. Under the Owner's Equity section, salaries and wages expense is displayed as negative $1,200. The debit-credit analysis step indicates: Debits increase expenses: debit salaries and wages expense $1,200. Credits increase liabilities: credit salaries and wages payable $1,200. An arrow from the debit credit analysis' debit line points to the debit entry; and the credit line points to the credit line in the general journal in the bottom. The journal entry is displayed in general journal form. The date is displayed as October 31. The debit part of the transaction is recorded by displaying the title, salaries and wages expense, adjacent to the date in the next column and its amount of 1,200 in the debit column. The second part of the transaction is illustrated by displaying the credit title, salaries and wages payable (to record accrued salaries and wages), slightly indented on the next line with its 1,200 amount in the credit column. Finally, the Posting section shows the journal entry posted to the salaries and wages expense, and salaries and wages payable t-accounts. The salaries and wages expense t-account numbered 726 displays an amount of 4,000 dated October 26; Adjusted 1,200 displayed in red font dated October 31; and debit balance of 5,200 dated October 31 on the left (debit) side. The salaries and wages payable t account numbered 212 displays credit on the right side dated October 31 with adjusted 1,200 displayed in red font; and balance credit of 1,200 on October 31. ">
            <a:extLst>
              <a:ext uri="{FF2B5EF4-FFF2-40B4-BE49-F238E27FC236}">
                <a16:creationId xmlns:a16="http://schemas.microsoft.com/office/drawing/2014/main" id="{7C323975-0345-429E-B6F4-9F84A3E91E37}"/>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1107854" y="1775381"/>
            <a:ext cx="6928292" cy="4297839"/>
          </a:xfrm>
        </p:spPr>
      </p:pic>
      <p:sp>
        <p:nvSpPr>
          <p:cNvPr id="5" name="Slide Number Placeholder 4">
            <a:extLst>
              <a:ext uri="{FF2B5EF4-FFF2-40B4-BE49-F238E27FC236}">
                <a16:creationId xmlns:a16="http://schemas.microsoft.com/office/drawing/2014/main" id="{E96125A2-5125-4E40-937A-41915D95F27B}"/>
              </a:ext>
            </a:extLst>
          </p:cNvPr>
          <p:cNvSpPr>
            <a:spLocks noGrp="1"/>
          </p:cNvSpPr>
          <p:nvPr>
            <p:ph type="sldNum" sz="quarter" idx="10"/>
          </p:nvPr>
        </p:nvSpPr>
        <p:spPr/>
        <p:txBody>
          <a:bodyPr/>
          <a:lstStyle/>
          <a:p>
            <a:fld id="{67B19427-F580-D146-B60E-4CADEE75497F}" type="slidenum">
              <a:rPr lang="en-US" smtClean="0"/>
              <a:pPr/>
              <a:t>54</a:t>
            </a:fld>
            <a:endParaRPr lang="en-US" dirty="0"/>
          </a:p>
        </p:txBody>
      </p:sp>
      <p:sp>
        <p:nvSpPr>
          <p:cNvPr id="6" name="Footer Placeholder 5">
            <a:extLst>
              <a:ext uri="{FF2B5EF4-FFF2-40B4-BE49-F238E27FC236}">
                <a16:creationId xmlns:a16="http://schemas.microsoft.com/office/drawing/2014/main" id="{77816597-83BE-464E-B939-D1C79C060E06}"/>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9572883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D4014-94B6-4EC0-A82C-817A878B4842}"/>
              </a:ext>
            </a:extLst>
          </p:cNvPr>
          <p:cNvSpPr>
            <a:spLocks noGrp="1"/>
          </p:cNvSpPr>
          <p:nvPr>
            <p:ph type="title"/>
          </p:nvPr>
        </p:nvSpPr>
        <p:spPr>
          <a:xfrm>
            <a:off x="304800" y="762001"/>
            <a:ext cx="8534400" cy="761999"/>
          </a:xfrm>
        </p:spPr>
        <p:txBody>
          <a:bodyPr/>
          <a:lstStyle/>
          <a:p>
            <a:r>
              <a:rPr lang="en-US" altLang="en-US" b="1" dirty="0">
                <a:latin typeface="Calibri" panose="020F0502020204030204" pitchFamily="34" charset="0"/>
                <a:ea typeface="Source Sans Pro" charset="0"/>
                <a:cs typeface="Calibri" panose="020F0502020204030204" pitchFamily="34" charset="0"/>
              </a:rPr>
              <a:t>Accrued Expenses </a:t>
            </a:r>
            <a:r>
              <a:rPr lang="en-US" altLang="en-US" sz="2400" dirty="0">
                <a:latin typeface="Calibri" panose="020F0502020204030204" pitchFamily="34" charset="0"/>
                <a:ea typeface="Source Sans Pro" charset="0"/>
                <a:cs typeface="Calibri" panose="020F0502020204030204" pitchFamily="34" charset="0"/>
              </a:rPr>
              <a:t>(7 of 7)</a:t>
            </a:r>
            <a:endParaRPr lang="en-US" dirty="0"/>
          </a:p>
        </p:txBody>
      </p:sp>
      <p:sp>
        <p:nvSpPr>
          <p:cNvPr id="3" name="Content Placeholder 2">
            <a:extLst>
              <a:ext uri="{FF2B5EF4-FFF2-40B4-BE49-F238E27FC236}">
                <a16:creationId xmlns:a16="http://schemas.microsoft.com/office/drawing/2014/main" id="{C3FE6742-EE67-4489-9888-A615B4D60034}"/>
              </a:ext>
            </a:extLst>
          </p:cNvPr>
          <p:cNvSpPr>
            <a:spLocks noGrp="1"/>
          </p:cNvSpPr>
          <p:nvPr>
            <p:ph sz="quarter" idx="16"/>
          </p:nvPr>
        </p:nvSpPr>
        <p:spPr>
          <a:xfrm>
            <a:off x="1922405" y="1853046"/>
            <a:ext cx="5299191" cy="484909"/>
          </a:xfrm>
        </p:spPr>
        <p:txBody>
          <a:bodyPr/>
          <a:lstStyle/>
          <a:p>
            <a:pPr algn="ctr" fontAlgn="b"/>
            <a:r>
              <a:rPr lang="en-US" b="1" dirty="0">
                <a:solidFill>
                  <a:srgbClr val="000000"/>
                </a:solidFill>
                <a:latin typeface="Calibri" panose="020F0502020204030204" pitchFamily="34" charset="0"/>
              </a:rPr>
              <a:t>Accounting for Accrued Expenses</a:t>
            </a:r>
          </a:p>
        </p:txBody>
      </p:sp>
      <p:graphicFrame>
        <p:nvGraphicFramePr>
          <p:cNvPr id="8" name="Content Placeholder 7" descr="Table is accessible to screenreaders">
            <a:extLst>
              <a:ext uri="{FF2B5EF4-FFF2-40B4-BE49-F238E27FC236}">
                <a16:creationId xmlns:a16="http://schemas.microsoft.com/office/drawing/2014/main" id="{461BB7FC-B840-4C6E-8CB4-15F5ADCC04A1}"/>
              </a:ext>
            </a:extLst>
          </p:cNvPr>
          <p:cNvGraphicFramePr>
            <a:graphicFrameLocks noGrp="1"/>
          </p:cNvGraphicFramePr>
          <p:nvPr>
            <p:ph sz="quarter" idx="17"/>
            <p:extLst>
              <p:ext uri="{D42A27DB-BD31-4B8C-83A1-F6EECF244321}">
                <p14:modId xmlns:p14="http://schemas.microsoft.com/office/powerpoint/2010/main" val="3554735751"/>
              </p:ext>
            </p:extLst>
          </p:nvPr>
        </p:nvGraphicFramePr>
        <p:xfrm>
          <a:off x="304800" y="2516188"/>
          <a:ext cx="8534400" cy="2320713"/>
        </p:xfrm>
        <a:graphic>
          <a:graphicData uri="http://schemas.openxmlformats.org/drawingml/2006/table">
            <a:tbl>
              <a:tblPr firstRow="1" bandRow="1">
                <a:tableStyleId>{5C22544A-7EE6-4342-B048-85BDC9FD1C3A}</a:tableStyleId>
              </a:tblPr>
              <a:tblGrid>
                <a:gridCol w="2133600">
                  <a:extLst>
                    <a:ext uri="{9D8B030D-6E8A-4147-A177-3AD203B41FA5}">
                      <a16:colId xmlns:a16="http://schemas.microsoft.com/office/drawing/2014/main" val="279977603"/>
                    </a:ext>
                  </a:extLst>
                </a:gridCol>
                <a:gridCol w="2286000">
                  <a:extLst>
                    <a:ext uri="{9D8B030D-6E8A-4147-A177-3AD203B41FA5}">
                      <a16:colId xmlns:a16="http://schemas.microsoft.com/office/drawing/2014/main" val="1668950431"/>
                    </a:ext>
                  </a:extLst>
                </a:gridCol>
                <a:gridCol w="1981200">
                  <a:extLst>
                    <a:ext uri="{9D8B030D-6E8A-4147-A177-3AD203B41FA5}">
                      <a16:colId xmlns:a16="http://schemas.microsoft.com/office/drawing/2014/main" val="2575252789"/>
                    </a:ext>
                  </a:extLst>
                </a:gridCol>
                <a:gridCol w="2133600">
                  <a:extLst>
                    <a:ext uri="{9D8B030D-6E8A-4147-A177-3AD203B41FA5}">
                      <a16:colId xmlns:a16="http://schemas.microsoft.com/office/drawing/2014/main" val="1582829384"/>
                    </a:ext>
                  </a:extLst>
                </a:gridCol>
              </a:tblGrid>
              <a:tr h="370840">
                <a:tc>
                  <a:txBody>
                    <a:bodyPr/>
                    <a:lstStyle/>
                    <a:p>
                      <a:pPr algn="l" fontAlgn="b"/>
                      <a:r>
                        <a:rPr lang="en-US" sz="2000" b="1" u="none" strike="noStrike" dirty="0">
                          <a:effectLst/>
                          <a:latin typeface="+mn-lt"/>
                        </a:rPr>
                        <a:t>Examples</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000" b="1" u="none" strike="noStrike" dirty="0">
                          <a:effectLst/>
                          <a:latin typeface="+mn-lt"/>
                        </a:rPr>
                        <a:t>Reason for </a:t>
                      </a:r>
                    </a:p>
                    <a:p>
                      <a:pPr algn="l" fontAlgn="b"/>
                      <a:r>
                        <a:rPr lang="en-US" sz="2000" b="1" u="none" strike="noStrike" dirty="0">
                          <a:effectLst/>
                          <a:latin typeface="+mn-lt"/>
                        </a:rPr>
                        <a:t>Adjustment</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000" b="1" u="none" strike="noStrike" dirty="0">
                          <a:effectLst/>
                          <a:latin typeface="+mn-lt"/>
                        </a:rPr>
                        <a:t>Accounts </a:t>
                      </a:r>
                    </a:p>
                    <a:p>
                      <a:pPr algn="l" fontAlgn="b"/>
                      <a:r>
                        <a:rPr lang="en-US" sz="2000" b="1" u="none" strike="noStrike" dirty="0">
                          <a:effectLst/>
                          <a:latin typeface="+mn-lt"/>
                        </a:rPr>
                        <a:t>Before </a:t>
                      </a:r>
                    </a:p>
                    <a:p>
                      <a:pPr algn="l" fontAlgn="b"/>
                      <a:r>
                        <a:rPr lang="en-US" sz="2000" b="1" u="none" strike="noStrike" dirty="0">
                          <a:effectLst/>
                          <a:latin typeface="+mn-lt"/>
                        </a:rPr>
                        <a:t>Adjustment</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000" b="1" u="none" strike="noStrike" dirty="0">
                          <a:effectLst/>
                          <a:latin typeface="+mn-lt"/>
                        </a:rPr>
                        <a:t>Adjusting </a:t>
                      </a:r>
                    </a:p>
                    <a:p>
                      <a:pPr algn="l" fontAlgn="b"/>
                      <a:r>
                        <a:rPr lang="en-US" sz="2000" b="1" u="none" strike="noStrike" dirty="0">
                          <a:effectLst/>
                          <a:latin typeface="+mn-lt"/>
                        </a:rPr>
                        <a:t>Entry</a:t>
                      </a:r>
                      <a:endParaRPr lang="en-US" sz="2000" b="1" i="0" u="none" strike="noStrike" dirty="0">
                        <a:solidFill>
                          <a:srgbClr val="000000"/>
                        </a:solidFill>
                        <a:effectLst/>
                        <a:latin typeface="+mn-lt"/>
                      </a:endParaRPr>
                    </a:p>
                  </a:txBody>
                  <a:tcPr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0838641"/>
                  </a:ext>
                </a:extLst>
              </a:tr>
              <a:tr h="370840">
                <a:tc>
                  <a:txBody>
                    <a:bodyPr/>
                    <a:lstStyle/>
                    <a:p>
                      <a:pPr algn="l" fontAlgn="t"/>
                      <a:r>
                        <a:rPr lang="en-US" sz="2000" u="none" strike="noStrike" dirty="0">
                          <a:effectLst/>
                        </a:rPr>
                        <a:t>Interest,</a:t>
                      </a:r>
                    </a:p>
                    <a:p>
                      <a:pPr algn="l" fontAlgn="t"/>
                      <a:r>
                        <a:rPr lang="en-US" sz="2000" b="0" i="0" u="none" strike="noStrike" dirty="0">
                          <a:solidFill>
                            <a:srgbClr val="000000"/>
                          </a:solidFill>
                          <a:effectLst/>
                          <a:latin typeface="Calibri" panose="020F0502020204030204" pitchFamily="34" charset="0"/>
                        </a:rPr>
                        <a:t>rent, salaries</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Expenses have</a:t>
                      </a:r>
                    </a:p>
                    <a:p>
                      <a:pPr algn="l" fontAlgn="t"/>
                      <a:r>
                        <a:rPr lang="en-US" sz="2000" b="0" i="0" u="none" strike="noStrike" baseline="0" dirty="0">
                          <a:solidFill>
                            <a:srgbClr val="000000"/>
                          </a:solidFill>
                          <a:effectLst/>
                          <a:latin typeface="Calibri" panose="020F0502020204030204" pitchFamily="34" charset="0"/>
                        </a:rPr>
                        <a:t>been incurred but</a:t>
                      </a:r>
                    </a:p>
                    <a:p>
                      <a:pPr algn="l" fontAlgn="t"/>
                      <a:r>
                        <a:rPr lang="en-US" sz="2000" b="0" i="0" u="none" strike="noStrike" baseline="0" dirty="0">
                          <a:solidFill>
                            <a:srgbClr val="000000"/>
                          </a:solidFill>
                          <a:effectLst/>
                          <a:latin typeface="Calibri" panose="020F0502020204030204" pitchFamily="34" charset="0"/>
                        </a:rPr>
                        <a:t>not yet paid in</a:t>
                      </a:r>
                    </a:p>
                    <a:p>
                      <a:pPr algn="l" fontAlgn="t"/>
                      <a:r>
                        <a:rPr lang="en-US" sz="2000" b="0" i="0" u="none" strike="noStrike" baseline="0" dirty="0">
                          <a:solidFill>
                            <a:srgbClr val="000000"/>
                          </a:solidFill>
                          <a:effectLst/>
                          <a:latin typeface="Calibri" panose="020F0502020204030204" pitchFamily="34" charset="0"/>
                        </a:rPr>
                        <a:t>cash or recorded.</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Expenses</a:t>
                      </a:r>
                    </a:p>
                    <a:p>
                      <a:pPr algn="l" fontAlgn="t"/>
                      <a:r>
                        <a:rPr lang="en-US" sz="2000" b="0" i="0" u="none" strike="noStrike" dirty="0">
                          <a:solidFill>
                            <a:srgbClr val="000000"/>
                          </a:solidFill>
                          <a:effectLst/>
                          <a:latin typeface="Calibri" panose="020F0502020204030204" pitchFamily="34" charset="0"/>
                        </a:rPr>
                        <a:t>understated.</a:t>
                      </a:r>
                    </a:p>
                    <a:p>
                      <a:pPr algn="l" fontAlgn="t"/>
                      <a:r>
                        <a:rPr lang="en-US" sz="2000" b="0" i="0" u="none" strike="noStrike" dirty="0">
                          <a:solidFill>
                            <a:srgbClr val="000000"/>
                          </a:solidFill>
                          <a:effectLst/>
                          <a:latin typeface="Calibri" panose="020F0502020204030204" pitchFamily="34" charset="0"/>
                        </a:rPr>
                        <a:t>Liabilities</a:t>
                      </a:r>
                    </a:p>
                    <a:p>
                      <a:pPr algn="l" fontAlgn="t"/>
                      <a:r>
                        <a:rPr lang="en-US" sz="2000" b="0" i="0" u="none" strike="noStrike" dirty="0">
                          <a:solidFill>
                            <a:srgbClr val="000000"/>
                          </a:solidFill>
                          <a:effectLst/>
                          <a:latin typeface="Calibri" panose="020F0502020204030204" pitchFamily="34" charset="0"/>
                        </a:rPr>
                        <a:t>understated.</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Dr. Expenses</a:t>
                      </a:r>
                    </a:p>
                    <a:p>
                      <a:pPr marL="0" indent="269875" algn="l" fontAlgn="t"/>
                      <a:r>
                        <a:rPr lang="en-US" sz="2000" u="none" strike="noStrike" dirty="0">
                          <a:effectLst/>
                        </a:rPr>
                        <a:t>Cr. Liabilities</a:t>
                      </a:r>
                      <a:endParaRPr lang="en-US" sz="2000" b="0" i="0" u="none" strike="noStrike" dirty="0">
                        <a:solidFill>
                          <a:srgbClr val="000000"/>
                        </a:solidFill>
                        <a:effectLst/>
                        <a:latin typeface="+mn-lt"/>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63994311"/>
                  </a:ext>
                </a:extLst>
              </a:tr>
            </a:tbl>
          </a:graphicData>
        </a:graphic>
      </p:graphicFrame>
      <p:sp>
        <p:nvSpPr>
          <p:cNvPr id="6" name="Slide Number Placeholder 5">
            <a:extLst>
              <a:ext uri="{FF2B5EF4-FFF2-40B4-BE49-F238E27FC236}">
                <a16:creationId xmlns:a16="http://schemas.microsoft.com/office/drawing/2014/main" id="{3E637209-E94E-4CC1-958B-BF53DE68AC18}"/>
              </a:ext>
            </a:extLst>
          </p:cNvPr>
          <p:cNvSpPr>
            <a:spLocks noGrp="1"/>
          </p:cNvSpPr>
          <p:nvPr>
            <p:ph type="sldNum" sz="quarter" idx="10"/>
          </p:nvPr>
        </p:nvSpPr>
        <p:spPr/>
        <p:txBody>
          <a:bodyPr/>
          <a:lstStyle/>
          <a:p>
            <a:fld id="{67B19427-F580-D146-B60E-4CADEE75497F}" type="slidenum">
              <a:rPr lang="en-US" smtClean="0"/>
              <a:pPr/>
              <a:t>55</a:t>
            </a:fld>
            <a:endParaRPr lang="en-US" dirty="0"/>
          </a:p>
        </p:txBody>
      </p:sp>
      <p:sp>
        <p:nvSpPr>
          <p:cNvPr id="7" name="Footer Placeholder 6">
            <a:extLst>
              <a:ext uri="{FF2B5EF4-FFF2-40B4-BE49-F238E27FC236}">
                <a16:creationId xmlns:a16="http://schemas.microsoft.com/office/drawing/2014/main" id="{3E79D34A-C9BC-42B1-985A-36B324C81585}"/>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6649468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30E79-F932-44C4-9B5A-6A848A9A5F90}"/>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Summary of Basic Relationships</a:t>
            </a:r>
            <a:endParaRPr lang="en-US" dirty="0"/>
          </a:p>
        </p:txBody>
      </p:sp>
      <p:graphicFrame>
        <p:nvGraphicFramePr>
          <p:cNvPr id="6" name="Content Placeholder 5" descr="Table is accessible to screenreaders">
            <a:extLst>
              <a:ext uri="{FF2B5EF4-FFF2-40B4-BE49-F238E27FC236}">
                <a16:creationId xmlns:a16="http://schemas.microsoft.com/office/drawing/2014/main" id="{AA4C2479-E109-49CB-9DDD-C1411D65BEF7}"/>
              </a:ext>
            </a:extLst>
          </p:cNvPr>
          <p:cNvGraphicFramePr>
            <a:graphicFrameLocks noGrp="1"/>
          </p:cNvGraphicFramePr>
          <p:nvPr>
            <p:ph sz="quarter" idx="16"/>
            <p:extLst>
              <p:ext uri="{D42A27DB-BD31-4B8C-83A1-F6EECF244321}">
                <p14:modId xmlns:p14="http://schemas.microsoft.com/office/powerpoint/2010/main" val="3022910135"/>
              </p:ext>
            </p:extLst>
          </p:nvPr>
        </p:nvGraphicFramePr>
        <p:xfrm>
          <a:off x="304800" y="1828800"/>
          <a:ext cx="8534400" cy="4267200"/>
        </p:xfrm>
        <a:graphic>
          <a:graphicData uri="http://schemas.openxmlformats.org/drawingml/2006/table">
            <a:tbl>
              <a:tblPr firstRow="1" bandRow="1">
                <a:tableStyleId>{5C22544A-7EE6-4342-B048-85BDC9FD1C3A}</a:tableStyleId>
              </a:tblPr>
              <a:tblGrid>
                <a:gridCol w="2844800">
                  <a:extLst>
                    <a:ext uri="{9D8B030D-6E8A-4147-A177-3AD203B41FA5}">
                      <a16:colId xmlns:a16="http://schemas.microsoft.com/office/drawing/2014/main" val="446133942"/>
                    </a:ext>
                  </a:extLst>
                </a:gridCol>
                <a:gridCol w="2844800">
                  <a:extLst>
                    <a:ext uri="{9D8B030D-6E8A-4147-A177-3AD203B41FA5}">
                      <a16:colId xmlns:a16="http://schemas.microsoft.com/office/drawing/2014/main" val="1146889500"/>
                    </a:ext>
                  </a:extLst>
                </a:gridCol>
                <a:gridCol w="2844800">
                  <a:extLst>
                    <a:ext uri="{9D8B030D-6E8A-4147-A177-3AD203B41FA5}">
                      <a16:colId xmlns:a16="http://schemas.microsoft.com/office/drawing/2014/main" val="1437885859"/>
                    </a:ext>
                  </a:extLst>
                </a:gridCol>
              </a:tblGrid>
              <a:tr h="370840">
                <a:tc>
                  <a:txBody>
                    <a:bodyPr/>
                    <a:lstStyle/>
                    <a:p>
                      <a:pPr algn="l" fontAlgn="b"/>
                      <a:r>
                        <a:rPr lang="en-US" sz="2000" b="1" u="none" strike="noStrike" dirty="0">
                          <a:effectLst/>
                        </a:rPr>
                        <a:t>Type of Adjustment</a:t>
                      </a:r>
                      <a:endParaRPr lang="en-US" sz="2000" b="1" i="0" u="none" strike="noStrike" dirty="0">
                        <a:solidFill>
                          <a:srgbClr val="000000"/>
                        </a:solidFill>
                        <a:effectLst/>
                        <a:latin typeface="Calibri" panose="020F0502020204030204" pitchFamily="34" charset="0"/>
                      </a:endParaRPr>
                    </a:p>
                  </a:txBody>
                  <a:tcPr marT="91440" marB="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000" b="1" u="none" strike="noStrike" dirty="0">
                          <a:effectLst/>
                        </a:rPr>
                        <a:t>Accounts Before Adjustment</a:t>
                      </a:r>
                      <a:endParaRPr lang="en-US" sz="2000" b="1" i="0" u="none" strike="noStrike" dirty="0">
                        <a:solidFill>
                          <a:srgbClr val="000000"/>
                        </a:solidFill>
                        <a:effectLst/>
                        <a:latin typeface="Calibri" panose="020F0502020204030204" pitchFamily="34" charset="0"/>
                      </a:endParaRPr>
                    </a:p>
                  </a:txBody>
                  <a:tcPr marT="91440" marB="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000" b="1" u="none" strike="noStrike" dirty="0">
                          <a:effectLst/>
                        </a:rPr>
                        <a:t>Adjusting Entry</a:t>
                      </a:r>
                      <a:endParaRPr lang="en-US" sz="2000" b="1" i="0" u="none" strike="noStrike" dirty="0">
                        <a:solidFill>
                          <a:srgbClr val="000000"/>
                        </a:solidFill>
                        <a:effectLst/>
                        <a:latin typeface="Calibri" panose="020F0502020204030204" pitchFamily="34" charset="0"/>
                      </a:endParaRPr>
                    </a:p>
                  </a:txBody>
                  <a:tcPr marT="91440" marB="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67876896"/>
                  </a:ext>
                </a:extLst>
              </a:tr>
              <a:tr h="370840">
                <a:tc>
                  <a:txBody>
                    <a:bodyPr/>
                    <a:lstStyle/>
                    <a:p>
                      <a:pPr algn="l" fontAlgn="t"/>
                      <a:r>
                        <a:rPr lang="en-US" sz="2000" b="1" u="none" strike="noStrike" dirty="0">
                          <a:solidFill>
                            <a:srgbClr val="990000"/>
                          </a:solidFill>
                          <a:effectLst/>
                        </a:rPr>
                        <a:t>Prepaid expenses</a:t>
                      </a:r>
                      <a:endParaRPr lang="en-US" sz="2000" b="1" i="0" u="none" strike="noStrike" dirty="0">
                        <a:solidFill>
                          <a:srgbClr val="99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Assets overstated. </a:t>
                      </a:r>
                    </a:p>
                    <a:p>
                      <a:pPr algn="l" fontAlgn="t"/>
                      <a:r>
                        <a:rPr lang="en-US" sz="2000" u="none" strike="noStrike" dirty="0">
                          <a:effectLst/>
                        </a:rPr>
                        <a:t>Expenses understated.</a:t>
                      </a:r>
                      <a:endParaRPr lang="en-US" sz="20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Dr. Expense </a:t>
                      </a:r>
                    </a:p>
                    <a:p>
                      <a:pPr marL="269875" indent="0" algn="l" fontAlgn="t"/>
                      <a:r>
                        <a:rPr lang="en-US" sz="2000" u="none" strike="noStrike" dirty="0">
                          <a:effectLst/>
                        </a:rPr>
                        <a:t>Cr. Assets or Contra Assets</a:t>
                      </a:r>
                      <a:endParaRPr lang="en-US" sz="20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48287986"/>
                  </a:ext>
                </a:extLst>
              </a:tr>
              <a:tr h="370840">
                <a:tc>
                  <a:txBody>
                    <a:bodyPr/>
                    <a:lstStyle/>
                    <a:p>
                      <a:pPr algn="l" fontAlgn="t"/>
                      <a:r>
                        <a:rPr lang="en-US" sz="2000" b="1" u="none" strike="noStrike" dirty="0">
                          <a:solidFill>
                            <a:srgbClr val="990000"/>
                          </a:solidFill>
                          <a:effectLst/>
                        </a:rPr>
                        <a:t>Unearned revenues</a:t>
                      </a:r>
                      <a:endParaRPr lang="en-US" sz="2000" b="1" i="0" u="none" strike="noStrike" dirty="0">
                        <a:solidFill>
                          <a:srgbClr val="99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Liabilities overstated. </a:t>
                      </a:r>
                    </a:p>
                    <a:p>
                      <a:pPr algn="l" fontAlgn="t"/>
                      <a:r>
                        <a:rPr lang="en-US" sz="2000" u="none" strike="noStrike" dirty="0">
                          <a:effectLst/>
                        </a:rPr>
                        <a:t>Revenues understated.</a:t>
                      </a:r>
                      <a:endParaRPr lang="en-US" sz="20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Dr. Liabilities </a:t>
                      </a:r>
                    </a:p>
                    <a:p>
                      <a:pPr marL="0" indent="269875" algn="l" fontAlgn="t"/>
                      <a:r>
                        <a:rPr lang="en-US" sz="2000" u="none" strike="noStrike" dirty="0">
                          <a:effectLst/>
                        </a:rPr>
                        <a:t>Cr. Revenues</a:t>
                      </a:r>
                      <a:endParaRPr lang="en-US" sz="20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3697390"/>
                  </a:ext>
                </a:extLst>
              </a:tr>
              <a:tr h="370840">
                <a:tc>
                  <a:txBody>
                    <a:bodyPr/>
                    <a:lstStyle/>
                    <a:p>
                      <a:pPr algn="l" fontAlgn="t"/>
                      <a:r>
                        <a:rPr lang="en-US" sz="2000" b="1" u="none" strike="noStrike" dirty="0">
                          <a:solidFill>
                            <a:srgbClr val="990000"/>
                          </a:solidFill>
                          <a:effectLst/>
                        </a:rPr>
                        <a:t>Accrued revenues</a:t>
                      </a:r>
                      <a:endParaRPr lang="en-US" sz="2000" b="1" i="0" u="none" strike="noStrike" dirty="0">
                        <a:solidFill>
                          <a:srgbClr val="99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Assets understated. </a:t>
                      </a:r>
                    </a:p>
                    <a:p>
                      <a:pPr algn="l" fontAlgn="t"/>
                      <a:r>
                        <a:rPr lang="en-US" sz="2000" u="none" strike="noStrike" dirty="0">
                          <a:effectLst/>
                        </a:rPr>
                        <a:t>Revenues understated.</a:t>
                      </a:r>
                      <a:endParaRPr lang="en-US" sz="20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Dr. Assets </a:t>
                      </a:r>
                    </a:p>
                    <a:p>
                      <a:pPr marL="0" indent="269875" algn="l" fontAlgn="t"/>
                      <a:r>
                        <a:rPr lang="en-US" sz="2000" u="none" strike="noStrike" dirty="0">
                          <a:effectLst/>
                        </a:rPr>
                        <a:t>Cr. Revenues</a:t>
                      </a:r>
                      <a:endParaRPr lang="en-US" sz="20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81323814"/>
                  </a:ext>
                </a:extLst>
              </a:tr>
              <a:tr h="370840">
                <a:tc>
                  <a:txBody>
                    <a:bodyPr/>
                    <a:lstStyle/>
                    <a:p>
                      <a:pPr algn="l" fontAlgn="t"/>
                      <a:r>
                        <a:rPr lang="en-US" sz="2000" b="1" u="none" strike="noStrike" dirty="0">
                          <a:solidFill>
                            <a:srgbClr val="990000"/>
                          </a:solidFill>
                          <a:effectLst/>
                        </a:rPr>
                        <a:t>Accrued expenses</a:t>
                      </a:r>
                      <a:endParaRPr lang="en-US" sz="2000" b="1" i="0" u="none" strike="noStrike" dirty="0">
                        <a:solidFill>
                          <a:srgbClr val="99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Expenses understated. </a:t>
                      </a:r>
                    </a:p>
                    <a:p>
                      <a:pPr algn="l" fontAlgn="t"/>
                      <a:r>
                        <a:rPr lang="en-US" sz="2000" u="none" strike="noStrike" dirty="0">
                          <a:effectLst/>
                        </a:rPr>
                        <a:t>Liabilities understated.</a:t>
                      </a:r>
                      <a:endParaRPr lang="en-US" sz="20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Dr. Expenses</a:t>
                      </a:r>
                    </a:p>
                    <a:p>
                      <a:pPr marL="0" indent="269875" algn="l" fontAlgn="t"/>
                      <a:r>
                        <a:rPr lang="en-US" sz="2000" u="none" strike="noStrike" dirty="0">
                          <a:effectLst/>
                        </a:rPr>
                        <a:t>Cr. Liabilities</a:t>
                      </a:r>
                      <a:endParaRPr lang="en-US" sz="2000" b="0" i="0" u="none" strike="noStrike" dirty="0">
                        <a:solidFill>
                          <a:srgbClr val="000000"/>
                        </a:solidFill>
                        <a:effectLst/>
                        <a:latin typeface="Calibri" panose="020F0502020204030204" pitchFamily="34" charset="0"/>
                      </a:endParaRPr>
                    </a:p>
                  </a:txBody>
                  <a:tcPr marT="91440" marB="914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78337112"/>
                  </a:ext>
                </a:extLst>
              </a:tr>
            </a:tbl>
          </a:graphicData>
        </a:graphic>
      </p:graphicFrame>
      <p:sp>
        <p:nvSpPr>
          <p:cNvPr id="4" name="Slide Number Placeholder 3">
            <a:extLst>
              <a:ext uri="{FF2B5EF4-FFF2-40B4-BE49-F238E27FC236}">
                <a16:creationId xmlns:a16="http://schemas.microsoft.com/office/drawing/2014/main" id="{A6C5F455-448A-43BA-AFDA-8C147A0D5BF0}"/>
              </a:ext>
            </a:extLst>
          </p:cNvPr>
          <p:cNvSpPr>
            <a:spLocks noGrp="1"/>
          </p:cNvSpPr>
          <p:nvPr>
            <p:ph type="sldNum" sz="quarter" idx="10"/>
          </p:nvPr>
        </p:nvSpPr>
        <p:spPr/>
        <p:txBody>
          <a:bodyPr/>
          <a:lstStyle/>
          <a:p>
            <a:fld id="{67B19427-F580-D146-B60E-4CADEE75497F}" type="slidenum">
              <a:rPr lang="en-US" smtClean="0"/>
              <a:pPr/>
              <a:t>56</a:t>
            </a:fld>
            <a:endParaRPr lang="en-US" dirty="0"/>
          </a:p>
        </p:txBody>
      </p:sp>
      <p:sp>
        <p:nvSpPr>
          <p:cNvPr id="5" name="Footer Placeholder 4">
            <a:extLst>
              <a:ext uri="{FF2B5EF4-FFF2-40B4-BE49-F238E27FC236}">
                <a16:creationId xmlns:a16="http://schemas.microsoft.com/office/drawing/2014/main" id="{E73CA571-FB4C-4827-96A1-E4DC2EE94444}"/>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63770412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BB6CF-453E-41AA-A26E-DBAD2E9B944A}"/>
              </a:ext>
            </a:extLst>
          </p:cNvPr>
          <p:cNvSpPr>
            <a:spLocks noGrp="1"/>
          </p:cNvSpPr>
          <p:nvPr>
            <p:ph type="title"/>
          </p:nvPr>
        </p:nvSpPr>
        <p:spPr>
          <a:xfrm>
            <a:off x="304800" y="762001"/>
            <a:ext cx="8534400" cy="761999"/>
          </a:xfrm>
        </p:spPr>
        <p:txBody>
          <a:bodyPr>
            <a:normAutofit fontScale="90000"/>
          </a:bodyPr>
          <a:lstStyle/>
          <a:p>
            <a:r>
              <a:rPr lang="en-US" b="1" dirty="0">
                <a:ea typeface="Source Sans Pro" charset="0"/>
              </a:rPr>
              <a:t>Do It! 3: </a:t>
            </a:r>
            <a:r>
              <a:rPr lang="en-US" b="1" dirty="0">
                <a:solidFill>
                  <a:srgbClr val="196E78"/>
                </a:solidFill>
                <a:ea typeface="Source Sans Pro" charset="0"/>
              </a:rPr>
              <a:t>Adjusting Entries for Accruals </a:t>
            </a:r>
            <a:r>
              <a:rPr lang="en-US" sz="2700" dirty="0">
                <a:solidFill>
                  <a:srgbClr val="196E78"/>
                </a:solidFill>
                <a:ea typeface="Source Sans Pro" charset="0"/>
              </a:rPr>
              <a:t>(1 of 3)</a:t>
            </a:r>
            <a:endParaRPr lang="en-US" sz="2700" dirty="0"/>
          </a:p>
        </p:txBody>
      </p:sp>
      <p:sp>
        <p:nvSpPr>
          <p:cNvPr id="3" name="Content Placeholder 2">
            <a:extLst>
              <a:ext uri="{FF2B5EF4-FFF2-40B4-BE49-F238E27FC236}">
                <a16:creationId xmlns:a16="http://schemas.microsoft.com/office/drawing/2014/main" id="{48370FD7-7F1B-423A-98FC-44D688B1BB54}"/>
              </a:ext>
            </a:extLst>
          </p:cNvPr>
          <p:cNvSpPr>
            <a:spLocks noGrp="1"/>
          </p:cNvSpPr>
          <p:nvPr>
            <p:ph sz="quarter" idx="16"/>
          </p:nvPr>
        </p:nvSpPr>
        <p:spPr>
          <a:xfrm>
            <a:off x="304800" y="1828800"/>
            <a:ext cx="8534400" cy="3429000"/>
          </a:xfrm>
        </p:spPr>
        <p:txBody>
          <a:bodyPr/>
          <a:lstStyle/>
          <a:p>
            <a:r>
              <a:rPr lang="en-US" sz="2400" dirty="0"/>
              <a:t>Micro Computer Services began operations on August 1, 2020. At the end of August 2020, management prepares monthly financial statements. The following information relates to August.</a:t>
            </a:r>
          </a:p>
          <a:p>
            <a:pPr marL="402336" indent="-402336">
              <a:buClr>
                <a:schemeClr val="accent2"/>
              </a:buClr>
              <a:buFont typeface="+mj-lt"/>
              <a:buAutoNum type="arabicPeriod"/>
            </a:pPr>
            <a:r>
              <a:rPr lang="en-US" sz="2400" dirty="0"/>
              <a:t>At August 31, the company owed its employees $800 in salaries and wages that will be paid on September 1.</a:t>
            </a:r>
          </a:p>
          <a:p>
            <a:pPr marL="402336" indent="-402336">
              <a:buClr>
                <a:schemeClr val="accent2"/>
              </a:buClr>
              <a:buFont typeface="+mj-lt"/>
              <a:buAutoNum type="arabicPeriod"/>
            </a:pPr>
            <a:r>
              <a:rPr lang="en-US" sz="2400" dirty="0"/>
              <a:t>On August 1, the company borrowed $30,000 from a local bank on a 15-year mortgage. The annual interest rate is 10%.</a:t>
            </a:r>
          </a:p>
          <a:p>
            <a:pPr marL="402336" indent="-402336">
              <a:buClr>
                <a:schemeClr val="accent2"/>
              </a:buClr>
              <a:buFont typeface="+mj-lt"/>
              <a:buAutoNum type="arabicPeriod"/>
            </a:pPr>
            <a:r>
              <a:rPr lang="en-US" sz="2400" dirty="0"/>
              <a:t>Revenue for services performed but unrecorded for August totaled $1,100.</a:t>
            </a:r>
          </a:p>
        </p:txBody>
      </p:sp>
      <p:sp>
        <p:nvSpPr>
          <p:cNvPr id="6" name="Content Placeholder 5"/>
          <p:cNvSpPr>
            <a:spLocks noGrp="1"/>
          </p:cNvSpPr>
          <p:nvPr>
            <p:ph sz="quarter" idx="17"/>
          </p:nvPr>
        </p:nvSpPr>
        <p:spPr>
          <a:xfrm>
            <a:off x="304800" y="5409279"/>
            <a:ext cx="7315200" cy="450607"/>
          </a:xfrm>
        </p:spPr>
        <p:txBody>
          <a:bodyPr/>
          <a:lstStyle/>
          <a:p>
            <a:r>
              <a:rPr lang="en-US" sz="2400" dirty="0"/>
              <a:t>Prepare the adjusting entries needed at August 31, 2020.</a:t>
            </a:r>
          </a:p>
        </p:txBody>
      </p:sp>
      <p:sp>
        <p:nvSpPr>
          <p:cNvPr id="4" name="Slide Number Placeholder 3">
            <a:extLst>
              <a:ext uri="{FF2B5EF4-FFF2-40B4-BE49-F238E27FC236}">
                <a16:creationId xmlns:a16="http://schemas.microsoft.com/office/drawing/2014/main" id="{E787CD7F-344F-42F2-B9BF-45E0EBD23C6F}"/>
              </a:ext>
            </a:extLst>
          </p:cNvPr>
          <p:cNvSpPr>
            <a:spLocks noGrp="1"/>
          </p:cNvSpPr>
          <p:nvPr>
            <p:ph type="sldNum" sz="quarter" idx="10"/>
          </p:nvPr>
        </p:nvSpPr>
        <p:spPr/>
        <p:txBody>
          <a:bodyPr/>
          <a:lstStyle/>
          <a:p>
            <a:fld id="{67B19427-F580-D146-B60E-4CADEE75497F}" type="slidenum">
              <a:rPr lang="en-US" smtClean="0"/>
              <a:pPr/>
              <a:t>57</a:t>
            </a:fld>
            <a:endParaRPr lang="en-US" dirty="0"/>
          </a:p>
        </p:txBody>
      </p:sp>
      <p:sp>
        <p:nvSpPr>
          <p:cNvPr id="5" name="Footer Placeholder 4">
            <a:extLst>
              <a:ext uri="{FF2B5EF4-FFF2-40B4-BE49-F238E27FC236}">
                <a16:creationId xmlns:a16="http://schemas.microsoft.com/office/drawing/2014/main" id="{0CDDDDDD-7A46-476A-AA19-D40CC10EC59E}"/>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29989824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E2BEB-82BE-4FCB-BF2D-53C4F79DD370}"/>
              </a:ext>
            </a:extLst>
          </p:cNvPr>
          <p:cNvSpPr>
            <a:spLocks noGrp="1"/>
          </p:cNvSpPr>
          <p:nvPr>
            <p:ph type="title"/>
          </p:nvPr>
        </p:nvSpPr>
        <p:spPr>
          <a:xfrm>
            <a:off x="304800" y="762001"/>
            <a:ext cx="8534400" cy="688447"/>
          </a:xfrm>
        </p:spPr>
        <p:txBody>
          <a:bodyPr>
            <a:normAutofit fontScale="90000"/>
          </a:bodyPr>
          <a:lstStyle/>
          <a:p>
            <a:r>
              <a:rPr lang="en-US" b="1" dirty="0">
                <a:ea typeface="Source Sans Pro" charset="0"/>
              </a:rPr>
              <a:t>Do It! 3: </a:t>
            </a:r>
            <a:r>
              <a:rPr lang="en-US" b="1" dirty="0">
                <a:solidFill>
                  <a:srgbClr val="196E78"/>
                </a:solidFill>
                <a:ea typeface="Source Sans Pro" charset="0"/>
              </a:rPr>
              <a:t>Adjusting Entries for Accruals </a:t>
            </a:r>
            <a:r>
              <a:rPr lang="en-US" sz="2700" dirty="0">
                <a:solidFill>
                  <a:srgbClr val="196E78"/>
                </a:solidFill>
                <a:ea typeface="Source Sans Pro" charset="0"/>
              </a:rPr>
              <a:t>(2 of 3)</a:t>
            </a:r>
            <a:endParaRPr lang="en-US" dirty="0"/>
          </a:p>
        </p:txBody>
      </p:sp>
      <p:sp>
        <p:nvSpPr>
          <p:cNvPr id="3" name="Content Placeholder 2">
            <a:extLst>
              <a:ext uri="{FF2B5EF4-FFF2-40B4-BE49-F238E27FC236}">
                <a16:creationId xmlns:a16="http://schemas.microsoft.com/office/drawing/2014/main" id="{D062627E-5AF0-4B69-B5C8-BA77A7563C82}"/>
              </a:ext>
            </a:extLst>
          </p:cNvPr>
          <p:cNvSpPr>
            <a:spLocks noGrp="1"/>
          </p:cNvSpPr>
          <p:nvPr>
            <p:ph sz="quarter" idx="16"/>
          </p:nvPr>
        </p:nvSpPr>
        <p:spPr>
          <a:xfrm>
            <a:off x="304800" y="1600200"/>
            <a:ext cx="8534400" cy="1174750"/>
          </a:xfrm>
        </p:spPr>
        <p:txBody>
          <a:bodyPr/>
          <a:lstStyle/>
          <a:p>
            <a:r>
              <a:rPr lang="en-US" sz="2400" dirty="0"/>
              <a:t>Prepare the adjusting entries needed at August 31, 2020.</a:t>
            </a:r>
          </a:p>
          <a:p>
            <a:pPr marL="402336" indent="-402336">
              <a:buClr>
                <a:schemeClr val="accent2"/>
              </a:buClr>
              <a:buFont typeface="+mj-lt"/>
              <a:buAutoNum type="arabicPeriod"/>
            </a:pPr>
            <a:r>
              <a:rPr lang="en-US" sz="2400" dirty="0"/>
              <a:t>At August 31, the company owed its employees $800 in salaries and wages that will be paid on September 1.</a:t>
            </a:r>
          </a:p>
        </p:txBody>
      </p:sp>
      <p:sp>
        <p:nvSpPr>
          <p:cNvPr id="4" name="Content Placeholder 3">
            <a:extLst>
              <a:ext uri="{FF2B5EF4-FFF2-40B4-BE49-F238E27FC236}">
                <a16:creationId xmlns:a16="http://schemas.microsoft.com/office/drawing/2014/main" id="{76A2A16A-CBF6-4352-B385-BB1869090DB4}"/>
              </a:ext>
            </a:extLst>
          </p:cNvPr>
          <p:cNvSpPr>
            <a:spLocks noGrp="1"/>
          </p:cNvSpPr>
          <p:nvPr>
            <p:ph sz="quarter" idx="17"/>
          </p:nvPr>
        </p:nvSpPr>
        <p:spPr>
          <a:xfrm>
            <a:off x="762000" y="2895600"/>
            <a:ext cx="3733800" cy="396874"/>
          </a:xfrm>
        </p:spPr>
        <p:txBody>
          <a:bodyPr/>
          <a:lstStyle/>
          <a:p>
            <a:r>
              <a:rPr lang="en-US" sz="2400" dirty="0"/>
              <a:t>Salaries and Wages Expense</a:t>
            </a:r>
          </a:p>
        </p:txBody>
      </p:sp>
      <p:sp>
        <p:nvSpPr>
          <p:cNvPr id="5" name="Content Placeholder 4">
            <a:extLst>
              <a:ext uri="{FF2B5EF4-FFF2-40B4-BE49-F238E27FC236}">
                <a16:creationId xmlns:a16="http://schemas.microsoft.com/office/drawing/2014/main" id="{619759F0-E447-4F81-8F01-8F790E706DE6}"/>
              </a:ext>
            </a:extLst>
          </p:cNvPr>
          <p:cNvSpPr>
            <a:spLocks noGrp="1"/>
          </p:cNvSpPr>
          <p:nvPr>
            <p:ph sz="quarter" idx="18"/>
          </p:nvPr>
        </p:nvSpPr>
        <p:spPr>
          <a:xfrm>
            <a:off x="5638800" y="2895599"/>
            <a:ext cx="762000" cy="365125"/>
          </a:xfrm>
        </p:spPr>
        <p:txBody>
          <a:bodyPr/>
          <a:lstStyle/>
          <a:p>
            <a:r>
              <a:rPr lang="en-US" sz="2400" dirty="0"/>
              <a:t>800</a:t>
            </a:r>
          </a:p>
        </p:txBody>
      </p:sp>
      <p:sp>
        <p:nvSpPr>
          <p:cNvPr id="6" name="Content Placeholder 5">
            <a:extLst>
              <a:ext uri="{FF2B5EF4-FFF2-40B4-BE49-F238E27FC236}">
                <a16:creationId xmlns:a16="http://schemas.microsoft.com/office/drawing/2014/main" id="{1E9021EB-255F-49E7-BB94-8AE83C5EE2C8}"/>
              </a:ext>
            </a:extLst>
          </p:cNvPr>
          <p:cNvSpPr>
            <a:spLocks noGrp="1"/>
          </p:cNvSpPr>
          <p:nvPr>
            <p:ph sz="quarter" idx="19"/>
          </p:nvPr>
        </p:nvSpPr>
        <p:spPr>
          <a:xfrm>
            <a:off x="990600" y="3262977"/>
            <a:ext cx="5715000" cy="728728"/>
          </a:xfrm>
        </p:spPr>
        <p:txBody>
          <a:bodyPr/>
          <a:lstStyle/>
          <a:p>
            <a:r>
              <a:rPr lang="en-US" sz="2400" dirty="0"/>
              <a:t>Salaries and Wages Payable</a:t>
            </a:r>
          </a:p>
          <a:p>
            <a:pPr>
              <a:spcBef>
                <a:spcPts val="0"/>
              </a:spcBef>
            </a:pPr>
            <a:r>
              <a:rPr lang="en-US" sz="2400" dirty="0"/>
              <a:t>    (To record accrued salaries)</a:t>
            </a:r>
          </a:p>
        </p:txBody>
      </p:sp>
      <p:sp>
        <p:nvSpPr>
          <p:cNvPr id="7" name="Content Placeholder 6">
            <a:extLst>
              <a:ext uri="{FF2B5EF4-FFF2-40B4-BE49-F238E27FC236}">
                <a16:creationId xmlns:a16="http://schemas.microsoft.com/office/drawing/2014/main" id="{DC21D961-8344-4DEC-9AB9-DDDF0F43B1E0}"/>
              </a:ext>
            </a:extLst>
          </p:cNvPr>
          <p:cNvSpPr>
            <a:spLocks noGrp="1"/>
          </p:cNvSpPr>
          <p:nvPr>
            <p:ph sz="quarter" idx="21"/>
          </p:nvPr>
        </p:nvSpPr>
        <p:spPr>
          <a:xfrm>
            <a:off x="7162800" y="3261850"/>
            <a:ext cx="762000" cy="365125"/>
          </a:xfrm>
        </p:spPr>
        <p:txBody>
          <a:bodyPr/>
          <a:lstStyle/>
          <a:p>
            <a:r>
              <a:rPr lang="en-US" sz="2400" dirty="0"/>
              <a:t>800</a:t>
            </a:r>
          </a:p>
        </p:txBody>
      </p:sp>
      <p:sp>
        <p:nvSpPr>
          <p:cNvPr id="8" name="Content Placeholder 7">
            <a:extLst>
              <a:ext uri="{FF2B5EF4-FFF2-40B4-BE49-F238E27FC236}">
                <a16:creationId xmlns:a16="http://schemas.microsoft.com/office/drawing/2014/main" id="{E5F5F205-A03B-4B18-9C0B-6E7FF03497EA}"/>
              </a:ext>
            </a:extLst>
          </p:cNvPr>
          <p:cNvSpPr>
            <a:spLocks noGrp="1"/>
          </p:cNvSpPr>
          <p:nvPr>
            <p:ph sz="quarter" idx="22"/>
          </p:nvPr>
        </p:nvSpPr>
        <p:spPr>
          <a:xfrm>
            <a:off x="304800" y="4224271"/>
            <a:ext cx="8534400" cy="728729"/>
          </a:xfrm>
        </p:spPr>
        <p:txBody>
          <a:bodyPr/>
          <a:lstStyle/>
          <a:p>
            <a:pPr marL="402336" indent="-402336">
              <a:buClr>
                <a:schemeClr val="accent2"/>
              </a:buClr>
              <a:buFont typeface="+mj-lt"/>
              <a:buAutoNum type="arabicPeriod" startAt="2"/>
            </a:pPr>
            <a:r>
              <a:rPr lang="en-US" sz="2400" dirty="0"/>
              <a:t>On August 1, the company borrowed $30,000 from a local bank on a 15-year mortgage. The annual interest rate is 10%.</a:t>
            </a:r>
          </a:p>
        </p:txBody>
      </p:sp>
      <p:sp>
        <p:nvSpPr>
          <p:cNvPr id="9" name="Content Placeholder 8">
            <a:extLst>
              <a:ext uri="{FF2B5EF4-FFF2-40B4-BE49-F238E27FC236}">
                <a16:creationId xmlns:a16="http://schemas.microsoft.com/office/drawing/2014/main" id="{5CFDCA77-387B-4909-9842-4DA1D29C0BCD}"/>
              </a:ext>
            </a:extLst>
          </p:cNvPr>
          <p:cNvSpPr>
            <a:spLocks noGrp="1"/>
          </p:cNvSpPr>
          <p:nvPr>
            <p:ph sz="quarter" idx="23"/>
          </p:nvPr>
        </p:nvSpPr>
        <p:spPr>
          <a:xfrm>
            <a:off x="764460" y="5058696"/>
            <a:ext cx="2264490" cy="365125"/>
          </a:xfrm>
        </p:spPr>
        <p:txBody>
          <a:bodyPr/>
          <a:lstStyle/>
          <a:p>
            <a:r>
              <a:rPr lang="en-US" sz="2400" dirty="0"/>
              <a:t>Interest Expense</a:t>
            </a:r>
          </a:p>
        </p:txBody>
      </p:sp>
      <p:sp>
        <p:nvSpPr>
          <p:cNvPr id="10" name="Content Placeholder 9">
            <a:extLst>
              <a:ext uri="{FF2B5EF4-FFF2-40B4-BE49-F238E27FC236}">
                <a16:creationId xmlns:a16="http://schemas.microsoft.com/office/drawing/2014/main" id="{096D75F2-CCCE-4537-AF2A-E944A5D9B307}"/>
              </a:ext>
            </a:extLst>
          </p:cNvPr>
          <p:cNvSpPr>
            <a:spLocks noGrp="1"/>
          </p:cNvSpPr>
          <p:nvPr>
            <p:ph sz="quarter" idx="24"/>
          </p:nvPr>
        </p:nvSpPr>
        <p:spPr>
          <a:xfrm>
            <a:off x="5636340" y="5056236"/>
            <a:ext cx="779208" cy="365125"/>
          </a:xfrm>
        </p:spPr>
        <p:txBody>
          <a:bodyPr/>
          <a:lstStyle/>
          <a:p>
            <a:r>
              <a:rPr lang="en-US" sz="2400" dirty="0"/>
              <a:t>250</a:t>
            </a:r>
          </a:p>
        </p:txBody>
      </p:sp>
      <p:sp>
        <p:nvSpPr>
          <p:cNvPr id="11" name="Content Placeholder 10">
            <a:extLst>
              <a:ext uri="{FF2B5EF4-FFF2-40B4-BE49-F238E27FC236}">
                <a16:creationId xmlns:a16="http://schemas.microsoft.com/office/drawing/2014/main" id="{C9FD29C4-C913-40AA-9C5D-D8C329180542}"/>
              </a:ext>
            </a:extLst>
          </p:cNvPr>
          <p:cNvSpPr>
            <a:spLocks noGrp="1"/>
          </p:cNvSpPr>
          <p:nvPr>
            <p:ph sz="quarter" idx="25"/>
          </p:nvPr>
        </p:nvSpPr>
        <p:spPr>
          <a:xfrm>
            <a:off x="990600" y="5410199"/>
            <a:ext cx="4645740" cy="685799"/>
          </a:xfrm>
        </p:spPr>
        <p:txBody>
          <a:bodyPr/>
          <a:lstStyle/>
          <a:p>
            <a:r>
              <a:rPr lang="en-US" sz="2400" dirty="0"/>
              <a:t>Interest Payable</a:t>
            </a:r>
          </a:p>
          <a:p>
            <a:pPr>
              <a:spcBef>
                <a:spcPts val="0"/>
              </a:spcBef>
            </a:pPr>
            <a:r>
              <a:rPr lang="en-US" sz="2400" dirty="0"/>
              <a:t>    (To record accrued interest)</a:t>
            </a:r>
          </a:p>
        </p:txBody>
      </p:sp>
      <p:sp>
        <p:nvSpPr>
          <p:cNvPr id="12" name="Content Placeholder 11">
            <a:extLst>
              <a:ext uri="{FF2B5EF4-FFF2-40B4-BE49-F238E27FC236}">
                <a16:creationId xmlns:a16="http://schemas.microsoft.com/office/drawing/2014/main" id="{FD56A3CC-7F9D-45D6-B311-7BE829248958}"/>
              </a:ext>
            </a:extLst>
          </p:cNvPr>
          <p:cNvSpPr>
            <a:spLocks noGrp="1"/>
          </p:cNvSpPr>
          <p:nvPr>
            <p:ph sz="quarter" idx="26"/>
          </p:nvPr>
        </p:nvSpPr>
        <p:spPr>
          <a:xfrm>
            <a:off x="7177548" y="5440822"/>
            <a:ext cx="747252" cy="365125"/>
          </a:xfrm>
        </p:spPr>
        <p:txBody>
          <a:bodyPr/>
          <a:lstStyle/>
          <a:p>
            <a:r>
              <a:rPr lang="en-US" sz="2400" dirty="0"/>
              <a:t>250</a:t>
            </a:r>
          </a:p>
        </p:txBody>
      </p:sp>
      <p:sp>
        <p:nvSpPr>
          <p:cNvPr id="23" name="Slide Number Placeholder 22">
            <a:extLst>
              <a:ext uri="{FF2B5EF4-FFF2-40B4-BE49-F238E27FC236}">
                <a16:creationId xmlns:a16="http://schemas.microsoft.com/office/drawing/2014/main" id="{70EF84D6-0C2E-4DD7-97C0-51E7EE3C671F}"/>
              </a:ext>
            </a:extLst>
          </p:cNvPr>
          <p:cNvSpPr>
            <a:spLocks noGrp="1"/>
          </p:cNvSpPr>
          <p:nvPr>
            <p:ph type="sldNum" sz="quarter" idx="10"/>
          </p:nvPr>
        </p:nvSpPr>
        <p:spPr/>
        <p:txBody>
          <a:bodyPr/>
          <a:lstStyle/>
          <a:p>
            <a:fld id="{67B19427-F580-D146-B60E-4CADEE75497F}" type="slidenum">
              <a:rPr lang="en-US" smtClean="0"/>
              <a:pPr/>
              <a:t>58</a:t>
            </a:fld>
            <a:endParaRPr lang="en-US" dirty="0"/>
          </a:p>
        </p:txBody>
      </p:sp>
      <p:sp>
        <p:nvSpPr>
          <p:cNvPr id="24" name="Footer Placeholder 23">
            <a:extLst>
              <a:ext uri="{FF2B5EF4-FFF2-40B4-BE49-F238E27FC236}">
                <a16:creationId xmlns:a16="http://schemas.microsoft.com/office/drawing/2014/main" id="{44002280-65B2-481F-95EA-47316CECD6F6}"/>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840112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xEl>
                                              <p:pRg st="1" end="1"/>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P spid="9" grpId="0" build="p"/>
      <p:bldP spid="10" grpId="0" build="p"/>
      <p:bldP spid="11" grpId="0" build="p"/>
      <p:bldP spid="12"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E2BEB-82BE-4FCB-BF2D-53C4F79DD370}"/>
              </a:ext>
            </a:extLst>
          </p:cNvPr>
          <p:cNvSpPr>
            <a:spLocks noGrp="1"/>
          </p:cNvSpPr>
          <p:nvPr>
            <p:ph type="title"/>
          </p:nvPr>
        </p:nvSpPr>
        <p:spPr>
          <a:xfrm>
            <a:off x="304800" y="762001"/>
            <a:ext cx="8534400" cy="838199"/>
          </a:xfrm>
        </p:spPr>
        <p:txBody>
          <a:bodyPr>
            <a:normAutofit fontScale="90000"/>
          </a:bodyPr>
          <a:lstStyle/>
          <a:p>
            <a:r>
              <a:rPr lang="en-US" b="1" dirty="0">
                <a:ea typeface="Source Sans Pro" charset="0"/>
              </a:rPr>
              <a:t>Do It! 3: </a:t>
            </a:r>
            <a:r>
              <a:rPr lang="en-US" b="1" dirty="0">
                <a:solidFill>
                  <a:srgbClr val="196E78"/>
                </a:solidFill>
                <a:ea typeface="Source Sans Pro" charset="0"/>
              </a:rPr>
              <a:t>Adjusting Entries for Accruals </a:t>
            </a:r>
            <a:r>
              <a:rPr lang="en-US" sz="2700" dirty="0">
                <a:solidFill>
                  <a:srgbClr val="196E78"/>
                </a:solidFill>
                <a:ea typeface="Source Sans Pro" charset="0"/>
              </a:rPr>
              <a:t>(3 of 3)</a:t>
            </a:r>
            <a:endParaRPr lang="en-US" dirty="0"/>
          </a:p>
        </p:txBody>
      </p:sp>
      <p:sp>
        <p:nvSpPr>
          <p:cNvPr id="3" name="Content Placeholder 2">
            <a:extLst>
              <a:ext uri="{FF2B5EF4-FFF2-40B4-BE49-F238E27FC236}">
                <a16:creationId xmlns:a16="http://schemas.microsoft.com/office/drawing/2014/main" id="{D062627E-5AF0-4B69-B5C8-BA77A7563C82}"/>
              </a:ext>
            </a:extLst>
          </p:cNvPr>
          <p:cNvSpPr>
            <a:spLocks noGrp="1"/>
          </p:cNvSpPr>
          <p:nvPr>
            <p:ph sz="quarter" idx="16"/>
          </p:nvPr>
        </p:nvSpPr>
        <p:spPr>
          <a:xfrm>
            <a:off x="304800" y="1828801"/>
            <a:ext cx="8534400" cy="1174750"/>
          </a:xfrm>
        </p:spPr>
        <p:txBody>
          <a:bodyPr/>
          <a:lstStyle/>
          <a:p>
            <a:r>
              <a:rPr lang="en-US" sz="2400" dirty="0"/>
              <a:t>Prepare the adjusting entries needed at August 31, 2020.</a:t>
            </a:r>
          </a:p>
          <a:p>
            <a:pPr marL="402336" indent="-402336">
              <a:buClr>
                <a:schemeClr val="accent2"/>
              </a:buClr>
              <a:buFont typeface="+mj-lt"/>
              <a:buAutoNum type="arabicPeriod" startAt="3"/>
            </a:pPr>
            <a:r>
              <a:rPr lang="en-US" sz="2400" dirty="0"/>
              <a:t>Revenue for services performed but unrecorded for August totaled $1,100.</a:t>
            </a:r>
          </a:p>
        </p:txBody>
      </p:sp>
      <p:sp>
        <p:nvSpPr>
          <p:cNvPr id="4" name="Content Placeholder 3">
            <a:extLst>
              <a:ext uri="{FF2B5EF4-FFF2-40B4-BE49-F238E27FC236}">
                <a16:creationId xmlns:a16="http://schemas.microsoft.com/office/drawing/2014/main" id="{76A2A16A-CBF6-4352-B385-BB1869090DB4}"/>
              </a:ext>
            </a:extLst>
          </p:cNvPr>
          <p:cNvSpPr>
            <a:spLocks noGrp="1"/>
          </p:cNvSpPr>
          <p:nvPr>
            <p:ph sz="quarter" idx="17"/>
          </p:nvPr>
        </p:nvSpPr>
        <p:spPr>
          <a:xfrm>
            <a:off x="762000" y="3124201"/>
            <a:ext cx="2819400" cy="396874"/>
          </a:xfrm>
        </p:spPr>
        <p:txBody>
          <a:bodyPr/>
          <a:lstStyle/>
          <a:p>
            <a:r>
              <a:rPr lang="en-US" sz="2400" dirty="0"/>
              <a:t>Accounts Receivable</a:t>
            </a:r>
          </a:p>
        </p:txBody>
      </p:sp>
      <p:sp>
        <p:nvSpPr>
          <p:cNvPr id="5" name="Content Placeholder 4">
            <a:extLst>
              <a:ext uri="{FF2B5EF4-FFF2-40B4-BE49-F238E27FC236}">
                <a16:creationId xmlns:a16="http://schemas.microsoft.com/office/drawing/2014/main" id="{619759F0-E447-4F81-8F01-8F790E706DE6}"/>
              </a:ext>
            </a:extLst>
          </p:cNvPr>
          <p:cNvSpPr>
            <a:spLocks noGrp="1"/>
          </p:cNvSpPr>
          <p:nvPr>
            <p:ph sz="quarter" idx="18"/>
          </p:nvPr>
        </p:nvSpPr>
        <p:spPr>
          <a:xfrm>
            <a:off x="6858000" y="3124200"/>
            <a:ext cx="990600" cy="365125"/>
          </a:xfrm>
        </p:spPr>
        <p:txBody>
          <a:bodyPr/>
          <a:lstStyle/>
          <a:p>
            <a:r>
              <a:rPr lang="en-US" sz="2400" dirty="0"/>
              <a:t>1,100</a:t>
            </a:r>
          </a:p>
        </p:txBody>
      </p:sp>
      <p:sp>
        <p:nvSpPr>
          <p:cNvPr id="6" name="Content Placeholder 5">
            <a:extLst>
              <a:ext uri="{FF2B5EF4-FFF2-40B4-BE49-F238E27FC236}">
                <a16:creationId xmlns:a16="http://schemas.microsoft.com/office/drawing/2014/main" id="{1E9021EB-255F-49E7-BB94-8AE83C5EE2C8}"/>
              </a:ext>
            </a:extLst>
          </p:cNvPr>
          <p:cNvSpPr>
            <a:spLocks noGrp="1"/>
          </p:cNvSpPr>
          <p:nvPr>
            <p:ph sz="quarter" idx="19"/>
          </p:nvPr>
        </p:nvSpPr>
        <p:spPr>
          <a:xfrm>
            <a:off x="1028300" y="3506327"/>
            <a:ext cx="6058300" cy="960898"/>
          </a:xfrm>
        </p:spPr>
        <p:txBody>
          <a:bodyPr/>
          <a:lstStyle/>
          <a:p>
            <a:r>
              <a:rPr lang="en-US" sz="2400" dirty="0"/>
              <a:t>Service Revenue</a:t>
            </a:r>
          </a:p>
          <a:p>
            <a:pPr>
              <a:spcBef>
                <a:spcPts val="0"/>
              </a:spcBef>
            </a:pPr>
            <a:r>
              <a:rPr lang="en-IN" sz="2400" dirty="0"/>
              <a:t>    (To record revenue for services performed)</a:t>
            </a:r>
            <a:endParaRPr lang="en-US" sz="2400" dirty="0"/>
          </a:p>
        </p:txBody>
      </p:sp>
      <p:sp>
        <p:nvSpPr>
          <p:cNvPr id="7" name="Content Placeholder 6">
            <a:extLst>
              <a:ext uri="{FF2B5EF4-FFF2-40B4-BE49-F238E27FC236}">
                <a16:creationId xmlns:a16="http://schemas.microsoft.com/office/drawing/2014/main" id="{DC21D961-8344-4DEC-9AB9-DDDF0F43B1E0}"/>
              </a:ext>
            </a:extLst>
          </p:cNvPr>
          <p:cNvSpPr>
            <a:spLocks noGrp="1"/>
          </p:cNvSpPr>
          <p:nvPr>
            <p:ph sz="quarter" idx="21"/>
          </p:nvPr>
        </p:nvSpPr>
        <p:spPr>
          <a:xfrm>
            <a:off x="8001000" y="3505200"/>
            <a:ext cx="990600" cy="365125"/>
          </a:xfrm>
        </p:spPr>
        <p:txBody>
          <a:bodyPr/>
          <a:lstStyle/>
          <a:p>
            <a:r>
              <a:rPr lang="en-US" sz="2400" dirty="0"/>
              <a:t>1,100</a:t>
            </a:r>
          </a:p>
        </p:txBody>
      </p:sp>
      <p:sp>
        <p:nvSpPr>
          <p:cNvPr id="23" name="Slide Number Placeholder 22">
            <a:extLst>
              <a:ext uri="{FF2B5EF4-FFF2-40B4-BE49-F238E27FC236}">
                <a16:creationId xmlns:a16="http://schemas.microsoft.com/office/drawing/2014/main" id="{70EF84D6-0C2E-4DD7-97C0-51E7EE3C671F}"/>
              </a:ext>
            </a:extLst>
          </p:cNvPr>
          <p:cNvSpPr>
            <a:spLocks noGrp="1"/>
          </p:cNvSpPr>
          <p:nvPr>
            <p:ph type="sldNum" sz="quarter" idx="10"/>
          </p:nvPr>
        </p:nvSpPr>
        <p:spPr/>
        <p:txBody>
          <a:bodyPr/>
          <a:lstStyle/>
          <a:p>
            <a:fld id="{67B19427-F580-D146-B60E-4CADEE75497F}" type="slidenum">
              <a:rPr lang="en-US" smtClean="0"/>
              <a:pPr/>
              <a:t>59</a:t>
            </a:fld>
            <a:endParaRPr lang="en-US" dirty="0"/>
          </a:p>
        </p:txBody>
      </p:sp>
      <p:sp>
        <p:nvSpPr>
          <p:cNvPr id="24" name="Footer Placeholder 23">
            <a:extLst>
              <a:ext uri="{FF2B5EF4-FFF2-40B4-BE49-F238E27FC236}">
                <a16:creationId xmlns:a16="http://schemas.microsoft.com/office/drawing/2014/main" id="{44002280-65B2-481F-95EA-47316CECD6F6}"/>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752223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DBA76-9987-4D1A-9E57-4BB4F9689CCD}"/>
              </a:ext>
            </a:extLst>
          </p:cNvPr>
          <p:cNvSpPr>
            <a:spLocks noGrp="1"/>
          </p:cNvSpPr>
          <p:nvPr>
            <p:ph type="title"/>
          </p:nvPr>
        </p:nvSpPr>
        <p:spPr/>
        <p:txBody>
          <a:bodyPr/>
          <a:lstStyle/>
          <a:p>
            <a:r>
              <a:rPr lang="en-US" b="1" dirty="0">
                <a:latin typeface="Calibri" panose="020F0502020204030204" pitchFamily="34" charset="0"/>
                <a:ea typeface="Source Sans Pro" charset="0"/>
                <a:cs typeface="Calibri" panose="020F0502020204030204" pitchFamily="34" charset="0"/>
              </a:rPr>
              <a:t>Fiscal and Calendar Years </a:t>
            </a:r>
            <a:r>
              <a:rPr lang="en-US" sz="2400" dirty="0">
                <a:latin typeface="Calibri" panose="020F0502020204030204" pitchFamily="34" charset="0"/>
                <a:ea typeface="Source Sans Pro" charset="0"/>
                <a:cs typeface="Calibri" panose="020F0502020204030204" pitchFamily="34" charset="0"/>
              </a:rPr>
              <a:t>(3 of 5)</a:t>
            </a:r>
            <a:endParaRPr lang="en-US" dirty="0"/>
          </a:p>
        </p:txBody>
      </p:sp>
      <p:sp>
        <p:nvSpPr>
          <p:cNvPr id="3" name="Content Placeholder 2">
            <a:extLst>
              <a:ext uri="{FF2B5EF4-FFF2-40B4-BE49-F238E27FC236}">
                <a16:creationId xmlns:a16="http://schemas.microsoft.com/office/drawing/2014/main" id="{00D6C71E-EB9B-4D11-A27E-0901B5CDD185}"/>
              </a:ext>
            </a:extLst>
          </p:cNvPr>
          <p:cNvSpPr>
            <a:spLocks noGrp="1"/>
          </p:cNvSpPr>
          <p:nvPr>
            <p:ph sz="quarter" idx="15"/>
          </p:nvPr>
        </p:nvSpPr>
        <p:spPr>
          <a:xfrm>
            <a:off x="304800" y="1752600"/>
            <a:ext cx="8534400" cy="4191000"/>
          </a:xfrm>
        </p:spPr>
        <p:txBody>
          <a:bodyPr/>
          <a:lstStyle/>
          <a:p>
            <a:pPr marL="0" lvl="1" indent="0">
              <a:buClr>
                <a:schemeClr val="tx1"/>
              </a:buClr>
            </a:pPr>
            <a:r>
              <a:rPr lang="en-US" altLang="en-US" dirty="0"/>
              <a:t>The time period assumption states that:</a:t>
            </a:r>
          </a:p>
          <a:p>
            <a:pPr marL="339725" lvl="1" indent="-339725">
              <a:buClr>
                <a:schemeClr val="tx1"/>
              </a:buClr>
            </a:pPr>
            <a:r>
              <a:rPr lang="en-US" altLang="en-US" dirty="0">
                <a:solidFill>
                  <a:schemeClr val="accent2"/>
                </a:solidFill>
              </a:rPr>
              <a:t>a.</a:t>
            </a:r>
            <a:r>
              <a:rPr lang="en-US" altLang="en-US" dirty="0"/>
              <a:t> companies must wait until the calendar year is completed to prepare ﬁnancial statements. </a:t>
            </a:r>
          </a:p>
          <a:p>
            <a:pPr marL="339725" lvl="1" indent="-339725">
              <a:buClr>
                <a:schemeClr val="tx1"/>
              </a:buClr>
            </a:pPr>
            <a:r>
              <a:rPr lang="en-US" altLang="en-US" dirty="0">
                <a:solidFill>
                  <a:schemeClr val="accent2"/>
                </a:solidFill>
              </a:rPr>
              <a:t>b.</a:t>
            </a:r>
            <a:r>
              <a:rPr lang="en-US" altLang="en-US" dirty="0"/>
              <a:t> companies use the ﬁscal year to report ﬁnancial information. </a:t>
            </a:r>
          </a:p>
          <a:p>
            <a:pPr marL="339725" lvl="1" indent="-339725">
              <a:buClr>
                <a:schemeClr val="tx1"/>
              </a:buClr>
            </a:pPr>
            <a:r>
              <a:rPr lang="en-US" altLang="en-US" dirty="0">
                <a:solidFill>
                  <a:schemeClr val="accent2"/>
                </a:solidFill>
              </a:rPr>
              <a:t>c.</a:t>
            </a:r>
            <a:r>
              <a:rPr lang="en-US" altLang="en-US" dirty="0"/>
              <a:t> Answer: the economic life of a business can be divided into artiﬁcial time periods. </a:t>
            </a:r>
          </a:p>
          <a:p>
            <a:pPr marL="339725" lvl="1" indent="-339725">
              <a:buClr>
                <a:schemeClr val="tx1"/>
              </a:buClr>
            </a:pPr>
            <a:r>
              <a:rPr lang="en-US" altLang="en-US" dirty="0">
                <a:solidFill>
                  <a:schemeClr val="accent2"/>
                </a:solidFill>
              </a:rPr>
              <a:t>d.</a:t>
            </a:r>
            <a:r>
              <a:rPr lang="en-US" altLang="en-US" dirty="0"/>
              <a:t> companies record information in the time period in which the events occur. </a:t>
            </a:r>
          </a:p>
        </p:txBody>
      </p:sp>
      <p:sp>
        <p:nvSpPr>
          <p:cNvPr id="4" name="Slide Number Placeholder 3">
            <a:extLst>
              <a:ext uri="{FF2B5EF4-FFF2-40B4-BE49-F238E27FC236}">
                <a16:creationId xmlns:a16="http://schemas.microsoft.com/office/drawing/2014/main" id="{9775E5E3-83F9-436C-AF5F-43498370A589}"/>
              </a:ext>
            </a:extLst>
          </p:cNvPr>
          <p:cNvSpPr>
            <a:spLocks noGrp="1"/>
          </p:cNvSpPr>
          <p:nvPr>
            <p:ph type="sldNum" sz="quarter" idx="10"/>
          </p:nvPr>
        </p:nvSpPr>
        <p:spPr/>
        <p:txBody>
          <a:bodyPr/>
          <a:lstStyle/>
          <a:p>
            <a:fld id="{67B19427-F580-D146-B60E-4CADEE75497F}" type="slidenum">
              <a:rPr lang="en-US" smtClean="0"/>
              <a:pPr/>
              <a:t>6</a:t>
            </a:fld>
            <a:endParaRPr lang="en-US" dirty="0"/>
          </a:p>
        </p:txBody>
      </p:sp>
      <p:sp>
        <p:nvSpPr>
          <p:cNvPr id="5" name="Footer Placeholder 4">
            <a:extLst>
              <a:ext uri="{FF2B5EF4-FFF2-40B4-BE49-F238E27FC236}">
                <a16:creationId xmlns:a16="http://schemas.microsoft.com/office/drawing/2014/main" id="{85512CC8-E990-45BE-87F6-0FE14D0CDE93}"/>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3874394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9D0EC-58CA-41F3-A627-13D09324D9D6}"/>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Adjusted Trial Balance </a:t>
            </a:r>
            <a:r>
              <a:rPr lang="en-US" altLang="en-US" sz="2400" dirty="0">
                <a:latin typeface="Calibri" panose="020F0502020204030204" pitchFamily="34" charset="0"/>
                <a:ea typeface="Source Sans Pro" charset="0"/>
                <a:cs typeface="Calibri" panose="020F0502020204030204" pitchFamily="34" charset="0"/>
              </a:rPr>
              <a:t>(1 of 4)</a:t>
            </a:r>
            <a:endParaRPr lang="en-US" sz="2400" dirty="0"/>
          </a:p>
        </p:txBody>
      </p:sp>
      <p:sp>
        <p:nvSpPr>
          <p:cNvPr id="3" name="Content Placeholder 2">
            <a:extLst>
              <a:ext uri="{FF2B5EF4-FFF2-40B4-BE49-F238E27FC236}">
                <a16:creationId xmlns:a16="http://schemas.microsoft.com/office/drawing/2014/main" id="{4B061DBB-4AF6-49FA-8CF6-34793C0845F8}"/>
              </a:ext>
            </a:extLst>
          </p:cNvPr>
          <p:cNvSpPr>
            <a:spLocks noGrp="1"/>
          </p:cNvSpPr>
          <p:nvPr>
            <p:ph sz="quarter" idx="16"/>
          </p:nvPr>
        </p:nvSpPr>
        <p:spPr>
          <a:xfrm>
            <a:off x="304800" y="1828800"/>
            <a:ext cx="8534400" cy="1600200"/>
          </a:xfrm>
        </p:spPr>
        <p:txBody>
          <a:bodyPr/>
          <a:lstStyle/>
          <a:p>
            <a:pPr marL="292608" lvl="2" indent="-292608">
              <a:spcBef>
                <a:spcPts val="1000"/>
              </a:spcBef>
              <a:buClr>
                <a:srgbClr val="990000"/>
              </a:buClr>
              <a:buSzPct val="100000"/>
            </a:pPr>
            <a:r>
              <a:rPr lang="en-US" altLang="en-US" sz="2600" dirty="0"/>
              <a:t>Prepared </a:t>
            </a:r>
            <a:r>
              <a:rPr lang="en-US" altLang="en-US" sz="2600" b="1" dirty="0"/>
              <a:t>after adjusting entries </a:t>
            </a:r>
            <a:r>
              <a:rPr lang="en-US" altLang="en-US" sz="2600" dirty="0"/>
              <a:t>are journalized and posted</a:t>
            </a:r>
          </a:p>
          <a:p>
            <a:pPr marL="292608" lvl="2" indent="-292608">
              <a:spcBef>
                <a:spcPts val="1000"/>
              </a:spcBef>
              <a:buClr>
                <a:srgbClr val="990000"/>
              </a:buClr>
              <a:buSzPct val="100000"/>
            </a:pPr>
            <a:r>
              <a:rPr lang="en-US" altLang="en-US" sz="2600" b="1" dirty="0"/>
              <a:t>Proves equality </a:t>
            </a:r>
            <a:r>
              <a:rPr lang="en-US" altLang="en-US" sz="2600" dirty="0"/>
              <a:t>of debit and credit balances</a:t>
            </a:r>
          </a:p>
          <a:p>
            <a:pPr marL="292608" lvl="2" indent="-292608">
              <a:spcBef>
                <a:spcPts val="1000"/>
              </a:spcBef>
              <a:buClr>
                <a:srgbClr val="990000"/>
              </a:buClr>
              <a:buSzPct val="100000"/>
            </a:pPr>
            <a:r>
              <a:rPr lang="en-US" altLang="en-US" sz="2600" b="1" dirty="0"/>
              <a:t>Basis for the preparation </a:t>
            </a:r>
            <a:r>
              <a:rPr lang="en-US" altLang="en-US" sz="2600" dirty="0"/>
              <a:t>of financial statements</a:t>
            </a:r>
            <a:endParaRPr lang="en-US" sz="2600" dirty="0"/>
          </a:p>
        </p:txBody>
      </p:sp>
      <p:pic>
        <p:nvPicPr>
          <p:cNvPr id="7" name="Content Placeholder 6" descr="A flow chart analyzing business transactions. Step 1: analyze business transactions. Step 2: journalize the transactions. Step 3: post to ledger accounts. Step 4: prepare a trial balance. Step 5: journalize and post adjusting entries. Step 6: adjusted trial balance. Step 7: prepare financial statements. Step 8: journalize and post closing entries. Step 9: prepare a post-closing trial balance. The sixth step of adjusted trial balance; and the seventh step of prepare financial statements are highlighted in the chart.">
            <a:extLst>
              <a:ext uri="{FF2B5EF4-FFF2-40B4-BE49-F238E27FC236}">
                <a16:creationId xmlns:a16="http://schemas.microsoft.com/office/drawing/2014/main" id="{2FAE2EAF-9153-4DCE-B2AD-D7A70DEFED8D}"/>
              </a:ext>
            </a:extLst>
          </p:cNvPr>
          <p:cNvPicPr>
            <a:picLocks noGrp="1" noChangeAspect="1"/>
          </p:cNvPicPr>
          <p:nvPr>
            <p:ph sz="quarter" idx="17"/>
          </p:nvPr>
        </p:nvPicPr>
        <p:blipFill>
          <a:blip r:embed="rId2"/>
          <a:stretch>
            <a:fillRect/>
          </a:stretch>
        </p:blipFill>
        <p:spPr>
          <a:xfrm>
            <a:off x="438815" y="3733800"/>
            <a:ext cx="8266371" cy="2171624"/>
          </a:xfrm>
          <a:prstGeom prst="rect">
            <a:avLst/>
          </a:prstGeom>
        </p:spPr>
      </p:pic>
      <p:sp>
        <p:nvSpPr>
          <p:cNvPr id="5" name="Slide Number Placeholder 4">
            <a:extLst>
              <a:ext uri="{FF2B5EF4-FFF2-40B4-BE49-F238E27FC236}">
                <a16:creationId xmlns:a16="http://schemas.microsoft.com/office/drawing/2014/main" id="{27D22FC3-73F4-4989-B954-F7247AB9D6AE}"/>
              </a:ext>
            </a:extLst>
          </p:cNvPr>
          <p:cNvSpPr>
            <a:spLocks noGrp="1"/>
          </p:cNvSpPr>
          <p:nvPr>
            <p:ph type="sldNum" sz="quarter" idx="10"/>
          </p:nvPr>
        </p:nvSpPr>
        <p:spPr/>
        <p:txBody>
          <a:bodyPr/>
          <a:lstStyle/>
          <a:p>
            <a:fld id="{67B19427-F580-D146-B60E-4CADEE75497F}" type="slidenum">
              <a:rPr lang="en-US" smtClean="0"/>
              <a:pPr/>
              <a:t>60</a:t>
            </a:fld>
            <a:endParaRPr lang="en-US" dirty="0"/>
          </a:p>
        </p:txBody>
      </p:sp>
      <p:sp>
        <p:nvSpPr>
          <p:cNvPr id="6" name="Footer Placeholder 5">
            <a:extLst>
              <a:ext uri="{FF2B5EF4-FFF2-40B4-BE49-F238E27FC236}">
                <a16:creationId xmlns:a16="http://schemas.microsoft.com/office/drawing/2014/main" id="{39CA2A97-40A2-40A4-A492-BF9829FC9921}"/>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7309336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3EB08-29F4-43ED-AB8C-63296B1DB6DA}"/>
              </a:ext>
            </a:extLst>
          </p:cNvPr>
          <p:cNvSpPr>
            <a:spLocks noGrp="1"/>
          </p:cNvSpPr>
          <p:nvPr>
            <p:ph type="title"/>
          </p:nvPr>
        </p:nvSpPr>
        <p:spPr>
          <a:xfrm>
            <a:off x="304800" y="762001"/>
            <a:ext cx="8534400" cy="761999"/>
          </a:xfrm>
        </p:spPr>
        <p:txBody>
          <a:bodyPr/>
          <a:lstStyle/>
          <a:p>
            <a:r>
              <a:rPr lang="en-US" altLang="en-US" b="1" dirty="0">
                <a:latin typeface="Calibri" panose="020F0502020204030204" pitchFamily="34" charset="0"/>
                <a:ea typeface="Source Sans Pro" charset="0"/>
                <a:cs typeface="Calibri" panose="020F0502020204030204" pitchFamily="34" charset="0"/>
              </a:rPr>
              <a:t>Adjusted Trial Balance </a:t>
            </a:r>
            <a:r>
              <a:rPr lang="en-US" altLang="en-US" sz="2400" dirty="0">
                <a:latin typeface="Calibri" panose="020F0502020204030204" pitchFamily="34" charset="0"/>
                <a:ea typeface="Source Sans Pro" charset="0"/>
                <a:cs typeface="Calibri" panose="020F0502020204030204" pitchFamily="34" charset="0"/>
              </a:rPr>
              <a:t>(2 of 4)</a:t>
            </a:r>
            <a:endParaRPr lang="en-US" dirty="0"/>
          </a:p>
        </p:txBody>
      </p:sp>
      <p:pic>
        <p:nvPicPr>
          <p:cNvPr id="7" name="Content Placeholder 6" descr="An illustration displays a trial balance statement. The illustration has a three-line heading that contains, the name of the company, Pioneer Advertising; type of the statement, adjusted trial balance; and date, October 31, 2020. The statement contains three columns, the parameters, debit, and credit. Cash, $15,200 debit. Accounts receivable, 200 debit, displayed in red font. Supplies, 1,000 debit displayed in red font. Prepaid insurance, 550 debit, displayed in red font. Equipment, 5,000 debit. Accumulated depreciation, $40 credit, displayed in red font. Notes payable, 5,000 credit. Accounts payable, 2,500 credit. Unearned service revenue, 800 credit, displayed in red font. Salaries and wages payable, 1,200 credit, displayed in red font. Interest payable, 50 credit, displayed in red font. Owner's capital, 10,000 credit. Owner's drawings, 500 debit. Service revenues, 10,600 credit, displayed in red font. Salaries and wages expense, 5,200 debit displayed in red font. Supplies expense, 1,500 debit, highlighted in red font. Rent expense, 900 debit. Insurance expense, 50 debit, highlighted in red font. Interest expense, 50 debit highlighted in red. The depreciation expense, 40 debit, highlighted in red font. Total debit and credit: $30,190 each, double underlined and highlighted in red font.">
            <a:extLst>
              <a:ext uri="{FF2B5EF4-FFF2-40B4-BE49-F238E27FC236}">
                <a16:creationId xmlns:a16="http://schemas.microsoft.com/office/drawing/2014/main" id="{572E65E3-7143-4936-BC79-F41A48E04CF0}"/>
              </a:ext>
            </a:extLst>
          </p:cNvPr>
          <p:cNvPicPr>
            <a:picLocks noGrp="1" noChangeAspect="1"/>
          </p:cNvPicPr>
          <p:nvPr>
            <p:ph sz="quarter" idx="16"/>
          </p:nvPr>
        </p:nvPicPr>
        <p:blipFill>
          <a:blip r:embed="rId2"/>
          <a:stretch>
            <a:fillRect/>
          </a:stretch>
        </p:blipFill>
        <p:spPr>
          <a:xfrm>
            <a:off x="2111823" y="1752600"/>
            <a:ext cx="4920353" cy="4495800"/>
          </a:xfrm>
          <a:prstGeom prst="rect">
            <a:avLst/>
          </a:prstGeom>
        </p:spPr>
      </p:pic>
      <p:sp>
        <p:nvSpPr>
          <p:cNvPr id="5" name="Slide Number Placeholder 4">
            <a:extLst>
              <a:ext uri="{FF2B5EF4-FFF2-40B4-BE49-F238E27FC236}">
                <a16:creationId xmlns:a16="http://schemas.microsoft.com/office/drawing/2014/main" id="{CE1A2CBC-F862-4869-8B13-BC7239A42BF0}"/>
              </a:ext>
            </a:extLst>
          </p:cNvPr>
          <p:cNvSpPr>
            <a:spLocks noGrp="1"/>
          </p:cNvSpPr>
          <p:nvPr>
            <p:ph type="sldNum" sz="quarter" idx="10"/>
          </p:nvPr>
        </p:nvSpPr>
        <p:spPr/>
        <p:txBody>
          <a:bodyPr/>
          <a:lstStyle/>
          <a:p>
            <a:fld id="{67B19427-F580-D146-B60E-4CADEE75497F}" type="slidenum">
              <a:rPr lang="en-US" smtClean="0"/>
              <a:pPr/>
              <a:t>61</a:t>
            </a:fld>
            <a:endParaRPr lang="en-US" dirty="0"/>
          </a:p>
        </p:txBody>
      </p:sp>
      <p:sp>
        <p:nvSpPr>
          <p:cNvPr id="6" name="Footer Placeholder 5">
            <a:extLst>
              <a:ext uri="{FF2B5EF4-FFF2-40B4-BE49-F238E27FC236}">
                <a16:creationId xmlns:a16="http://schemas.microsoft.com/office/drawing/2014/main" id="{5A72F750-3CF5-4074-8ECD-A9EB6C45432E}"/>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409759251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871A-0E12-4D30-8DB4-309D70F5535C}"/>
              </a:ext>
            </a:extLst>
          </p:cNvPr>
          <p:cNvSpPr>
            <a:spLocks noGrp="1"/>
          </p:cNvSpPr>
          <p:nvPr>
            <p:ph type="title"/>
          </p:nvPr>
        </p:nvSpPr>
        <p:spPr>
          <a:xfrm>
            <a:off x="304800" y="762001"/>
            <a:ext cx="8534400" cy="761999"/>
          </a:xfrm>
        </p:spPr>
        <p:txBody>
          <a:bodyPr/>
          <a:lstStyle/>
          <a:p>
            <a:r>
              <a:rPr lang="en-US" altLang="en-US" b="1" dirty="0">
                <a:latin typeface="Calibri" panose="020F0502020204030204" pitchFamily="34" charset="0"/>
                <a:ea typeface="Source Sans Pro" charset="0"/>
                <a:cs typeface="Calibri" panose="020F0502020204030204" pitchFamily="34" charset="0"/>
              </a:rPr>
              <a:t>Adjusted Trial Balance </a:t>
            </a:r>
            <a:r>
              <a:rPr lang="en-US" altLang="en-US" sz="2400" dirty="0">
                <a:latin typeface="Calibri" panose="020F0502020204030204" pitchFamily="34" charset="0"/>
                <a:ea typeface="Source Sans Pro" charset="0"/>
                <a:cs typeface="Calibri" panose="020F0502020204030204" pitchFamily="34" charset="0"/>
              </a:rPr>
              <a:t>(3 of 4)</a:t>
            </a:r>
            <a:endParaRPr lang="en-US" sz="2400" dirty="0">
              <a:latin typeface="Calibri" panose="020F0502020204030204" pitchFamily="34" charset="0"/>
            </a:endParaRPr>
          </a:p>
        </p:txBody>
      </p:sp>
      <p:sp>
        <p:nvSpPr>
          <p:cNvPr id="3" name="Content Placeholder 2">
            <a:extLst>
              <a:ext uri="{FF2B5EF4-FFF2-40B4-BE49-F238E27FC236}">
                <a16:creationId xmlns:a16="http://schemas.microsoft.com/office/drawing/2014/main" id="{17E75355-89D7-4230-B940-F84B1321FA87}"/>
              </a:ext>
            </a:extLst>
          </p:cNvPr>
          <p:cNvSpPr>
            <a:spLocks noGrp="1"/>
          </p:cNvSpPr>
          <p:nvPr>
            <p:ph sz="quarter" idx="16"/>
          </p:nvPr>
        </p:nvSpPr>
        <p:spPr>
          <a:xfrm>
            <a:off x="304800" y="1752600"/>
            <a:ext cx="8534400" cy="4267200"/>
          </a:xfrm>
        </p:spPr>
        <p:txBody>
          <a:bodyPr/>
          <a:lstStyle/>
          <a:p>
            <a:pPr marL="0" lvl="1" indent="0">
              <a:buClr>
                <a:schemeClr val="tx1"/>
              </a:buClr>
              <a:buNone/>
            </a:pPr>
            <a:r>
              <a:rPr lang="en-US" altLang="en-US" sz="2400" dirty="0">
                <a:latin typeface="Calibri" panose="020F0502020204030204" pitchFamily="34" charset="0"/>
              </a:rPr>
              <a:t>Which of the following statements is incorrect concerning the adjusted trial balance?</a:t>
            </a:r>
          </a:p>
          <a:p>
            <a:pPr marL="339725" lvl="1" indent="-339725">
              <a:buClr>
                <a:schemeClr val="tx1"/>
              </a:buClr>
              <a:buNone/>
            </a:pPr>
            <a:r>
              <a:rPr lang="en-US" altLang="en-US" sz="2400" dirty="0">
                <a:solidFill>
                  <a:schemeClr val="accent2"/>
                </a:solidFill>
                <a:latin typeface="Calibri" panose="020F0502020204030204" pitchFamily="34" charset="0"/>
              </a:rPr>
              <a:t>a.</a:t>
            </a:r>
            <a:r>
              <a:rPr lang="en-US" altLang="en-US" sz="2400" dirty="0">
                <a:latin typeface="Calibri" panose="020F0502020204030204" pitchFamily="34" charset="0"/>
              </a:rPr>
              <a:t> An adjusted trial balance proves the equality of the total debit balances and the total credit balances in the ledger after all adjustments are made. </a:t>
            </a:r>
          </a:p>
          <a:p>
            <a:pPr marL="339725" lvl="1" indent="-339725">
              <a:buClr>
                <a:schemeClr val="tx1"/>
              </a:buClr>
              <a:buNone/>
            </a:pPr>
            <a:r>
              <a:rPr lang="en-US" altLang="en-US" sz="2400" dirty="0">
                <a:solidFill>
                  <a:schemeClr val="accent2"/>
                </a:solidFill>
                <a:latin typeface="Calibri" panose="020F0502020204030204" pitchFamily="34" charset="0"/>
              </a:rPr>
              <a:t>b.</a:t>
            </a:r>
            <a:r>
              <a:rPr lang="en-US" altLang="en-US" sz="2400" dirty="0">
                <a:latin typeface="Calibri" panose="020F0502020204030204" pitchFamily="34" charset="0"/>
              </a:rPr>
              <a:t> The adjusted trial balance provides the primary basis for the preparation of financial statements. </a:t>
            </a:r>
          </a:p>
          <a:p>
            <a:pPr marL="339725" lvl="1" indent="-339725">
              <a:buClr>
                <a:schemeClr val="tx1"/>
              </a:buClr>
              <a:buNone/>
            </a:pPr>
            <a:r>
              <a:rPr lang="en-US" altLang="en-US" sz="2400" dirty="0">
                <a:solidFill>
                  <a:schemeClr val="accent2"/>
                </a:solidFill>
                <a:latin typeface="Calibri" panose="020F0502020204030204" pitchFamily="34" charset="0"/>
              </a:rPr>
              <a:t>c.</a:t>
            </a:r>
            <a:r>
              <a:rPr lang="en-US" altLang="en-US" sz="2400" dirty="0">
                <a:latin typeface="Calibri" panose="020F0502020204030204" pitchFamily="34" charset="0"/>
              </a:rPr>
              <a:t> The adjusted trial balance lists the account balances segregated by assets and liabilities. </a:t>
            </a:r>
          </a:p>
          <a:p>
            <a:pPr marL="339725" lvl="1" indent="-339725">
              <a:buClr>
                <a:schemeClr val="tx1"/>
              </a:buClr>
              <a:buNone/>
            </a:pPr>
            <a:r>
              <a:rPr lang="en-US" altLang="en-US" sz="2400" dirty="0">
                <a:solidFill>
                  <a:schemeClr val="accent2"/>
                </a:solidFill>
                <a:latin typeface="Calibri" panose="020F0502020204030204" pitchFamily="34" charset="0"/>
              </a:rPr>
              <a:t>d.</a:t>
            </a:r>
            <a:r>
              <a:rPr lang="en-US" altLang="en-US" sz="2400" dirty="0">
                <a:latin typeface="Calibri" panose="020F0502020204030204" pitchFamily="34" charset="0"/>
              </a:rPr>
              <a:t> The adjusted trial balance is prepared after the adjusting entries have been journalized and posted.</a:t>
            </a:r>
          </a:p>
        </p:txBody>
      </p:sp>
      <p:sp>
        <p:nvSpPr>
          <p:cNvPr id="4" name="Slide Number Placeholder 3">
            <a:extLst>
              <a:ext uri="{FF2B5EF4-FFF2-40B4-BE49-F238E27FC236}">
                <a16:creationId xmlns:a16="http://schemas.microsoft.com/office/drawing/2014/main" id="{6C4400D9-18BC-4582-B09F-8D15AB5D35F6}"/>
              </a:ext>
            </a:extLst>
          </p:cNvPr>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62</a:t>
            </a:fld>
            <a:endParaRPr lang="en-US" dirty="0">
              <a:latin typeface="Calibri" panose="020F0502020204030204" pitchFamily="34" charset="0"/>
            </a:endParaRPr>
          </a:p>
        </p:txBody>
      </p:sp>
      <p:sp>
        <p:nvSpPr>
          <p:cNvPr id="5" name="Footer Placeholder 4">
            <a:extLst>
              <a:ext uri="{FF2B5EF4-FFF2-40B4-BE49-F238E27FC236}">
                <a16:creationId xmlns:a16="http://schemas.microsoft.com/office/drawing/2014/main" id="{3AF2CD25-9DC7-4E3D-B444-7A237B976B2C}"/>
              </a:ext>
            </a:extLst>
          </p:cNvPr>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351807287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871A-0E12-4D30-8DB4-309D70F5535C}"/>
              </a:ext>
            </a:extLst>
          </p:cNvPr>
          <p:cNvSpPr>
            <a:spLocks noGrp="1"/>
          </p:cNvSpPr>
          <p:nvPr>
            <p:ph type="title"/>
          </p:nvPr>
        </p:nvSpPr>
        <p:spPr>
          <a:xfrm>
            <a:off x="304800" y="762001"/>
            <a:ext cx="8534400" cy="685799"/>
          </a:xfrm>
        </p:spPr>
        <p:txBody>
          <a:bodyPr/>
          <a:lstStyle/>
          <a:p>
            <a:r>
              <a:rPr lang="en-US" altLang="en-US" b="1" dirty="0">
                <a:latin typeface="Calibri" panose="020F0502020204030204" pitchFamily="34" charset="0"/>
                <a:ea typeface="Source Sans Pro" charset="0"/>
                <a:cs typeface="Calibri" panose="020F0502020204030204" pitchFamily="34" charset="0"/>
              </a:rPr>
              <a:t>Adjusted Trial Balance </a:t>
            </a:r>
            <a:r>
              <a:rPr lang="en-US" altLang="en-US" sz="2400" dirty="0">
                <a:latin typeface="Calibri" panose="020F0502020204030204" pitchFamily="34" charset="0"/>
                <a:ea typeface="Source Sans Pro" charset="0"/>
                <a:cs typeface="Calibri" panose="020F0502020204030204" pitchFamily="34" charset="0"/>
              </a:rPr>
              <a:t>(4 of 4)</a:t>
            </a:r>
            <a:endParaRPr lang="en-US" sz="2400" dirty="0">
              <a:latin typeface="Calibri" panose="020F0502020204030204" pitchFamily="34" charset="0"/>
            </a:endParaRPr>
          </a:p>
        </p:txBody>
      </p:sp>
      <p:sp>
        <p:nvSpPr>
          <p:cNvPr id="3" name="Content Placeholder 2">
            <a:extLst>
              <a:ext uri="{FF2B5EF4-FFF2-40B4-BE49-F238E27FC236}">
                <a16:creationId xmlns:a16="http://schemas.microsoft.com/office/drawing/2014/main" id="{17E75355-89D7-4230-B940-F84B1321FA87}"/>
              </a:ext>
            </a:extLst>
          </p:cNvPr>
          <p:cNvSpPr>
            <a:spLocks noGrp="1"/>
          </p:cNvSpPr>
          <p:nvPr>
            <p:ph sz="quarter" idx="16"/>
          </p:nvPr>
        </p:nvSpPr>
        <p:spPr>
          <a:xfrm>
            <a:off x="304800" y="1752600"/>
            <a:ext cx="8534400" cy="4267200"/>
          </a:xfrm>
        </p:spPr>
        <p:txBody>
          <a:bodyPr/>
          <a:lstStyle/>
          <a:p>
            <a:pPr marL="0" lvl="1" indent="0">
              <a:buClr>
                <a:schemeClr val="tx1"/>
              </a:buClr>
              <a:buNone/>
            </a:pPr>
            <a:r>
              <a:rPr lang="en-US" altLang="en-US" sz="2400" dirty="0">
                <a:latin typeface="Calibri" panose="020F0502020204030204" pitchFamily="34" charset="0"/>
              </a:rPr>
              <a:t>Which of the following statements is incorrect concerning the adjusted trial balance?</a:t>
            </a:r>
          </a:p>
          <a:p>
            <a:pPr marL="339725" lvl="1" indent="-339725">
              <a:buClr>
                <a:schemeClr val="tx1"/>
              </a:buClr>
              <a:buNone/>
            </a:pPr>
            <a:r>
              <a:rPr lang="en-US" altLang="en-US" sz="2400" dirty="0">
                <a:solidFill>
                  <a:schemeClr val="accent2"/>
                </a:solidFill>
                <a:latin typeface="Calibri" panose="020F0502020204030204" pitchFamily="34" charset="0"/>
              </a:rPr>
              <a:t>a.</a:t>
            </a:r>
            <a:r>
              <a:rPr lang="en-US" altLang="en-US" sz="2400" dirty="0">
                <a:latin typeface="Calibri" panose="020F0502020204030204" pitchFamily="34" charset="0"/>
              </a:rPr>
              <a:t> An adjusted trial balance proves the equality of the total debit balances and the total credit balances in the ledger after all adjustments are made. </a:t>
            </a:r>
          </a:p>
          <a:p>
            <a:pPr marL="339725" lvl="1" indent="-339725">
              <a:buClr>
                <a:schemeClr val="tx1"/>
              </a:buClr>
              <a:buNone/>
            </a:pPr>
            <a:r>
              <a:rPr lang="en-US" altLang="en-US" sz="2400" dirty="0">
                <a:solidFill>
                  <a:schemeClr val="accent2"/>
                </a:solidFill>
                <a:latin typeface="Calibri" panose="020F0502020204030204" pitchFamily="34" charset="0"/>
              </a:rPr>
              <a:t>b.</a:t>
            </a:r>
            <a:r>
              <a:rPr lang="en-US" altLang="en-US" sz="2400" dirty="0">
                <a:latin typeface="Calibri" panose="020F0502020204030204" pitchFamily="34" charset="0"/>
              </a:rPr>
              <a:t> The adjusted trial balance provides the primary basis for the preparation of financial statements. </a:t>
            </a:r>
          </a:p>
          <a:p>
            <a:pPr marL="339725" lvl="1" indent="-339725">
              <a:buClr>
                <a:schemeClr val="tx1"/>
              </a:buClr>
              <a:buNone/>
            </a:pPr>
            <a:r>
              <a:rPr lang="en-US" altLang="en-US" sz="2400" dirty="0">
                <a:solidFill>
                  <a:schemeClr val="accent2"/>
                </a:solidFill>
                <a:latin typeface="Calibri" panose="020F0502020204030204" pitchFamily="34" charset="0"/>
              </a:rPr>
              <a:t>c.</a:t>
            </a:r>
            <a:r>
              <a:rPr lang="en-US" altLang="en-US" sz="2400" dirty="0">
                <a:latin typeface="Calibri" panose="020F0502020204030204" pitchFamily="34" charset="0"/>
              </a:rPr>
              <a:t> Answer: The adjusted trial balance lists the account balances segregated by assets and liabilities. </a:t>
            </a:r>
          </a:p>
          <a:p>
            <a:pPr marL="339725" lvl="1" indent="-339725">
              <a:buClr>
                <a:schemeClr val="tx1"/>
              </a:buClr>
              <a:buNone/>
            </a:pPr>
            <a:r>
              <a:rPr lang="en-US" altLang="en-US" sz="2400" dirty="0">
                <a:solidFill>
                  <a:schemeClr val="accent2"/>
                </a:solidFill>
                <a:latin typeface="Calibri" panose="020F0502020204030204" pitchFamily="34" charset="0"/>
              </a:rPr>
              <a:t>d.</a:t>
            </a:r>
            <a:r>
              <a:rPr lang="en-US" altLang="en-US" sz="2400" dirty="0">
                <a:latin typeface="Calibri" panose="020F0502020204030204" pitchFamily="34" charset="0"/>
              </a:rPr>
              <a:t> The adjusted trial balance is prepared after the adjusting entries have been journalized and posted.</a:t>
            </a:r>
          </a:p>
        </p:txBody>
      </p:sp>
      <p:sp>
        <p:nvSpPr>
          <p:cNvPr id="4" name="Slide Number Placeholder 3">
            <a:extLst>
              <a:ext uri="{FF2B5EF4-FFF2-40B4-BE49-F238E27FC236}">
                <a16:creationId xmlns:a16="http://schemas.microsoft.com/office/drawing/2014/main" id="{6C4400D9-18BC-4582-B09F-8D15AB5D35F6}"/>
              </a:ext>
            </a:extLst>
          </p:cNvPr>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63</a:t>
            </a:fld>
            <a:endParaRPr lang="en-US" dirty="0">
              <a:latin typeface="Calibri" panose="020F0502020204030204" pitchFamily="34" charset="0"/>
            </a:endParaRPr>
          </a:p>
        </p:txBody>
      </p:sp>
      <p:sp>
        <p:nvSpPr>
          <p:cNvPr id="5" name="Footer Placeholder 4">
            <a:extLst>
              <a:ext uri="{FF2B5EF4-FFF2-40B4-BE49-F238E27FC236}">
                <a16:creationId xmlns:a16="http://schemas.microsoft.com/office/drawing/2014/main" id="{3AF2CD25-9DC7-4E3D-B444-7A237B976B2C}"/>
              </a:ext>
            </a:extLst>
          </p:cNvPr>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47719769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7AA52-1379-45BA-B8F9-F7588F944B49}"/>
              </a:ext>
            </a:extLst>
          </p:cNvPr>
          <p:cNvSpPr>
            <a:spLocks noGrp="1"/>
          </p:cNvSpPr>
          <p:nvPr>
            <p:ph type="title"/>
          </p:nvPr>
        </p:nvSpPr>
        <p:spPr>
          <a:xfrm>
            <a:off x="304800" y="762001"/>
            <a:ext cx="8534400" cy="882649"/>
          </a:xfrm>
        </p:spPr>
        <p:txBody>
          <a:bodyPr/>
          <a:lstStyle/>
          <a:p>
            <a:r>
              <a:rPr lang="en-US" b="1" dirty="0">
                <a:latin typeface="Calibri" panose="020F0502020204030204" pitchFamily="34" charset="0"/>
                <a:ea typeface="Source Sans Pro" charset="0"/>
                <a:cs typeface="Calibri" panose="020F0502020204030204" pitchFamily="34" charset="0"/>
              </a:rPr>
              <a:t>Preparing Financial Statements </a:t>
            </a:r>
            <a:r>
              <a:rPr lang="en-US" sz="2400" dirty="0">
                <a:latin typeface="Calibri" panose="020F0502020204030204" pitchFamily="34" charset="0"/>
                <a:ea typeface="Source Sans Pro" charset="0"/>
                <a:cs typeface="Calibri" panose="020F0502020204030204" pitchFamily="34" charset="0"/>
              </a:rPr>
              <a:t>(1 of 3)</a:t>
            </a:r>
            <a:endParaRPr lang="en-US" sz="2400" dirty="0"/>
          </a:p>
        </p:txBody>
      </p:sp>
      <p:pic>
        <p:nvPicPr>
          <p:cNvPr id="7" name="Content Placeholder 6" descr="An illustration displays financial statements. The three financial statements: income statement, owner's equity statement, and balance sheet are prepared directly from adjusted trial balance. ">
            <a:extLst>
              <a:ext uri="{FF2B5EF4-FFF2-40B4-BE49-F238E27FC236}">
                <a16:creationId xmlns:a16="http://schemas.microsoft.com/office/drawing/2014/main" id="{CA0D4CD4-D357-426B-A4D8-6BB7C5F94A1A}"/>
              </a:ext>
            </a:extLst>
          </p:cNvPr>
          <p:cNvPicPr>
            <a:picLocks noGrp="1" noChangeAspect="1"/>
          </p:cNvPicPr>
          <p:nvPr>
            <p:ph sz="quarter" idx="16"/>
          </p:nvPr>
        </p:nvPicPr>
        <p:blipFill>
          <a:blip r:embed="rId2"/>
          <a:stretch>
            <a:fillRect/>
          </a:stretch>
        </p:blipFill>
        <p:spPr>
          <a:xfrm>
            <a:off x="630594" y="2107528"/>
            <a:ext cx="7882811" cy="3785944"/>
          </a:xfrm>
          <a:prstGeom prst="rect">
            <a:avLst/>
          </a:prstGeom>
        </p:spPr>
      </p:pic>
      <p:sp>
        <p:nvSpPr>
          <p:cNvPr id="5" name="Slide Number Placeholder 4">
            <a:extLst>
              <a:ext uri="{FF2B5EF4-FFF2-40B4-BE49-F238E27FC236}">
                <a16:creationId xmlns:a16="http://schemas.microsoft.com/office/drawing/2014/main" id="{B96E806A-CE44-45A6-BDEA-E77EFB3F084A}"/>
              </a:ext>
            </a:extLst>
          </p:cNvPr>
          <p:cNvSpPr>
            <a:spLocks noGrp="1"/>
          </p:cNvSpPr>
          <p:nvPr>
            <p:ph type="sldNum" sz="quarter" idx="10"/>
          </p:nvPr>
        </p:nvSpPr>
        <p:spPr/>
        <p:txBody>
          <a:bodyPr/>
          <a:lstStyle/>
          <a:p>
            <a:fld id="{67B19427-F580-D146-B60E-4CADEE75497F}" type="slidenum">
              <a:rPr lang="en-US" smtClean="0"/>
              <a:pPr/>
              <a:t>64</a:t>
            </a:fld>
            <a:endParaRPr lang="en-US" dirty="0"/>
          </a:p>
        </p:txBody>
      </p:sp>
      <p:sp>
        <p:nvSpPr>
          <p:cNvPr id="6" name="Footer Placeholder 5">
            <a:extLst>
              <a:ext uri="{FF2B5EF4-FFF2-40B4-BE49-F238E27FC236}">
                <a16:creationId xmlns:a16="http://schemas.microsoft.com/office/drawing/2014/main" id="{F15F5613-3626-4C69-98EE-E1DCD5F67B47}"/>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99426488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7AA52-1379-45BA-B8F9-F7588F944B49}"/>
              </a:ext>
            </a:extLst>
          </p:cNvPr>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Preparing Financial Statements </a:t>
            </a:r>
            <a:r>
              <a:rPr lang="en-US" sz="2400" dirty="0">
                <a:latin typeface="Calibri" panose="020F0502020204030204" pitchFamily="34" charset="0"/>
                <a:ea typeface="Source Sans Pro" charset="0"/>
                <a:cs typeface="Calibri" panose="020F0502020204030204" pitchFamily="34" charset="0"/>
              </a:rPr>
              <a:t>(2 of 3)</a:t>
            </a:r>
            <a:endParaRPr lang="en-US" sz="2400" dirty="0"/>
          </a:p>
        </p:txBody>
      </p:sp>
      <p:pic>
        <p:nvPicPr>
          <p:cNvPr id="8" name="Content Placeholder 7" descr="An illustration displays a trial balance statement. The illustration has a three-line heading that contains, the name of the company, Pioneer Advertising; type of the statement, adjusted trial balance; and date, October 31, 2020. The statement contains three columns, the parameters, debit, and credit. Cash, $15,200 debit. Accounts receivable, 200 debit. Supplies, 1,000 debit. Prepaid insurance, 550 debit. Equipment, 5,000 debit. Accumulated depreciation Equipment, $40 credit. Notes payable, 5,000 credit. Accounts payable, 2,500 credit. Unearned service revenue, 800 credit. Salaries and wages payable, 1,200 credit. Interest payable, 50 credit. Owner's capital, 10,000 credit, highlighted in blue. Owner's drawings, 500 debit, highlighted in blue. Service revenue, 10,600 credit. Salaries and wages expense, 5,200 debit. Supplies expense, 1,500 debit. Rent expense, 900 debit. Insurance expense, 50 debit. Interest expense, 50 debit. Depreciation expense, 40 debit. The total debit and credit are $30,190 each, with double underline. The accounts in the adjusted trial balance highlighted in red font, from service revenue to depreciation expense are used in the income statement displayed on the right side. The income statement has a three-line heading that contains the name of the company, Pioneer Advertising; type of statement, income statement; and period of the statement, for the month ended October 31, 2020. The income statement has two sections, revenues and expenses. The revenue contains the service revenue of $10,600 displayed in the second of two numeric columns. The entries under the section expenses are displayed in the first numeric column as follows: salaries and wages expense of $5,200; supplies expense of 1,500; rent expense of 900; insurance expense of 50; interest expense of 50; depreciation expense of 40. The total expenses of 7,740 are displayed in the second numeric column. The net income of $2,860 is displayed in the second numeric column, double underlined. The owner's capital and owner's drawings from the adjusted trial balance are used in the owner's equity statement. The Owner's equity statement has a three-line heading that contains the name of the company, Pioneer Advertising; type of statement, Owner's equity statement; and period of the statement, for the month ended October 31, 2020. The owner's capital on October 1 is $0. After adding investments of 10,000 from the adjusted trial balance, it becomes 10,000. The net income of 2,860 from the income statement is also added to the Owner's capital, which gives a total of 12,860. After adding the owner's drawings of 500 from the adjusted trial balance, the owner's capital on October 31 is $12,360, double underlined.">
            <a:extLst>
              <a:ext uri="{FF2B5EF4-FFF2-40B4-BE49-F238E27FC236}">
                <a16:creationId xmlns:a16="http://schemas.microsoft.com/office/drawing/2014/main" id="{EFCEC062-9DB2-47CC-8491-D8C3DF613062}"/>
              </a:ext>
            </a:extLst>
          </p:cNvPr>
          <p:cNvPicPr>
            <a:picLocks noGrp="1" noChangeAspect="1"/>
          </p:cNvPicPr>
          <p:nvPr>
            <p:ph sz="quarter" idx="16"/>
          </p:nvPr>
        </p:nvPicPr>
        <p:blipFill>
          <a:blip r:embed="rId2"/>
          <a:stretch>
            <a:fillRect/>
          </a:stretch>
        </p:blipFill>
        <p:spPr>
          <a:xfrm>
            <a:off x="1143000" y="1447800"/>
            <a:ext cx="7010400" cy="4800600"/>
          </a:xfrm>
          <a:prstGeom prst="rect">
            <a:avLst/>
          </a:prstGeom>
        </p:spPr>
      </p:pic>
      <p:sp>
        <p:nvSpPr>
          <p:cNvPr id="5" name="Slide Number Placeholder 4">
            <a:extLst>
              <a:ext uri="{FF2B5EF4-FFF2-40B4-BE49-F238E27FC236}">
                <a16:creationId xmlns:a16="http://schemas.microsoft.com/office/drawing/2014/main" id="{B96E806A-CE44-45A6-BDEA-E77EFB3F084A}"/>
              </a:ext>
            </a:extLst>
          </p:cNvPr>
          <p:cNvSpPr>
            <a:spLocks noGrp="1"/>
          </p:cNvSpPr>
          <p:nvPr>
            <p:ph type="sldNum" sz="quarter" idx="10"/>
          </p:nvPr>
        </p:nvSpPr>
        <p:spPr/>
        <p:txBody>
          <a:bodyPr/>
          <a:lstStyle/>
          <a:p>
            <a:fld id="{67B19427-F580-D146-B60E-4CADEE75497F}" type="slidenum">
              <a:rPr lang="en-US" smtClean="0"/>
              <a:pPr/>
              <a:t>65</a:t>
            </a:fld>
            <a:endParaRPr lang="en-US" dirty="0"/>
          </a:p>
        </p:txBody>
      </p:sp>
      <p:sp>
        <p:nvSpPr>
          <p:cNvPr id="6" name="Footer Placeholder 5">
            <a:extLst>
              <a:ext uri="{FF2B5EF4-FFF2-40B4-BE49-F238E27FC236}">
                <a16:creationId xmlns:a16="http://schemas.microsoft.com/office/drawing/2014/main" id="{F15F5613-3626-4C69-98EE-E1DCD5F67B47}"/>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08352415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7AA52-1379-45BA-B8F9-F7588F944B49}"/>
              </a:ext>
            </a:extLst>
          </p:cNvPr>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Preparing Financial Statements </a:t>
            </a:r>
            <a:r>
              <a:rPr lang="en-US" sz="2400" dirty="0">
                <a:latin typeface="Calibri" panose="020F0502020204030204" pitchFamily="34" charset="0"/>
                <a:ea typeface="Source Sans Pro" charset="0"/>
                <a:cs typeface="Calibri" panose="020F0502020204030204" pitchFamily="34" charset="0"/>
              </a:rPr>
              <a:t>(3 of 3)</a:t>
            </a:r>
            <a:endParaRPr lang="en-US" sz="2400" dirty="0"/>
          </a:p>
        </p:txBody>
      </p:sp>
      <p:pic>
        <p:nvPicPr>
          <p:cNvPr id="7" name="Content Placeholder 6" descr="An illustration displays a trial balance statement. The illustration has a three-line heading that contains, the name of the company, Pioneer Advertising; type of the statement, adjusted trial balance; and date, October 31, 2020. The statement contains three columns, the parameters, debit, and credit. Cash, $15,200 debit. Accounts receivable, 200 debit. Supplies, 1,000 debit. Prepaid insurance, 550 debit. Equipment, 5,000 debit. Accumulated depreciation Equipment, $40 credit. Notes payable, 5,000 credit. Accounts payable, 2,500 credit. Unearned service revenue, 800 credit. Salaries and wages payable, 1,200 credit. Interest payable, 50 credit. Accounts Cash to Interest payable are highlighted in red and used in the balance sheet displayed on the right side. Owner's capital, 10,000 credit, highlighted in blue. Owner's drawings, 500 debit, highlighted in blue. Service revenue, 10,600 credit. Salaries and wages expense, 5,200 debit. Supplies expense, 1,500 debit. Rent expense, 900 debit. Insurance expense, 50 debit. Interest expense, 50 debit. Depreciation expense, 40 debit. The total debit and credit are $30,190 each, with double underline. The balance sheet has a three-line heading that contains the name of the company, Pioneer Advertising; the type of statement, balance sheet; the Date, October 31, 2020. The balance sheet is divided into two sections, assets, and liabilities and owner's equity. The section assets contains the following entries. Cash, $15,200, displayed in the second of two numeric columns. Accounts receivable, 200, displayed in the second numeric column. Supplies of 1,000 displayed in the second numeric column. Prepaid insurance of 550 is displayed in the second numeric column. Equipment of $5,000 is displayed in the first numeric column. After subtracting accumulated depreciation equipment of 40, the balance is 4,960. The total assets is $21,910, double underlined is displayed in the second numeric column. The section liabilities and owner's equity is further divided into two sections, liabilities, and owner's equity. The section liabilities has the following entries in it. The notes payable of $5,000; accounts payable of 2,500; unearned service revenue of 800; salaries and wages payable of 1,200; interest payable of 50; and total liabilities is 9,550. The section of owners equity has the following entries in it. Owner's capital of 12,360. Total liabilities and owner's equity, $21,910, double underlined. ">
            <a:extLst>
              <a:ext uri="{FF2B5EF4-FFF2-40B4-BE49-F238E27FC236}">
                <a16:creationId xmlns:a16="http://schemas.microsoft.com/office/drawing/2014/main" id="{4AC832D8-0522-454D-96C2-EC6CFC69D405}"/>
              </a:ext>
            </a:extLst>
          </p:cNvPr>
          <p:cNvPicPr>
            <a:picLocks noGrp="1" noChangeAspect="1"/>
          </p:cNvPicPr>
          <p:nvPr>
            <p:ph sz="quarter" idx="16"/>
          </p:nvPr>
        </p:nvPicPr>
        <p:blipFill>
          <a:blip r:embed="rId2"/>
          <a:stretch>
            <a:fillRect/>
          </a:stretch>
        </p:blipFill>
        <p:spPr>
          <a:xfrm>
            <a:off x="1272738" y="1295400"/>
            <a:ext cx="7261662" cy="4953000"/>
          </a:xfrm>
          <a:prstGeom prst="rect">
            <a:avLst/>
          </a:prstGeom>
        </p:spPr>
      </p:pic>
      <p:sp>
        <p:nvSpPr>
          <p:cNvPr id="5" name="Slide Number Placeholder 4">
            <a:extLst>
              <a:ext uri="{FF2B5EF4-FFF2-40B4-BE49-F238E27FC236}">
                <a16:creationId xmlns:a16="http://schemas.microsoft.com/office/drawing/2014/main" id="{B96E806A-CE44-45A6-BDEA-E77EFB3F084A}"/>
              </a:ext>
            </a:extLst>
          </p:cNvPr>
          <p:cNvSpPr>
            <a:spLocks noGrp="1"/>
          </p:cNvSpPr>
          <p:nvPr>
            <p:ph type="sldNum" sz="quarter" idx="10"/>
          </p:nvPr>
        </p:nvSpPr>
        <p:spPr/>
        <p:txBody>
          <a:bodyPr/>
          <a:lstStyle/>
          <a:p>
            <a:fld id="{67B19427-F580-D146-B60E-4CADEE75497F}" type="slidenum">
              <a:rPr lang="en-US" smtClean="0"/>
              <a:pPr/>
              <a:t>66</a:t>
            </a:fld>
            <a:endParaRPr lang="en-US" dirty="0"/>
          </a:p>
        </p:txBody>
      </p:sp>
      <p:sp>
        <p:nvSpPr>
          <p:cNvPr id="6" name="Footer Placeholder 5">
            <a:extLst>
              <a:ext uri="{FF2B5EF4-FFF2-40B4-BE49-F238E27FC236}">
                <a16:creationId xmlns:a16="http://schemas.microsoft.com/office/drawing/2014/main" id="{F15F5613-3626-4C69-98EE-E1DCD5F67B47}"/>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99881115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7752E-3B3E-4A27-A51C-E052EDBED78E}"/>
              </a:ext>
            </a:extLst>
          </p:cNvPr>
          <p:cNvSpPr>
            <a:spLocks noGrp="1"/>
          </p:cNvSpPr>
          <p:nvPr>
            <p:ph type="title"/>
          </p:nvPr>
        </p:nvSpPr>
        <p:spPr>
          <a:xfrm>
            <a:off x="304800" y="762001"/>
            <a:ext cx="8534400" cy="761999"/>
          </a:xfrm>
        </p:spPr>
        <p:txBody>
          <a:bodyPr/>
          <a:lstStyle/>
          <a:p>
            <a:r>
              <a:rPr lang="en-US" b="1" dirty="0">
                <a:ea typeface="Source Sans Pro" charset="0"/>
              </a:rPr>
              <a:t>Do It! 4: </a:t>
            </a:r>
            <a:r>
              <a:rPr lang="en-US" b="1" dirty="0">
                <a:solidFill>
                  <a:srgbClr val="196E78"/>
                </a:solidFill>
                <a:ea typeface="Source Sans Pro" charset="0"/>
              </a:rPr>
              <a:t>Trial Balance </a:t>
            </a:r>
            <a:r>
              <a:rPr lang="en-US" sz="2400" dirty="0">
                <a:solidFill>
                  <a:srgbClr val="196E78"/>
                </a:solidFill>
                <a:ea typeface="Source Sans Pro" charset="0"/>
              </a:rPr>
              <a:t>(1 of 4)</a:t>
            </a:r>
            <a:endParaRPr lang="en-US" sz="2400" dirty="0"/>
          </a:p>
        </p:txBody>
      </p:sp>
      <p:sp>
        <p:nvSpPr>
          <p:cNvPr id="3" name="Content Placeholder 2">
            <a:extLst>
              <a:ext uri="{FF2B5EF4-FFF2-40B4-BE49-F238E27FC236}">
                <a16:creationId xmlns:a16="http://schemas.microsoft.com/office/drawing/2014/main" id="{2088DBB5-009D-4E8B-BF0A-9D26E954B2C6}"/>
              </a:ext>
            </a:extLst>
          </p:cNvPr>
          <p:cNvSpPr>
            <a:spLocks noGrp="1"/>
          </p:cNvSpPr>
          <p:nvPr>
            <p:ph sz="quarter" idx="16"/>
          </p:nvPr>
        </p:nvSpPr>
        <p:spPr>
          <a:xfrm>
            <a:off x="304800" y="1828801"/>
            <a:ext cx="8534400" cy="609600"/>
          </a:xfrm>
        </p:spPr>
        <p:txBody>
          <a:bodyPr/>
          <a:lstStyle/>
          <a:p>
            <a:r>
              <a:rPr lang="en-US" sz="2000" dirty="0"/>
              <a:t>Skolnick Co. was organized on April 1, 2020. The company prepares quarterly financial statements. The adjusted trial balance at June 30 are shown below.</a:t>
            </a:r>
          </a:p>
        </p:txBody>
      </p:sp>
      <p:graphicFrame>
        <p:nvGraphicFramePr>
          <p:cNvPr id="10" name="Content Placeholder 9" descr="Table is accessible to screenreaders">
            <a:extLst>
              <a:ext uri="{FF2B5EF4-FFF2-40B4-BE49-F238E27FC236}">
                <a16:creationId xmlns:a16="http://schemas.microsoft.com/office/drawing/2014/main" id="{21690B9B-1C00-4AF2-9EF6-F850B6D4EDB5}"/>
              </a:ext>
            </a:extLst>
          </p:cNvPr>
          <p:cNvGraphicFramePr>
            <a:graphicFrameLocks noGrp="1"/>
          </p:cNvGraphicFramePr>
          <p:nvPr>
            <p:ph sz="quarter" idx="17"/>
            <p:extLst>
              <p:ext uri="{D42A27DB-BD31-4B8C-83A1-F6EECF244321}">
                <p14:modId xmlns:p14="http://schemas.microsoft.com/office/powerpoint/2010/main" val="793999403"/>
              </p:ext>
            </p:extLst>
          </p:nvPr>
        </p:nvGraphicFramePr>
        <p:xfrm>
          <a:off x="304800" y="2508496"/>
          <a:ext cx="4191000" cy="3727029"/>
        </p:xfrm>
        <a:graphic>
          <a:graphicData uri="http://schemas.openxmlformats.org/drawingml/2006/table">
            <a:tbl>
              <a:tblPr firstRow="1" bandRow="1">
                <a:tableStyleId>{2D5ABB26-0587-4C30-8999-92F81FD0307C}</a:tableStyleId>
              </a:tblPr>
              <a:tblGrid>
                <a:gridCol w="3200400">
                  <a:extLst>
                    <a:ext uri="{9D8B030D-6E8A-4147-A177-3AD203B41FA5}">
                      <a16:colId xmlns:a16="http://schemas.microsoft.com/office/drawing/2014/main" val="2742152492"/>
                    </a:ext>
                  </a:extLst>
                </a:gridCol>
                <a:gridCol w="990600">
                  <a:extLst>
                    <a:ext uri="{9D8B030D-6E8A-4147-A177-3AD203B41FA5}">
                      <a16:colId xmlns:a16="http://schemas.microsoft.com/office/drawing/2014/main" val="3357762113"/>
                    </a:ext>
                  </a:extLst>
                </a:gridCol>
              </a:tblGrid>
              <a:tr h="266304">
                <a:tc>
                  <a:txBody>
                    <a:bodyPr/>
                    <a:lstStyle/>
                    <a:p>
                      <a:pPr algn="l" fontAlgn="b"/>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600" b="1" u="none" strike="noStrike" dirty="0">
                          <a:effectLst/>
                          <a:latin typeface="+mn-lt"/>
                        </a:rPr>
                        <a:t>Debit</a:t>
                      </a:r>
                      <a:endParaRPr lang="en-US" sz="1600" b="1"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74713327"/>
                  </a:ext>
                </a:extLst>
              </a:tr>
              <a:tr h="266304">
                <a:tc>
                  <a:txBody>
                    <a:bodyPr/>
                    <a:lstStyle/>
                    <a:p>
                      <a:pPr algn="l" fontAlgn="b"/>
                      <a:r>
                        <a:rPr lang="en-US" sz="1600" u="none" strike="noStrike" dirty="0">
                          <a:effectLst/>
                          <a:latin typeface="+mn-lt"/>
                        </a:rPr>
                        <a:t>Cash </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  6,700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40747250"/>
                  </a:ext>
                </a:extLst>
              </a:tr>
              <a:tr h="266304">
                <a:tc>
                  <a:txBody>
                    <a:bodyPr/>
                    <a:lstStyle/>
                    <a:p>
                      <a:pPr algn="l" fontAlgn="b"/>
                      <a:r>
                        <a:rPr lang="en-US" sz="1600" u="none" strike="noStrike" dirty="0">
                          <a:effectLst/>
                          <a:latin typeface="+mn-lt"/>
                        </a:rPr>
                        <a:t>Accounts Receivable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600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474843"/>
                  </a:ext>
                </a:extLst>
              </a:tr>
              <a:tr h="266304">
                <a:tc>
                  <a:txBody>
                    <a:bodyPr/>
                    <a:lstStyle/>
                    <a:p>
                      <a:pPr algn="l" fontAlgn="b"/>
                      <a:r>
                        <a:rPr lang="en-US" sz="1600" u="none" strike="noStrike" dirty="0">
                          <a:effectLst/>
                          <a:latin typeface="+mn-lt"/>
                        </a:rPr>
                        <a:t>Prepaid Rent</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900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41722539"/>
                  </a:ext>
                </a:extLst>
              </a:tr>
              <a:tr h="266304">
                <a:tc>
                  <a:txBody>
                    <a:bodyPr/>
                    <a:lstStyle/>
                    <a:p>
                      <a:pPr algn="l" fontAlgn="b"/>
                      <a:r>
                        <a:rPr lang="en-US" sz="1600" u="none" strike="noStrike" dirty="0">
                          <a:effectLst/>
                          <a:latin typeface="+mn-lt"/>
                        </a:rPr>
                        <a:t>Supplies </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1,000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26465412"/>
                  </a:ext>
                </a:extLst>
              </a:tr>
              <a:tr h="266304">
                <a:tc>
                  <a:txBody>
                    <a:bodyPr/>
                    <a:lstStyle/>
                    <a:p>
                      <a:pPr algn="l" fontAlgn="b"/>
                      <a:r>
                        <a:rPr lang="en-US" sz="1600" u="none" strike="noStrike" dirty="0">
                          <a:effectLst/>
                          <a:latin typeface="+mn-lt"/>
                        </a:rPr>
                        <a:t>Equipment </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15,000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25519210"/>
                  </a:ext>
                </a:extLst>
              </a:tr>
              <a:tr h="266304">
                <a:tc>
                  <a:txBody>
                    <a:bodyPr/>
                    <a:lstStyle/>
                    <a:p>
                      <a:pPr algn="l" fontAlgn="b"/>
                      <a:r>
                        <a:rPr lang="en-US" sz="1600" u="none" strike="noStrike" dirty="0">
                          <a:effectLst/>
                          <a:latin typeface="+mn-lt"/>
                        </a:rPr>
                        <a:t>Owner’s Drawings</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600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44162785"/>
                  </a:ext>
                </a:extLst>
              </a:tr>
              <a:tr h="266304">
                <a:tc>
                  <a:txBody>
                    <a:bodyPr/>
                    <a:lstStyle/>
                    <a:p>
                      <a:pPr algn="l" fontAlgn="b"/>
                      <a:r>
                        <a:rPr lang="en-US" sz="1600" u="none" strike="noStrike" dirty="0">
                          <a:effectLst/>
                          <a:latin typeface="+mn-lt"/>
                        </a:rPr>
                        <a:t>Salaries and Wages Expense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9,400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0718608"/>
                  </a:ext>
                </a:extLst>
              </a:tr>
              <a:tr h="266304">
                <a:tc>
                  <a:txBody>
                    <a:bodyPr/>
                    <a:lstStyle/>
                    <a:p>
                      <a:pPr algn="l" fontAlgn="b"/>
                      <a:r>
                        <a:rPr lang="en-US" sz="1600" u="none" strike="noStrike" dirty="0">
                          <a:effectLst/>
                          <a:latin typeface="+mn-lt"/>
                        </a:rPr>
                        <a:t>Rent Expense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1,500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41739846"/>
                  </a:ext>
                </a:extLst>
              </a:tr>
              <a:tr h="266304">
                <a:tc>
                  <a:txBody>
                    <a:bodyPr/>
                    <a:lstStyle/>
                    <a:p>
                      <a:pPr algn="l" fontAlgn="b"/>
                      <a:r>
                        <a:rPr lang="en-US" sz="1600" u="none" strike="noStrike" dirty="0">
                          <a:effectLst/>
                          <a:latin typeface="+mn-lt"/>
                        </a:rPr>
                        <a:t>Depreciation Expense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850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0401031"/>
                  </a:ext>
                </a:extLst>
              </a:tr>
              <a:tr h="266304">
                <a:tc>
                  <a:txBody>
                    <a:bodyPr/>
                    <a:lstStyle/>
                    <a:p>
                      <a:pPr algn="l" fontAlgn="b"/>
                      <a:r>
                        <a:rPr lang="en-US" sz="1600" u="none" strike="noStrike" dirty="0">
                          <a:effectLst/>
                          <a:latin typeface="+mn-lt"/>
                        </a:rPr>
                        <a:t>Supplies Expense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200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5008720"/>
                  </a:ext>
                </a:extLst>
              </a:tr>
              <a:tr h="266304">
                <a:tc>
                  <a:txBody>
                    <a:bodyPr/>
                    <a:lstStyle/>
                    <a:p>
                      <a:pPr algn="l" fontAlgn="b"/>
                      <a:r>
                        <a:rPr lang="en-US" sz="1600" u="none" strike="noStrike" dirty="0">
                          <a:effectLst/>
                          <a:latin typeface="+mn-lt"/>
                        </a:rPr>
                        <a:t>Utilities Expense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510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86468109"/>
                  </a:ext>
                </a:extLst>
              </a:tr>
              <a:tr h="266304">
                <a:tc>
                  <a:txBody>
                    <a:bodyPr/>
                    <a:lstStyle/>
                    <a:p>
                      <a:pPr algn="l" fontAlgn="b"/>
                      <a:r>
                        <a:rPr lang="en-US" sz="1600" u="none" strike="noStrike" dirty="0">
                          <a:effectLst/>
                          <a:latin typeface="+mn-lt"/>
                        </a:rPr>
                        <a:t>Interest Expense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latin typeface="+mn-lt"/>
                        </a:rPr>
                        <a:t>50 </a:t>
                      </a:r>
                      <a:endParaRPr lang="en-US" sz="16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15543632"/>
                  </a:ext>
                </a:extLst>
              </a:tr>
              <a:tr h="265077">
                <a:tc>
                  <a:txBody>
                    <a:bodyPr/>
                    <a:lstStyle/>
                    <a:p>
                      <a:pPr algn="l" fontAlgn="b"/>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800" b="0" i="0" u="none" strike="noStrike" dirty="0">
                          <a:solidFill>
                            <a:schemeClr val="bg1"/>
                          </a:solidFill>
                          <a:effectLst/>
                          <a:latin typeface="+mn-lt"/>
                        </a:rPr>
                        <a:t>$37,310 double border</a:t>
                      </a:r>
                    </a:p>
                  </a:txBody>
                  <a:tcPr marL="4233" marR="9144" marT="4233"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53481141"/>
                  </a:ext>
                </a:extLst>
              </a:tr>
            </a:tbl>
          </a:graphicData>
        </a:graphic>
      </p:graphicFrame>
      <p:graphicFrame>
        <p:nvGraphicFramePr>
          <p:cNvPr id="12" name="Content Placeholder 11" descr="Image description is in table cell">
            <a:extLst>
              <a:ext uri="{FF2B5EF4-FFF2-40B4-BE49-F238E27FC236}">
                <a16:creationId xmlns:a16="http://schemas.microsoft.com/office/drawing/2014/main" id="{6DE54860-43F7-486B-9319-DAD75D0362EC}"/>
              </a:ext>
            </a:extLst>
          </p:cNvPr>
          <p:cNvGraphicFramePr>
            <a:graphicFrameLocks noGrp="1" noChangeAspect="1"/>
          </p:cNvGraphicFramePr>
          <p:nvPr>
            <p:ph sz="quarter" idx="18"/>
            <p:extLst>
              <p:ext uri="{D42A27DB-BD31-4B8C-83A1-F6EECF244321}">
                <p14:modId xmlns:p14="http://schemas.microsoft.com/office/powerpoint/2010/main" val="1441239744"/>
              </p:ext>
            </p:extLst>
          </p:nvPr>
        </p:nvGraphicFramePr>
        <p:xfrm>
          <a:off x="3795252" y="5930721"/>
          <a:ext cx="744586" cy="398269"/>
        </p:xfrm>
        <a:graphic>
          <a:graphicData uri="http://schemas.openxmlformats.org/presentationml/2006/ole">
            <mc:AlternateContent xmlns:mc="http://schemas.openxmlformats.org/markup-compatibility/2006">
              <mc:Choice xmlns:v="urn:schemas-microsoft-com:vml" Requires="v">
                <p:oleObj spid="_x0000_s4045" name="Equation" r:id="rId3" imgW="545760" imgH="291960" progId="Equation.DSMT4">
                  <p:embed/>
                </p:oleObj>
              </mc:Choice>
              <mc:Fallback>
                <p:oleObj name="Equation" r:id="rId3" imgW="545760" imgH="291960" progId="Equation.DSMT4">
                  <p:embed/>
                  <p:pic>
                    <p:nvPicPr>
                      <p:cNvPr id="11" name="Object 10">
                        <a:extLst>
                          <a:ext uri="{FF2B5EF4-FFF2-40B4-BE49-F238E27FC236}">
                            <a16:creationId xmlns:a16="http://schemas.microsoft.com/office/drawing/2014/main" id="{196802E6-ECBE-44CE-B1C5-6DC8548F1268}"/>
                          </a:ext>
                        </a:extLst>
                      </p:cNvPr>
                      <p:cNvPicPr/>
                      <p:nvPr/>
                    </p:nvPicPr>
                    <p:blipFill>
                      <a:blip r:embed="rId4"/>
                      <a:stretch>
                        <a:fillRect/>
                      </a:stretch>
                    </p:blipFill>
                    <p:spPr>
                      <a:xfrm>
                        <a:off x="3795252" y="5930721"/>
                        <a:ext cx="744586" cy="398269"/>
                      </a:xfrm>
                      <a:prstGeom prst="rect">
                        <a:avLst/>
                      </a:prstGeom>
                    </p:spPr>
                  </p:pic>
                </p:oleObj>
              </mc:Fallback>
            </mc:AlternateContent>
          </a:graphicData>
        </a:graphic>
      </p:graphicFrame>
      <p:graphicFrame>
        <p:nvGraphicFramePr>
          <p:cNvPr id="17" name="Content Placeholder 16" descr="Table is accessible to screenreaders">
            <a:extLst>
              <a:ext uri="{FF2B5EF4-FFF2-40B4-BE49-F238E27FC236}">
                <a16:creationId xmlns:a16="http://schemas.microsoft.com/office/drawing/2014/main" id="{939340E0-48C0-4EC6-B375-54E86D38283C}"/>
              </a:ext>
            </a:extLst>
          </p:cNvPr>
          <p:cNvGraphicFramePr>
            <a:graphicFrameLocks noGrp="1"/>
          </p:cNvGraphicFramePr>
          <p:nvPr>
            <p:ph sz="quarter" idx="19"/>
            <p:extLst>
              <p:ext uri="{D42A27DB-BD31-4B8C-83A1-F6EECF244321}">
                <p14:modId xmlns:p14="http://schemas.microsoft.com/office/powerpoint/2010/main" val="1835944729"/>
              </p:ext>
            </p:extLst>
          </p:nvPr>
        </p:nvGraphicFramePr>
        <p:xfrm>
          <a:off x="4876800" y="2531883"/>
          <a:ext cx="3886199" cy="2934865"/>
        </p:xfrm>
        <a:graphic>
          <a:graphicData uri="http://schemas.openxmlformats.org/drawingml/2006/table">
            <a:tbl>
              <a:tblPr firstRow="1" bandRow="1">
                <a:tableStyleId>{2D5ABB26-0587-4C30-8999-92F81FD0307C}</a:tableStyleId>
              </a:tblPr>
              <a:tblGrid>
                <a:gridCol w="2895600">
                  <a:extLst>
                    <a:ext uri="{9D8B030D-6E8A-4147-A177-3AD203B41FA5}">
                      <a16:colId xmlns:a16="http://schemas.microsoft.com/office/drawing/2014/main" val="2627155048"/>
                    </a:ext>
                  </a:extLst>
                </a:gridCol>
                <a:gridCol w="990599">
                  <a:extLst>
                    <a:ext uri="{9D8B030D-6E8A-4147-A177-3AD203B41FA5}">
                      <a16:colId xmlns:a16="http://schemas.microsoft.com/office/drawing/2014/main" val="3826946135"/>
                    </a:ext>
                  </a:extLst>
                </a:gridCol>
              </a:tblGrid>
              <a:tr h="249926">
                <a:tc>
                  <a:txBody>
                    <a:bodyPr/>
                    <a:lstStyle/>
                    <a:p>
                      <a:pPr algn="l" fontAlgn="b"/>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600" b="1" u="none" strike="noStrike" dirty="0">
                          <a:effectLst/>
                        </a:rPr>
                        <a:t>Credit</a:t>
                      </a:r>
                      <a:endParaRPr lang="en-US" sz="1600" b="1"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43578186"/>
                  </a:ext>
                </a:extLst>
              </a:tr>
              <a:tr h="249926">
                <a:tc>
                  <a:txBody>
                    <a:bodyPr/>
                    <a:lstStyle/>
                    <a:p>
                      <a:pPr algn="l" fontAlgn="b"/>
                      <a:r>
                        <a:rPr lang="en-US" sz="1600" u="none" strike="noStrike" dirty="0">
                          <a:effectLst/>
                        </a:rPr>
                        <a:t>Accumulated Depreciation</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rPr>
                        <a:t>$      850 </a:t>
                      </a:r>
                      <a:endParaRPr lang="en-US" sz="1600" b="0" i="0" u="none" strike="noStrike" dirty="0">
                        <a:solidFill>
                          <a:srgbClr val="000000"/>
                        </a:solidFill>
                        <a:effectLst/>
                        <a:latin typeface="Calibri" panose="020F0502020204030204" pitchFamily="34" charset="0"/>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3187122"/>
                  </a:ext>
                </a:extLst>
              </a:tr>
              <a:tr h="249926">
                <a:tc>
                  <a:txBody>
                    <a:bodyPr/>
                    <a:lstStyle/>
                    <a:p>
                      <a:pPr algn="l" fontAlgn="b"/>
                      <a:r>
                        <a:rPr lang="en-US" sz="1600" u="none" strike="noStrike" dirty="0">
                          <a:effectLst/>
                        </a:rPr>
                        <a:t>Notes Payable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rPr>
                        <a:t>5,000 </a:t>
                      </a:r>
                      <a:endParaRPr lang="en-US" sz="1600" b="0" i="0" u="none" strike="noStrike" dirty="0">
                        <a:solidFill>
                          <a:srgbClr val="000000"/>
                        </a:solidFill>
                        <a:effectLst/>
                        <a:latin typeface="Calibri" panose="020F0502020204030204" pitchFamily="34" charset="0"/>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9409452"/>
                  </a:ext>
                </a:extLst>
              </a:tr>
              <a:tr h="286860">
                <a:tc>
                  <a:txBody>
                    <a:bodyPr/>
                    <a:lstStyle/>
                    <a:p>
                      <a:pPr algn="l" fontAlgn="b"/>
                      <a:r>
                        <a:rPr lang="en-US" sz="1600" u="none" strike="noStrike" dirty="0">
                          <a:effectLst/>
                        </a:rPr>
                        <a:t>Accounts Payable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rPr>
                        <a:t>1,510 </a:t>
                      </a:r>
                      <a:endParaRPr lang="en-US" sz="1600" b="0" i="0" u="none" strike="noStrike" dirty="0">
                        <a:solidFill>
                          <a:srgbClr val="000000"/>
                        </a:solidFill>
                        <a:effectLst/>
                        <a:latin typeface="Calibri" panose="020F0502020204030204" pitchFamily="34" charset="0"/>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07421175"/>
                  </a:ext>
                </a:extLst>
              </a:tr>
              <a:tr h="249926">
                <a:tc>
                  <a:txBody>
                    <a:bodyPr/>
                    <a:lstStyle/>
                    <a:p>
                      <a:pPr algn="l" fontAlgn="b"/>
                      <a:r>
                        <a:rPr lang="en-US" sz="1600" u="none" strike="noStrike" dirty="0">
                          <a:effectLst/>
                        </a:rPr>
                        <a:t>Salaries and Wages Payable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rPr>
                        <a:t>400 </a:t>
                      </a:r>
                      <a:endParaRPr lang="en-US" sz="1600" b="0" i="0" u="none" strike="noStrike" dirty="0">
                        <a:solidFill>
                          <a:srgbClr val="000000"/>
                        </a:solidFill>
                        <a:effectLst/>
                        <a:latin typeface="Calibri" panose="020F0502020204030204" pitchFamily="34" charset="0"/>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9856440"/>
                  </a:ext>
                </a:extLst>
              </a:tr>
              <a:tr h="266786">
                <a:tc>
                  <a:txBody>
                    <a:bodyPr/>
                    <a:lstStyle/>
                    <a:p>
                      <a:pPr algn="l" fontAlgn="b"/>
                      <a:r>
                        <a:rPr lang="en-US" sz="1600" u="none" strike="noStrike" dirty="0">
                          <a:effectLst/>
                        </a:rPr>
                        <a:t>Interest Payable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rPr>
                        <a:t>50 </a:t>
                      </a:r>
                      <a:endParaRPr lang="en-US" sz="1600" b="0" i="0" u="none" strike="noStrike" dirty="0">
                        <a:solidFill>
                          <a:srgbClr val="000000"/>
                        </a:solidFill>
                        <a:effectLst/>
                        <a:latin typeface="Calibri" panose="020F0502020204030204" pitchFamily="34" charset="0"/>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68592072"/>
                  </a:ext>
                </a:extLst>
              </a:tr>
              <a:tr h="284994">
                <a:tc>
                  <a:txBody>
                    <a:bodyPr/>
                    <a:lstStyle/>
                    <a:p>
                      <a:pPr algn="l" fontAlgn="b"/>
                      <a:r>
                        <a:rPr lang="en-US" sz="1600" u="none" strike="noStrike" dirty="0">
                          <a:effectLst/>
                        </a:rPr>
                        <a:t>Unearned Rent Revenue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rPr>
                        <a:t>500 </a:t>
                      </a:r>
                      <a:endParaRPr lang="en-US" sz="1600" b="0" i="0" u="none" strike="noStrike" dirty="0">
                        <a:solidFill>
                          <a:srgbClr val="000000"/>
                        </a:solidFill>
                        <a:effectLst/>
                        <a:latin typeface="Calibri" panose="020F0502020204030204" pitchFamily="34" charset="0"/>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78826201"/>
                  </a:ext>
                </a:extLst>
              </a:tr>
              <a:tr h="249926">
                <a:tc>
                  <a:txBody>
                    <a:bodyPr/>
                    <a:lstStyle/>
                    <a:p>
                      <a:pPr algn="l" fontAlgn="b"/>
                      <a:r>
                        <a:rPr lang="en-US" sz="1600" u="none" strike="noStrike" dirty="0">
                          <a:effectLst/>
                        </a:rPr>
                        <a:t>Owner’s Capital</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rPr>
                        <a:t>14,000 </a:t>
                      </a:r>
                      <a:endParaRPr lang="en-US" sz="1600" b="0" i="0" u="none" strike="noStrike" dirty="0">
                        <a:solidFill>
                          <a:srgbClr val="000000"/>
                        </a:solidFill>
                        <a:effectLst/>
                        <a:latin typeface="Calibri" panose="020F0502020204030204" pitchFamily="34" charset="0"/>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57131699"/>
                  </a:ext>
                </a:extLst>
              </a:tr>
              <a:tr h="249926">
                <a:tc>
                  <a:txBody>
                    <a:bodyPr/>
                    <a:lstStyle/>
                    <a:p>
                      <a:pPr algn="l" fontAlgn="b"/>
                      <a:r>
                        <a:rPr lang="en-US" sz="1600" u="none" strike="noStrike" dirty="0">
                          <a:effectLst/>
                        </a:rPr>
                        <a:t>Service Revenue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rPr>
                        <a:t>14,200 </a:t>
                      </a:r>
                      <a:endParaRPr lang="en-US" sz="1600" b="0" i="0" u="none" strike="noStrike" dirty="0">
                        <a:solidFill>
                          <a:srgbClr val="000000"/>
                        </a:solidFill>
                        <a:effectLst/>
                        <a:latin typeface="Calibri" panose="020F0502020204030204" pitchFamily="34" charset="0"/>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24197817"/>
                  </a:ext>
                </a:extLst>
              </a:tr>
              <a:tr h="249926">
                <a:tc>
                  <a:txBody>
                    <a:bodyPr/>
                    <a:lstStyle/>
                    <a:p>
                      <a:pPr algn="l" fontAlgn="b"/>
                      <a:r>
                        <a:rPr lang="en-US" sz="1600" u="none" strike="noStrike" dirty="0">
                          <a:effectLst/>
                        </a:rPr>
                        <a:t>Rent Revenue</a:t>
                      </a:r>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600" u="none" strike="noStrike" dirty="0">
                          <a:effectLst/>
                        </a:rPr>
                        <a:t>800 </a:t>
                      </a:r>
                      <a:endParaRPr lang="en-US" sz="1600" b="0" i="0" u="none" strike="noStrike" dirty="0">
                        <a:solidFill>
                          <a:srgbClr val="000000"/>
                        </a:solidFill>
                        <a:effectLst/>
                        <a:latin typeface="Calibri" panose="020F0502020204030204" pitchFamily="34" charset="0"/>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24833097"/>
                  </a:ext>
                </a:extLst>
              </a:tr>
              <a:tr h="346743">
                <a:tc>
                  <a:txBody>
                    <a:bodyPr/>
                    <a:lstStyle/>
                    <a:p>
                      <a:pPr algn="l" fontAlgn="b"/>
                      <a:endParaRPr lang="en-US" sz="16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a:pPr>
                      <a:r>
                        <a:rPr lang="en-US" sz="800" b="0" i="0" u="none" strike="noStrike" dirty="0">
                          <a:solidFill>
                            <a:schemeClr val="bg1"/>
                          </a:solidFill>
                          <a:effectLst/>
                          <a:latin typeface="+mn-lt"/>
                        </a:rPr>
                        <a:t>$37,310 double border</a:t>
                      </a:r>
                    </a:p>
                    <a:p>
                      <a:pPr algn="r" fontAlgn="b"/>
                      <a:endParaRPr lang="en-US" sz="800" b="0" i="0" u="none" strike="noStrike" dirty="0">
                        <a:solidFill>
                          <a:srgbClr val="000000"/>
                        </a:solidFill>
                        <a:effectLst/>
                        <a:latin typeface="Calibri" panose="020F0502020204030204" pitchFamily="34" charset="0"/>
                      </a:endParaRPr>
                    </a:p>
                  </a:txBody>
                  <a:tcPr marL="4233" marR="9144" marT="4233"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79390399"/>
                  </a:ext>
                </a:extLst>
              </a:tr>
            </a:tbl>
          </a:graphicData>
        </a:graphic>
      </p:graphicFrame>
      <p:graphicFrame>
        <p:nvGraphicFramePr>
          <p:cNvPr id="20" name="Content Placeholder 19" descr="Image description is in table cell">
            <a:extLst>
              <a:ext uri="{FF2B5EF4-FFF2-40B4-BE49-F238E27FC236}">
                <a16:creationId xmlns:a16="http://schemas.microsoft.com/office/drawing/2014/main" id="{56474290-785D-41D8-B22C-0FD5E45A1099}"/>
              </a:ext>
            </a:extLst>
          </p:cNvPr>
          <p:cNvGraphicFramePr>
            <a:graphicFrameLocks noGrp="1" noChangeAspect="1"/>
          </p:cNvGraphicFramePr>
          <p:nvPr>
            <p:ph sz="quarter" idx="20"/>
            <p:extLst>
              <p:ext uri="{D42A27DB-BD31-4B8C-83A1-F6EECF244321}">
                <p14:modId xmlns:p14="http://schemas.microsoft.com/office/powerpoint/2010/main" val="3138233209"/>
              </p:ext>
            </p:extLst>
          </p:nvPr>
        </p:nvGraphicFramePr>
        <p:xfrm>
          <a:off x="8132680" y="5148236"/>
          <a:ext cx="726859" cy="388785"/>
        </p:xfrm>
        <a:graphic>
          <a:graphicData uri="http://schemas.openxmlformats.org/presentationml/2006/ole">
            <mc:AlternateContent xmlns:mc="http://schemas.openxmlformats.org/markup-compatibility/2006">
              <mc:Choice xmlns:v="urn:schemas-microsoft-com:vml" Requires="v">
                <p:oleObj spid="_x0000_s4046" name="Equation" r:id="rId5" imgW="545760" imgH="291960" progId="Equation.DSMT4">
                  <p:embed/>
                </p:oleObj>
              </mc:Choice>
              <mc:Fallback>
                <p:oleObj name="Equation" r:id="rId5" imgW="545760" imgH="291960" progId="Equation.DSMT4">
                  <p:embed/>
                  <p:pic>
                    <p:nvPicPr>
                      <p:cNvPr id="19" name="Object 18">
                        <a:extLst>
                          <a:ext uri="{FF2B5EF4-FFF2-40B4-BE49-F238E27FC236}">
                            <a16:creationId xmlns:a16="http://schemas.microsoft.com/office/drawing/2014/main" id="{ADF312F0-702A-4783-B2D3-38047896AAE0}"/>
                          </a:ext>
                        </a:extLst>
                      </p:cNvPr>
                      <p:cNvPicPr/>
                      <p:nvPr/>
                    </p:nvPicPr>
                    <p:blipFill>
                      <a:blip r:embed="rId6"/>
                      <a:stretch>
                        <a:fillRect/>
                      </a:stretch>
                    </p:blipFill>
                    <p:spPr>
                      <a:xfrm>
                        <a:off x="8132680" y="5148236"/>
                        <a:ext cx="726859" cy="388785"/>
                      </a:xfrm>
                      <a:prstGeom prst="rect">
                        <a:avLst/>
                      </a:prstGeom>
                    </p:spPr>
                  </p:pic>
                </p:oleObj>
              </mc:Fallback>
            </mc:AlternateContent>
          </a:graphicData>
        </a:graphic>
      </p:graphicFrame>
      <p:sp>
        <p:nvSpPr>
          <p:cNvPr id="8" name="Slide Number Placeholder 7">
            <a:extLst>
              <a:ext uri="{FF2B5EF4-FFF2-40B4-BE49-F238E27FC236}">
                <a16:creationId xmlns:a16="http://schemas.microsoft.com/office/drawing/2014/main" id="{7FFECB79-D407-430E-B113-BDF4E7960B3F}"/>
              </a:ext>
            </a:extLst>
          </p:cNvPr>
          <p:cNvSpPr>
            <a:spLocks noGrp="1"/>
          </p:cNvSpPr>
          <p:nvPr>
            <p:ph type="sldNum" sz="quarter" idx="10"/>
          </p:nvPr>
        </p:nvSpPr>
        <p:spPr/>
        <p:txBody>
          <a:bodyPr/>
          <a:lstStyle/>
          <a:p>
            <a:fld id="{67B19427-F580-D146-B60E-4CADEE75497F}" type="slidenum">
              <a:rPr lang="en-US" smtClean="0"/>
              <a:pPr/>
              <a:t>67</a:t>
            </a:fld>
            <a:endParaRPr lang="en-US" dirty="0"/>
          </a:p>
        </p:txBody>
      </p:sp>
      <p:sp>
        <p:nvSpPr>
          <p:cNvPr id="9" name="Footer Placeholder 8">
            <a:extLst>
              <a:ext uri="{FF2B5EF4-FFF2-40B4-BE49-F238E27FC236}">
                <a16:creationId xmlns:a16="http://schemas.microsoft.com/office/drawing/2014/main" id="{EA7EE4CF-DC84-4DBA-B424-6E9940B1C807}"/>
              </a:ext>
            </a:extLst>
          </p:cNvPr>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191699486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80B4A-3BD9-494F-B748-8B983608EF38}"/>
              </a:ext>
            </a:extLst>
          </p:cNvPr>
          <p:cNvSpPr>
            <a:spLocks noGrp="1"/>
          </p:cNvSpPr>
          <p:nvPr>
            <p:ph type="title"/>
          </p:nvPr>
        </p:nvSpPr>
        <p:spPr>
          <a:xfrm>
            <a:off x="304800" y="762001"/>
            <a:ext cx="8534400" cy="685799"/>
          </a:xfrm>
        </p:spPr>
        <p:txBody>
          <a:bodyPr/>
          <a:lstStyle/>
          <a:p>
            <a:r>
              <a:rPr lang="en-US" b="1" dirty="0">
                <a:ea typeface="Source Sans Pro" charset="0"/>
              </a:rPr>
              <a:t>Do It! 4: </a:t>
            </a:r>
            <a:r>
              <a:rPr lang="en-US" b="1" dirty="0">
                <a:solidFill>
                  <a:srgbClr val="196E78"/>
                </a:solidFill>
                <a:ea typeface="Source Sans Pro" charset="0"/>
              </a:rPr>
              <a:t>Trial Balance </a:t>
            </a:r>
            <a:r>
              <a:rPr lang="en-US" sz="2400" dirty="0">
                <a:solidFill>
                  <a:srgbClr val="196E78"/>
                </a:solidFill>
                <a:ea typeface="Source Sans Pro" charset="0"/>
              </a:rPr>
              <a:t>(2 of 4)</a:t>
            </a:r>
            <a:endParaRPr lang="en-US" dirty="0"/>
          </a:p>
        </p:txBody>
      </p:sp>
      <p:sp>
        <p:nvSpPr>
          <p:cNvPr id="3" name="Content Placeholder 2">
            <a:extLst>
              <a:ext uri="{FF2B5EF4-FFF2-40B4-BE49-F238E27FC236}">
                <a16:creationId xmlns:a16="http://schemas.microsoft.com/office/drawing/2014/main" id="{5BA44C53-5F3E-4139-BB42-CCAB041956CF}"/>
              </a:ext>
            </a:extLst>
          </p:cNvPr>
          <p:cNvSpPr>
            <a:spLocks noGrp="1"/>
          </p:cNvSpPr>
          <p:nvPr>
            <p:ph sz="quarter" idx="16"/>
          </p:nvPr>
        </p:nvSpPr>
        <p:spPr>
          <a:xfrm>
            <a:off x="304800" y="1828800"/>
            <a:ext cx="6934200" cy="381000"/>
          </a:xfrm>
        </p:spPr>
        <p:txBody>
          <a:bodyPr/>
          <a:lstStyle/>
          <a:p>
            <a:r>
              <a:rPr lang="en-US" sz="2000" b="1" dirty="0"/>
              <a:t>a. Determine the net income for the quarter April 1 to June 30.</a:t>
            </a:r>
            <a:endParaRPr lang="en-US" sz="2000" dirty="0"/>
          </a:p>
        </p:txBody>
      </p:sp>
      <p:graphicFrame>
        <p:nvGraphicFramePr>
          <p:cNvPr id="8" name="Content Placeholder 7" descr="Table is accessible to screenreaders">
            <a:extLst>
              <a:ext uri="{FF2B5EF4-FFF2-40B4-BE49-F238E27FC236}">
                <a16:creationId xmlns:a16="http://schemas.microsoft.com/office/drawing/2014/main" id="{DE645CD0-4083-4DAA-918D-48950661AA1F}"/>
              </a:ext>
            </a:extLst>
          </p:cNvPr>
          <p:cNvGraphicFramePr>
            <a:graphicFrameLocks noGrp="1"/>
          </p:cNvGraphicFramePr>
          <p:nvPr>
            <p:ph sz="quarter" idx="17"/>
            <p:extLst>
              <p:ext uri="{D42A27DB-BD31-4B8C-83A1-F6EECF244321}">
                <p14:modId xmlns:p14="http://schemas.microsoft.com/office/powerpoint/2010/main" val="315538362"/>
              </p:ext>
            </p:extLst>
          </p:nvPr>
        </p:nvGraphicFramePr>
        <p:xfrm>
          <a:off x="762000" y="2362200"/>
          <a:ext cx="6705600" cy="3886194"/>
        </p:xfrm>
        <a:graphic>
          <a:graphicData uri="http://schemas.openxmlformats.org/drawingml/2006/table">
            <a:tbl>
              <a:tblPr firstRow="1" bandRow="1">
                <a:tableStyleId>{2D5ABB26-0587-4C30-8999-92F81FD0307C}</a:tableStyleId>
              </a:tblPr>
              <a:tblGrid>
                <a:gridCol w="4495800">
                  <a:extLst>
                    <a:ext uri="{9D8B030D-6E8A-4147-A177-3AD203B41FA5}">
                      <a16:colId xmlns:a16="http://schemas.microsoft.com/office/drawing/2014/main" val="2307062075"/>
                    </a:ext>
                  </a:extLst>
                </a:gridCol>
                <a:gridCol w="914400">
                  <a:extLst>
                    <a:ext uri="{9D8B030D-6E8A-4147-A177-3AD203B41FA5}">
                      <a16:colId xmlns:a16="http://schemas.microsoft.com/office/drawing/2014/main" val="1983405186"/>
                    </a:ext>
                  </a:extLst>
                </a:gridCol>
                <a:gridCol w="1295400">
                  <a:extLst>
                    <a:ext uri="{9D8B030D-6E8A-4147-A177-3AD203B41FA5}">
                      <a16:colId xmlns:a16="http://schemas.microsoft.com/office/drawing/2014/main" val="506593181"/>
                    </a:ext>
                  </a:extLst>
                </a:gridCol>
              </a:tblGrid>
              <a:tr h="298938">
                <a:tc>
                  <a:txBody>
                    <a:bodyPr/>
                    <a:lstStyle/>
                    <a:p>
                      <a:r>
                        <a:rPr lang="en-US" sz="1600" dirty="0"/>
                        <a:t>Revenues</a:t>
                      </a:r>
                    </a:p>
                  </a:txBody>
                  <a:tcPr marT="9144" marB="9144"/>
                </a:tc>
                <a:tc>
                  <a:txBody>
                    <a:bodyPr/>
                    <a:lstStyle/>
                    <a:p>
                      <a:endParaRPr lang="en-US" sz="1600"/>
                    </a:p>
                  </a:txBody>
                  <a:tcPr marT="9144" marB="9144"/>
                </a:tc>
                <a:tc>
                  <a:txBody>
                    <a:bodyPr/>
                    <a:lstStyle/>
                    <a:p>
                      <a:endParaRPr lang="en-US" sz="1600" dirty="0"/>
                    </a:p>
                  </a:txBody>
                  <a:tcPr marT="9144" marB="9144"/>
                </a:tc>
                <a:extLst>
                  <a:ext uri="{0D108BD9-81ED-4DB2-BD59-A6C34878D82A}">
                    <a16:rowId xmlns:a16="http://schemas.microsoft.com/office/drawing/2014/main" val="376335071"/>
                  </a:ext>
                </a:extLst>
              </a:tr>
              <a:tr h="298938">
                <a:tc>
                  <a:txBody>
                    <a:bodyPr/>
                    <a:lstStyle/>
                    <a:p>
                      <a:pPr marL="0" indent="236538"/>
                      <a:r>
                        <a:rPr lang="en-US" sz="1600" dirty="0"/>
                        <a:t>Service revenue</a:t>
                      </a:r>
                    </a:p>
                  </a:txBody>
                  <a:tcPr marT="9144" marB="9144"/>
                </a:tc>
                <a:tc>
                  <a:txBody>
                    <a:bodyPr/>
                    <a:lstStyle/>
                    <a:p>
                      <a:pPr algn="r"/>
                      <a:r>
                        <a:rPr lang="en-US" sz="1600" dirty="0"/>
                        <a:t>$14,200</a:t>
                      </a:r>
                    </a:p>
                  </a:txBody>
                  <a:tcPr marT="9144" marB="9144"/>
                </a:tc>
                <a:tc>
                  <a:txBody>
                    <a:bodyPr/>
                    <a:lstStyle/>
                    <a:p>
                      <a:pPr algn="r"/>
                      <a:endParaRPr lang="en-US" sz="1600"/>
                    </a:p>
                  </a:txBody>
                  <a:tcPr marT="9144" marB="9144"/>
                </a:tc>
                <a:extLst>
                  <a:ext uri="{0D108BD9-81ED-4DB2-BD59-A6C34878D82A}">
                    <a16:rowId xmlns:a16="http://schemas.microsoft.com/office/drawing/2014/main" val="3828782725"/>
                  </a:ext>
                </a:extLst>
              </a:tr>
              <a:tr h="298938">
                <a:tc>
                  <a:txBody>
                    <a:bodyPr/>
                    <a:lstStyle/>
                    <a:p>
                      <a:pPr marL="0" indent="236538"/>
                      <a:r>
                        <a:rPr lang="en-US" sz="1600" dirty="0"/>
                        <a:t>Rent revenue</a:t>
                      </a:r>
                    </a:p>
                  </a:txBody>
                  <a:tcPr marT="9144" marB="9144"/>
                </a:tc>
                <a:tc>
                  <a:txBody>
                    <a:bodyPr/>
                    <a:lstStyle/>
                    <a:p>
                      <a:pPr algn="r"/>
                      <a:r>
                        <a:rPr lang="en-US" sz="1600" dirty="0"/>
                        <a:t>800</a:t>
                      </a:r>
                    </a:p>
                  </a:txBody>
                  <a:tcPr marT="9144" marB="9144">
                    <a:lnB w="12700" cap="flat" cmpd="sng" algn="ctr">
                      <a:solidFill>
                        <a:schemeClr val="tx1"/>
                      </a:solidFill>
                      <a:prstDash val="solid"/>
                      <a:round/>
                      <a:headEnd type="none" w="med" len="med"/>
                      <a:tailEnd type="none" w="med" len="med"/>
                    </a:lnB>
                  </a:tcPr>
                </a:tc>
                <a:tc>
                  <a:txBody>
                    <a:bodyPr/>
                    <a:lstStyle/>
                    <a:p>
                      <a:pPr algn="r"/>
                      <a:endParaRPr lang="en-US" sz="1600"/>
                    </a:p>
                  </a:txBody>
                  <a:tcPr marT="9144" marB="9144"/>
                </a:tc>
                <a:extLst>
                  <a:ext uri="{0D108BD9-81ED-4DB2-BD59-A6C34878D82A}">
                    <a16:rowId xmlns:a16="http://schemas.microsoft.com/office/drawing/2014/main" val="2566438825"/>
                  </a:ext>
                </a:extLst>
              </a:tr>
              <a:tr h="298938">
                <a:tc>
                  <a:txBody>
                    <a:bodyPr/>
                    <a:lstStyle/>
                    <a:p>
                      <a:pPr marL="0" indent="457200"/>
                      <a:r>
                        <a:rPr lang="en-US" sz="1600" dirty="0"/>
                        <a:t>Total revenues</a:t>
                      </a:r>
                    </a:p>
                  </a:txBody>
                  <a:tcPr marT="9144" marB="9144"/>
                </a:tc>
                <a:tc>
                  <a:txBody>
                    <a:bodyPr/>
                    <a:lstStyle/>
                    <a:p>
                      <a:pPr algn="r"/>
                      <a:endParaRPr lang="en-US" sz="1600" dirty="0"/>
                    </a:p>
                  </a:txBody>
                  <a:tcPr marT="9144" marB="9144">
                    <a:lnT w="12700" cap="flat" cmpd="sng" algn="ctr">
                      <a:solidFill>
                        <a:schemeClr val="tx1"/>
                      </a:solidFill>
                      <a:prstDash val="solid"/>
                      <a:round/>
                      <a:headEnd type="none" w="med" len="med"/>
                      <a:tailEnd type="none" w="med" len="med"/>
                    </a:lnT>
                  </a:tcPr>
                </a:tc>
                <a:tc>
                  <a:txBody>
                    <a:bodyPr/>
                    <a:lstStyle/>
                    <a:p>
                      <a:pPr algn="r"/>
                      <a:r>
                        <a:rPr lang="en-US" sz="1600" dirty="0"/>
                        <a:t>$15,000</a:t>
                      </a:r>
                    </a:p>
                  </a:txBody>
                  <a:tcPr marT="9144" marB="9144"/>
                </a:tc>
                <a:extLst>
                  <a:ext uri="{0D108BD9-81ED-4DB2-BD59-A6C34878D82A}">
                    <a16:rowId xmlns:a16="http://schemas.microsoft.com/office/drawing/2014/main" val="111740938"/>
                  </a:ext>
                </a:extLst>
              </a:tr>
              <a:tr h="298938">
                <a:tc>
                  <a:txBody>
                    <a:bodyPr/>
                    <a:lstStyle/>
                    <a:p>
                      <a:r>
                        <a:rPr lang="en-US" sz="1600" dirty="0"/>
                        <a:t>Expenses</a:t>
                      </a:r>
                    </a:p>
                  </a:txBody>
                  <a:tcPr marT="9144" marB="9144"/>
                </a:tc>
                <a:tc>
                  <a:txBody>
                    <a:bodyPr/>
                    <a:lstStyle/>
                    <a:p>
                      <a:pPr algn="r"/>
                      <a:endParaRPr lang="en-US" sz="1600" dirty="0"/>
                    </a:p>
                  </a:txBody>
                  <a:tcPr marT="9144" marB="9144"/>
                </a:tc>
                <a:tc>
                  <a:txBody>
                    <a:bodyPr/>
                    <a:lstStyle/>
                    <a:p>
                      <a:pPr algn="r"/>
                      <a:endParaRPr lang="en-US" sz="1600"/>
                    </a:p>
                  </a:txBody>
                  <a:tcPr marT="9144" marB="9144"/>
                </a:tc>
                <a:extLst>
                  <a:ext uri="{0D108BD9-81ED-4DB2-BD59-A6C34878D82A}">
                    <a16:rowId xmlns:a16="http://schemas.microsoft.com/office/drawing/2014/main" val="2617125679"/>
                  </a:ext>
                </a:extLst>
              </a:tr>
              <a:tr h="298938">
                <a:tc>
                  <a:txBody>
                    <a:bodyPr/>
                    <a:lstStyle/>
                    <a:p>
                      <a:pPr marL="0" indent="236538"/>
                      <a:r>
                        <a:rPr lang="en-US" sz="1600" dirty="0"/>
                        <a:t>Salaries and wages expense</a:t>
                      </a:r>
                    </a:p>
                  </a:txBody>
                  <a:tcPr marT="9144" marB="9144"/>
                </a:tc>
                <a:tc>
                  <a:txBody>
                    <a:bodyPr/>
                    <a:lstStyle/>
                    <a:p>
                      <a:pPr algn="r"/>
                      <a:r>
                        <a:rPr lang="en-US" sz="1600" dirty="0"/>
                        <a:t>9,400</a:t>
                      </a:r>
                    </a:p>
                  </a:txBody>
                  <a:tcPr marT="9144" marB="9144"/>
                </a:tc>
                <a:tc>
                  <a:txBody>
                    <a:bodyPr/>
                    <a:lstStyle/>
                    <a:p>
                      <a:pPr algn="r"/>
                      <a:endParaRPr lang="en-US" sz="1600"/>
                    </a:p>
                  </a:txBody>
                  <a:tcPr marT="9144" marB="9144"/>
                </a:tc>
                <a:extLst>
                  <a:ext uri="{0D108BD9-81ED-4DB2-BD59-A6C34878D82A}">
                    <a16:rowId xmlns:a16="http://schemas.microsoft.com/office/drawing/2014/main" val="542835772"/>
                  </a:ext>
                </a:extLst>
              </a:tr>
              <a:tr h="298938">
                <a:tc>
                  <a:txBody>
                    <a:bodyPr/>
                    <a:lstStyle/>
                    <a:p>
                      <a:pPr marL="0" indent="236538"/>
                      <a:r>
                        <a:rPr lang="en-US" sz="1600" dirty="0"/>
                        <a:t>Rent expense</a:t>
                      </a:r>
                    </a:p>
                  </a:txBody>
                  <a:tcPr marT="9144" marB="9144"/>
                </a:tc>
                <a:tc>
                  <a:txBody>
                    <a:bodyPr/>
                    <a:lstStyle/>
                    <a:p>
                      <a:pPr algn="r"/>
                      <a:r>
                        <a:rPr lang="en-US" sz="1600" dirty="0"/>
                        <a:t>1,500</a:t>
                      </a:r>
                    </a:p>
                  </a:txBody>
                  <a:tcPr marT="9144" marB="9144"/>
                </a:tc>
                <a:tc>
                  <a:txBody>
                    <a:bodyPr/>
                    <a:lstStyle/>
                    <a:p>
                      <a:pPr algn="r"/>
                      <a:endParaRPr lang="en-US" sz="1600"/>
                    </a:p>
                  </a:txBody>
                  <a:tcPr marT="9144" marB="9144"/>
                </a:tc>
                <a:extLst>
                  <a:ext uri="{0D108BD9-81ED-4DB2-BD59-A6C34878D82A}">
                    <a16:rowId xmlns:a16="http://schemas.microsoft.com/office/drawing/2014/main" val="790837578"/>
                  </a:ext>
                </a:extLst>
              </a:tr>
              <a:tr h="298938">
                <a:tc>
                  <a:txBody>
                    <a:bodyPr/>
                    <a:lstStyle/>
                    <a:p>
                      <a:pPr marL="0" indent="236538"/>
                      <a:r>
                        <a:rPr lang="en-US" sz="1600" dirty="0"/>
                        <a:t>Depreciation expense</a:t>
                      </a:r>
                    </a:p>
                  </a:txBody>
                  <a:tcPr marT="9144" marB="9144"/>
                </a:tc>
                <a:tc>
                  <a:txBody>
                    <a:bodyPr/>
                    <a:lstStyle/>
                    <a:p>
                      <a:pPr algn="r"/>
                      <a:r>
                        <a:rPr lang="en-US" sz="1600" dirty="0"/>
                        <a:t>850</a:t>
                      </a:r>
                    </a:p>
                  </a:txBody>
                  <a:tcPr marT="9144" marB="9144"/>
                </a:tc>
                <a:tc>
                  <a:txBody>
                    <a:bodyPr/>
                    <a:lstStyle/>
                    <a:p>
                      <a:pPr algn="r"/>
                      <a:endParaRPr lang="en-US" sz="1600"/>
                    </a:p>
                  </a:txBody>
                  <a:tcPr marT="9144" marB="9144"/>
                </a:tc>
                <a:extLst>
                  <a:ext uri="{0D108BD9-81ED-4DB2-BD59-A6C34878D82A}">
                    <a16:rowId xmlns:a16="http://schemas.microsoft.com/office/drawing/2014/main" val="1150382978"/>
                  </a:ext>
                </a:extLst>
              </a:tr>
              <a:tr h="298938">
                <a:tc>
                  <a:txBody>
                    <a:bodyPr/>
                    <a:lstStyle/>
                    <a:p>
                      <a:pPr marL="0" indent="236538"/>
                      <a:r>
                        <a:rPr lang="en-US" sz="1600" dirty="0"/>
                        <a:t>Utilities expense</a:t>
                      </a:r>
                    </a:p>
                  </a:txBody>
                  <a:tcPr marT="9144" marB="9144"/>
                </a:tc>
                <a:tc>
                  <a:txBody>
                    <a:bodyPr/>
                    <a:lstStyle/>
                    <a:p>
                      <a:pPr algn="r"/>
                      <a:r>
                        <a:rPr lang="en-US" sz="1600" dirty="0"/>
                        <a:t>510</a:t>
                      </a:r>
                    </a:p>
                  </a:txBody>
                  <a:tcPr marT="9144" marB="9144"/>
                </a:tc>
                <a:tc>
                  <a:txBody>
                    <a:bodyPr/>
                    <a:lstStyle/>
                    <a:p>
                      <a:pPr algn="r"/>
                      <a:endParaRPr lang="en-US" sz="1600"/>
                    </a:p>
                  </a:txBody>
                  <a:tcPr marT="9144" marB="9144"/>
                </a:tc>
                <a:extLst>
                  <a:ext uri="{0D108BD9-81ED-4DB2-BD59-A6C34878D82A}">
                    <a16:rowId xmlns:a16="http://schemas.microsoft.com/office/drawing/2014/main" val="299324137"/>
                  </a:ext>
                </a:extLst>
              </a:tr>
              <a:tr h="298938">
                <a:tc>
                  <a:txBody>
                    <a:bodyPr/>
                    <a:lstStyle/>
                    <a:p>
                      <a:pPr marL="0" indent="236538"/>
                      <a:r>
                        <a:rPr lang="en-US" sz="1600" dirty="0"/>
                        <a:t>Supplies expense</a:t>
                      </a:r>
                    </a:p>
                  </a:txBody>
                  <a:tcPr marT="9144" marB="9144"/>
                </a:tc>
                <a:tc>
                  <a:txBody>
                    <a:bodyPr/>
                    <a:lstStyle/>
                    <a:p>
                      <a:pPr algn="r"/>
                      <a:r>
                        <a:rPr lang="en-US" sz="1600" dirty="0"/>
                        <a:t>200</a:t>
                      </a:r>
                    </a:p>
                  </a:txBody>
                  <a:tcPr marT="9144" marB="9144"/>
                </a:tc>
                <a:tc>
                  <a:txBody>
                    <a:bodyPr/>
                    <a:lstStyle/>
                    <a:p>
                      <a:pPr algn="r"/>
                      <a:endParaRPr lang="en-US" sz="1600"/>
                    </a:p>
                  </a:txBody>
                  <a:tcPr marT="9144" marB="9144"/>
                </a:tc>
                <a:extLst>
                  <a:ext uri="{0D108BD9-81ED-4DB2-BD59-A6C34878D82A}">
                    <a16:rowId xmlns:a16="http://schemas.microsoft.com/office/drawing/2014/main" val="1343302591"/>
                  </a:ext>
                </a:extLst>
              </a:tr>
              <a:tr h="298938">
                <a:tc>
                  <a:txBody>
                    <a:bodyPr/>
                    <a:lstStyle/>
                    <a:p>
                      <a:pPr marL="0" indent="236538"/>
                      <a:r>
                        <a:rPr lang="en-US" sz="1600" dirty="0"/>
                        <a:t>Interest expense</a:t>
                      </a:r>
                    </a:p>
                  </a:txBody>
                  <a:tcPr marT="9144" marB="9144"/>
                </a:tc>
                <a:tc>
                  <a:txBody>
                    <a:bodyPr/>
                    <a:lstStyle/>
                    <a:p>
                      <a:pPr algn="r"/>
                      <a:r>
                        <a:rPr lang="en-US" sz="1600" dirty="0"/>
                        <a:t>50</a:t>
                      </a:r>
                    </a:p>
                  </a:txBody>
                  <a:tcPr marT="9144" marB="9144">
                    <a:lnB w="12700" cap="flat" cmpd="sng" algn="ctr">
                      <a:solidFill>
                        <a:schemeClr val="tx1"/>
                      </a:solidFill>
                      <a:prstDash val="solid"/>
                      <a:round/>
                      <a:headEnd type="none" w="med" len="med"/>
                      <a:tailEnd type="none" w="med" len="med"/>
                    </a:lnB>
                  </a:tcPr>
                </a:tc>
                <a:tc>
                  <a:txBody>
                    <a:bodyPr/>
                    <a:lstStyle/>
                    <a:p>
                      <a:pPr algn="r"/>
                      <a:endParaRPr lang="en-US" sz="1600"/>
                    </a:p>
                  </a:txBody>
                  <a:tcPr marT="9144" marB="9144"/>
                </a:tc>
                <a:extLst>
                  <a:ext uri="{0D108BD9-81ED-4DB2-BD59-A6C34878D82A}">
                    <a16:rowId xmlns:a16="http://schemas.microsoft.com/office/drawing/2014/main" val="1823301008"/>
                  </a:ext>
                </a:extLst>
              </a:tr>
              <a:tr h="298938">
                <a:tc>
                  <a:txBody>
                    <a:bodyPr/>
                    <a:lstStyle/>
                    <a:p>
                      <a:pPr marL="0" indent="457200"/>
                      <a:r>
                        <a:rPr lang="en-US" sz="1600" dirty="0"/>
                        <a:t>Total expenses</a:t>
                      </a:r>
                    </a:p>
                  </a:txBody>
                  <a:tcPr marT="9144" marB="9144"/>
                </a:tc>
                <a:tc>
                  <a:txBody>
                    <a:bodyPr/>
                    <a:lstStyle/>
                    <a:p>
                      <a:pPr algn="r"/>
                      <a:endParaRPr lang="en-US" sz="1600" dirty="0"/>
                    </a:p>
                  </a:txBody>
                  <a:tcPr marT="9144" marB="9144">
                    <a:lnT w="12700" cap="flat" cmpd="sng" algn="ctr">
                      <a:solidFill>
                        <a:schemeClr val="tx1"/>
                      </a:solidFill>
                      <a:prstDash val="solid"/>
                      <a:round/>
                      <a:headEnd type="none" w="med" len="med"/>
                      <a:tailEnd type="none" w="med" len="med"/>
                    </a:lnT>
                  </a:tcPr>
                </a:tc>
                <a:tc>
                  <a:txBody>
                    <a:bodyPr/>
                    <a:lstStyle/>
                    <a:p>
                      <a:pPr algn="r"/>
                      <a:r>
                        <a:rPr lang="en-US" sz="1600" dirty="0"/>
                        <a:t>12,510</a:t>
                      </a:r>
                    </a:p>
                  </a:txBody>
                  <a:tcPr marT="9144" marB="9144"/>
                </a:tc>
                <a:extLst>
                  <a:ext uri="{0D108BD9-81ED-4DB2-BD59-A6C34878D82A}">
                    <a16:rowId xmlns:a16="http://schemas.microsoft.com/office/drawing/2014/main" val="2265837004"/>
                  </a:ext>
                </a:extLst>
              </a:tr>
              <a:tr h="298938">
                <a:tc>
                  <a:txBody>
                    <a:bodyPr/>
                    <a:lstStyle/>
                    <a:p>
                      <a:r>
                        <a:rPr lang="en-US" sz="1600" dirty="0"/>
                        <a:t>Net income</a:t>
                      </a:r>
                    </a:p>
                  </a:txBody>
                  <a:tcPr marT="9144" marB="9144"/>
                </a:tc>
                <a:tc>
                  <a:txBody>
                    <a:bodyPr/>
                    <a:lstStyle/>
                    <a:p>
                      <a:pPr algn="r"/>
                      <a:endParaRPr lang="en-US" sz="1600" dirty="0"/>
                    </a:p>
                  </a:txBody>
                  <a:tcPr marT="9144" marB="9144"/>
                </a:tc>
                <a:tc>
                  <a:txBody>
                    <a:bodyPr/>
                    <a:lstStyle/>
                    <a:p>
                      <a:pPr algn="r"/>
                      <a:r>
                        <a:rPr lang="en-US" sz="800" dirty="0">
                          <a:solidFill>
                            <a:schemeClr val="bg1"/>
                          </a:solidFill>
                        </a:rPr>
                        <a:t>$2,490 double border</a:t>
                      </a:r>
                    </a:p>
                  </a:txBody>
                  <a:tcPr marT="9144" marB="9144"/>
                </a:tc>
                <a:extLst>
                  <a:ext uri="{0D108BD9-81ED-4DB2-BD59-A6C34878D82A}">
                    <a16:rowId xmlns:a16="http://schemas.microsoft.com/office/drawing/2014/main" val="2338703479"/>
                  </a:ext>
                </a:extLst>
              </a:tr>
            </a:tbl>
          </a:graphicData>
        </a:graphic>
      </p:graphicFrame>
      <p:graphicFrame>
        <p:nvGraphicFramePr>
          <p:cNvPr id="10" name="Content Placeholder 9" descr="Image description is in table cell">
            <a:extLst>
              <a:ext uri="{FF2B5EF4-FFF2-40B4-BE49-F238E27FC236}">
                <a16:creationId xmlns:a16="http://schemas.microsoft.com/office/drawing/2014/main" id="{088CEE1A-6973-4023-8D53-414C630DC9D6}"/>
              </a:ext>
            </a:extLst>
          </p:cNvPr>
          <p:cNvGraphicFramePr>
            <a:graphicFrameLocks noGrp="1" noChangeAspect="1"/>
          </p:cNvGraphicFramePr>
          <p:nvPr>
            <p:ph sz="quarter" idx="18"/>
            <p:extLst>
              <p:ext uri="{D42A27DB-BD31-4B8C-83A1-F6EECF244321}">
                <p14:modId xmlns:p14="http://schemas.microsoft.com/office/powerpoint/2010/main" val="3747414069"/>
              </p:ext>
            </p:extLst>
          </p:nvPr>
        </p:nvGraphicFramePr>
        <p:xfrm>
          <a:off x="6722808" y="5882760"/>
          <a:ext cx="736399" cy="441840"/>
        </p:xfrm>
        <a:graphic>
          <a:graphicData uri="http://schemas.openxmlformats.org/presentationml/2006/ole">
            <mc:AlternateContent xmlns:mc="http://schemas.openxmlformats.org/markup-compatibility/2006">
              <mc:Choice xmlns:v="urn:schemas-microsoft-com:vml" Requires="v">
                <p:oleObj spid="_x0000_s5588" name="Equation" r:id="rId3" imgW="507960" imgH="304560" progId="Equation.DSMT4">
                  <p:embed/>
                </p:oleObj>
              </mc:Choice>
              <mc:Fallback>
                <p:oleObj name="Equation" r:id="rId3" imgW="507960" imgH="304560" progId="Equation.DSMT4">
                  <p:embed/>
                  <p:pic>
                    <p:nvPicPr>
                      <p:cNvPr id="9" name="Object 8">
                        <a:extLst>
                          <a:ext uri="{FF2B5EF4-FFF2-40B4-BE49-F238E27FC236}">
                            <a16:creationId xmlns:a16="http://schemas.microsoft.com/office/drawing/2014/main" id="{0ECB5DD5-F8EE-46CE-8B4F-748498B8B2F8}"/>
                          </a:ext>
                        </a:extLst>
                      </p:cNvPr>
                      <p:cNvPicPr/>
                      <p:nvPr/>
                    </p:nvPicPr>
                    <p:blipFill>
                      <a:blip r:embed="rId4"/>
                      <a:stretch>
                        <a:fillRect/>
                      </a:stretch>
                    </p:blipFill>
                    <p:spPr>
                      <a:xfrm>
                        <a:off x="6722808" y="5882760"/>
                        <a:ext cx="736399" cy="441840"/>
                      </a:xfrm>
                      <a:prstGeom prst="rect">
                        <a:avLst/>
                      </a:prstGeom>
                    </p:spPr>
                  </p:pic>
                </p:oleObj>
              </mc:Fallback>
            </mc:AlternateContent>
          </a:graphicData>
        </a:graphic>
      </p:graphicFrame>
      <p:sp>
        <p:nvSpPr>
          <p:cNvPr id="6" name="Slide Number Placeholder 5">
            <a:extLst>
              <a:ext uri="{FF2B5EF4-FFF2-40B4-BE49-F238E27FC236}">
                <a16:creationId xmlns:a16="http://schemas.microsoft.com/office/drawing/2014/main" id="{10518515-4735-4B22-966B-CD6561D2332C}"/>
              </a:ext>
            </a:extLst>
          </p:cNvPr>
          <p:cNvSpPr>
            <a:spLocks noGrp="1"/>
          </p:cNvSpPr>
          <p:nvPr>
            <p:ph type="sldNum" sz="quarter" idx="10"/>
          </p:nvPr>
        </p:nvSpPr>
        <p:spPr/>
        <p:txBody>
          <a:bodyPr/>
          <a:lstStyle/>
          <a:p>
            <a:fld id="{67B19427-F580-D146-B60E-4CADEE75497F}" type="slidenum">
              <a:rPr lang="en-US" smtClean="0"/>
              <a:pPr/>
              <a:t>68</a:t>
            </a:fld>
            <a:endParaRPr lang="en-US" dirty="0"/>
          </a:p>
        </p:txBody>
      </p:sp>
      <p:sp>
        <p:nvSpPr>
          <p:cNvPr id="7" name="Footer Placeholder 6">
            <a:extLst>
              <a:ext uri="{FF2B5EF4-FFF2-40B4-BE49-F238E27FC236}">
                <a16:creationId xmlns:a16="http://schemas.microsoft.com/office/drawing/2014/main" id="{67D047F5-EAF8-44C5-85C2-6E221E2CD79C}"/>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024466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7752E-3B3E-4A27-A51C-E052EDBED78E}"/>
              </a:ext>
            </a:extLst>
          </p:cNvPr>
          <p:cNvSpPr>
            <a:spLocks noGrp="1"/>
          </p:cNvSpPr>
          <p:nvPr>
            <p:ph type="title"/>
          </p:nvPr>
        </p:nvSpPr>
        <p:spPr>
          <a:xfrm>
            <a:off x="304800" y="762001"/>
            <a:ext cx="8534400" cy="761999"/>
          </a:xfrm>
        </p:spPr>
        <p:txBody>
          <a:bodyPr/>
          <a:lstStyle/>
          <a:p>
            <a:r>
              <a:rPr lang="en-US" b="1" dirty="0">
                <a:ea typeface="Source Sans Pro" charset="0"/>
              </a:rPr>
              <a:t>Do It! 4: </a:t>
            </a:r>
            <a:r>
              <a:rPr lang="en-US" b="1" dirty="0">
                <a:solidFill>
                  <a:srgbClr val="196E78"/>
                </a:solidFill>
                <a:ea typeface="Source Sans Pro" charset="0"/>
              </a:rPr>
              <a:t>Trial Balance </a:t>
            </a:r>
            <a:r>
              <a:rPr lang="en-US" sz="2400" dirty="0">
                <a:solidFill>
                  <a:srgbClr val="196E78"/>
                </a:solidFill>
                <a:ea typeface="Source Sans Pro" charset="0"/>
              </a:rPr>
              <a:t>(3 of 4)</a:t>
            </a:r>
            <a:endParaRPr lang="en-US" sz="2400" dirty="0"/>
          </a:p>
        </p:txBody>
      </p:sp>
      <p:sp>
        <p:nvSpPr>
          <p:cNvPr id="3" name="Content Placeholder 2">
            <a:extLst>
              <a:ext uri="{FF2B5EF4-FFF2-40B4-BE49-F238E27FC236}">
                <a16:creationId xmlns:a16="http://schemas.microsoft.com/office/drawing/2014/main" id="{2088DBB5-009D-4E8B-BF0A-9D26E954B2C6}"/>
              </a:ext>
            </a:extLst>
          </p:cNvPr>
          <p:cNvSpPr>
            <a:spLocks noGrp="1"/>
          </p:cNvSpPr>
          <p:nvPr>
            <p:ph sz="quarter" idx="16"/>
          </p:nvPr>
        </p:nvSpPr>
        <p:spPr>
          <a:xfrm>
            <a:off x="304800" y="1828801"/>
            <a:ext cx="7086600" cy="380999"/>
          </a:xfrm>
        </p:spPr>
        <p:txBody>
          <a:bodyPr/>
          <a:lstStyle/>
          <a:p>
            <a:r>
              <a:rPr lang="en-US" sz="2000" b="1" dirty="0"/>
              <a:t>b. Determine the total assets and total liabilities at June 30, 2020.</a:t>
            </a:r>
            <a:endParaRPr lang="en-US" sz="2000" dirty="0"/>
          </a:p>
        </p:txBody>
      </p:sp>
      <p:graphicFrame>
        <p:nvGraphicFramePr>
          <p:cNvPr id="10" name="Content Placeholder 9" descr="Table is accessible to screenreaders">
            <a:extLst>
              <a:ext uri="{FF2B5EF4-FFF2-40B4-BE49-F238E27FC236}">
                <a16:creationId xmlns:a16="http://schemas.microsoft.com/office/drawing/2014/main" id="{21690B9B-1C00-4AF2-9EF6-F850B6D4EDB5}"/>
              </a:ext>
            </a:extLst>
          </p:cNvPr>
          <p:cNvGraphicFramePr>
            <a:graphicFrameLocks noGrp="1"/>
          </p:cNvGraphicFramePr>
          <p:nvPr>
            <p:ph sz="quarter" idx="17"/>
            <p:extLst>
              <p:ext uri="{D42A27DB-BD31-4B8C-83A1-F6EECF244321}">
                <p14:modId xmlns:p14="http://schemas.microsoft.com/office/powerpoint/2010/main" val="3950720610"/>
              </p:ext>
            </p:extLst>
          </p:nvPr>
        </p:nvGraphicFramePr>
        <p:xfrm>
          <a:off x="304800" y="2521375"/>
          <a:ext cx="4191000" cy="2472264"/>
        </p:xfrm>
        <a:graphic>
          <a:graphicData uri="http://schemas.openxmlformats.org/drawingml/2006/table">
            <a:tbl>
              <a:tblPr firstRow="1" bandRow="1">
                <a:tableStyleId>{2D5ABB26-0587-4C30-8999-92F81FD0307C}</a:tableStyleId>
              </a:tblPr>
              <a:tblGrid>
                <a:gridCol w="3200400">
                  <a:extLst>
                    <a:ext uri="{9D8B030D-6E8A-4147-A177-3AD203B41FA5}">
                      <a16:colId xmlns:a16="http://schemas.microsoft.com/office/drawing/2014/main" val="2742152492"/>
                    </a:ext>
                  </a:extLst>
                </a:gridCol>
                <a:gridCol w="990600">
                  <a:extLst>
                    <a:ext uri="{9D8B030D-6E8A-4147-A177-3AD203B41FA5}">
                      <a16:colId xmlns:a16="http://schemas.microsoft.com/office/drawing/2014/main" val="3357762113"/>
                    </a:ext>
                  </a:extLst>
                </a:gridCol>
              </a:tblGrid>
              <a:tr h="266304">
                <a:tc>
                  <a:txBody>
                    <a:bodyPr/>
                    <a:lstStyle/>
                    <a:p>
                      <a:pPr algn="l" fontAlgn="b"/>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1" u="none" strike="noStrike" dirty="0">
                          <a:effectLst/>
                          <a:latin typeface="+mn-lt"/>
                        </a:rPr>
                        <a:t>Assets</a:t>
                      </a:r>
                      <a:endParaRPr lang="en-US" sz="2000" b="1"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74713327"/>
                  </a:ext>
                </a:extLst>
              </a:tr>
              <a:tr h="266304">
                <a:tc>
                  <a:txBody>
                    <a:bodyPr/>
                    <a:lstStyle/>
                    <a:p>
                      <a:pPr algn="l" fontAlgn="b"/>
                      <a:r>
                        <a:rPr lang="en-US" sz="2000" u="none" strike="noStrike" dirty="0">
                          <a:effectLst/>
                          <a:latin typeface="+mn-lt"/>
                        </a:rPr>
                        <a:t>Cash </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2000" u="none" strike="noStrike" dirty="0">
                          <a:effectLst/>
                          <a:latin typeface="+mn-lt"/>
                        </a:rPr>
                        <a:t>$  6,700 </a:t>
                      </a:r>
                      <a:endParaRPr lang="en-US" sz="20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40747250"/>
                  </a:ext>
                </a:extLst>
              </a:tr>
              <a:tr h="266304">
                <a:tc>
                  <a:txBody>
                    <a:bodyPr/>
                    <a:lstStyle/>
                    <a:p>
                      <a:pPr algn="l" fontAlgn="b"/>
                      <a:r>
                        <a:rPr lang="en-US" sz="2000" u="none" strike="noStrike" dirty="0">
                          <a:effectLst/>
                          <a:latin typeface="+mn-lt"/>
                        </a:rPr>
                        <a:t>Accounts Receivable</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2000" u="none" strike="noStrike" dirty="0">
                          <a:effectLst/>
                          <a:latin typeface="+mn-lt"/>
                        </a:rPr>
                        <a:t>600 </a:t>
                      </a:r>
                      <a:endParaRPr lang="en-US" sz="20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474843"/>
                  </a:ext>
                </a:extLst>
              </a:tr>
              <a:tr h="266304">
                <a:tc>
                  <a:txBody>
                    <a:bodyPr/>
                    <a:lstStyle/>
                    <a:p>
                      <a:pPr algn="l" fontAlgn="b"/>
                      <a:r>
                        <a:rPr lang="en-US" sz="2000" u="none" strike="noStrike" dirty="0">
                          <a:effectLst/>
                          <a:latin typeface="+mn-lt"/>
                        </a:rPr>
                        <a:t>Prepaid Rent</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2000" u="none" strike="noStrike" dirty="0">
                          <a:effectLst/>
                          <a:latin typeface="+mn-lt"/>
                        </a:rPr>
                        <a:t>900 </a:t>
                      </a:r>
                      <a:endParaRPr lang="en-US" sz="20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41722539"/>
                  </a:ext>
                </a:extLst>
              </a:tr>
              <a:tr h="266304">
                <a:tc>
                  <a:txBody>
                    <a:bodyPr/>
                    <a:lstStyle/>
                    <a:p>
                      <a:pPr algn="l" fontAlgn="b"/>
                      <a:r>
                        <a:rPr lang="en-US" sz="2000" u="none" strike="noStrike" dirty="0">
                          <a:effectLst/>
                          <a:latin typeface="+mn-lt"/>
                        </a:rPr>
                        <a:t>Supplies </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2000" u="none" strike="noStrike" dirty="0">
                          <a:effectLst/>
                          <a:latin typeface="+mn-lt"/>
                        </a:rPr>
                        <a:t>1,000 </a:t>
                      </a:r>
                      <a:endParaRPr lang="en-US" sz="20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26465412"/>
                  </a:ext>
                </a:extLst>
              </a:tr>
              <a:tr h="266304">
                <a:tc>
                  <a:txBody>
                    <a:bodyPr/>
                    <a:lstStyle/>
                    <a:p>
                      <a:pPr algn="l" fontAlgn="b"/>
                      <a:r>
                        <a:rPr lang="en-US" sz="2000" u="none" strike="noStrike" dirty="0">
                          <a:effectLst/>
                          <a:latin typeface="+mn-lt"/>
                        </a:rPr>
                        <a:t>Equipment </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2000" u="none" strike="noStrike" dirty="0">
                          <a:effectLst/>
                          <a:latin typeface="+mn-lt"/>
                        </a:rPr>
                        <a:t>15,000 </a:t>
                      </a:r>
                      <a:endParaRPr lang="en-US" sz="20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25519210"/>
                  </a:ext>
                </a:extLst>
              </a:tr>
              <a:tr h="266304">
                <a:tc>
                  <a:txBody>
                    <a:bodyPr/>
                    <a:lstStyle/>
                    <a:p>
                      <a:pPr algn="l" fontAlgn="b"/>
                      <a:r>
                        <a:rPr lang="en-US" sz="2000" u="none" strike="noStrike" dirty="0">
                          <a:effectLst/>
                          <a:latin typeface="+mn-lt"/>
                        </a:rPr>
                        <a:t>Accumulated Depreciation</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2000" u="none" strike="noStrike" dirty="0">
                          <a:effectLst/>
                          <a:latin typeface="+mn-lt"/>
                        </a:rPr>
                        <a:t>(850) </a:t>
                      </a:r>
                      <a:endParaRPr lang="en-US" sz="20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44162785"/>
                  </a:ext>
                </a:extLst>
              </a:tr>
              <a:tr h="26630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2000" b="0" i="0" u="none" strike="noStrike" dirty="0">
                          <a:solidFill>
                            <a:srgbClr val="000000"/>
                          </a:solidFill>
                          <a:effectLst/>
                          <a:latin typeface="+mn-lt"/>
                        </a:rPr>
                        <a:t>Total</a:t>
                      </a:r>
                      <a:r>
                        <a:rPr lang="en-US" sz="2000" b="0" i="0" u="none" strike="noStrike" baseline="0" dirty="0">
                          <a:solidFill>
                            <a:srgbClr val="000000"/>
                          </a:solidFill>
                          <a:effectLst/>
                          <a:latin typeface="+mn-lt"/>
                        </a:rPr>
                        <a:t> assets</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800" b="0" i="0" u="none" strike="noStrike" dirty="0">
                          <a:solidFill>
                            <a:schemeClr val="bg1"/>
                          </a:solidFill>
                          <a:effectLst/>
                          <a:latin typeface="+mn-lt"/>
                        </a:rPr>
                        <a:t>$23,350 double border</a:t>
                      </a: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0718608"/>
                  </a:ext>
                </a:extLst>
              </a:tr>
            </a:tbl>
          </a:graphicData>
        </a:graphic>
      </p:graphicFrame>
      <p:graphicFrame>
        <p:nvGraphicFramePr>
          <p:cNvPr id="12" name="Content Placeholder 11" descr="Image description is in table cell">
            <a:extLst>
              <a:ext uri="{FF2B5EF4-FFF2-40B4-BE49-F238E27FC236}">
                <a16:creationId xmlns:a16="http://schemas.microsoft.com/office/drawing/2014/main" id="{6DE54860-43F7-486B-9319-DAD75D0362EC}"/>
              </a:ext>
            </a:extLst>
          </p:cNvPr>
          <p:cNvGraphicFramePr>
            <a:graphicFrameLocks noGrp="1" noChangeAspect="1"/>
          </p:cNvGraphicFramePr>
          <p:nvPr>
            <p:ph sz="quarter" idx="18"/>
            <p:extLst>
              <p:ext uri="{D42A27DB-BD31-4B8C-83A1-F6EECF244321}">
                <p14:modId xmlns:p14="http://schemas.microsoft.com/office/powerpoint/2010/main" val="387331879"/>
              </p:ext>
            </p:extLst>
          </p:nvPr>
        </p:nvGraphicFramePr>
        <p:xfrm>
          <a:off x="3557597" y="4692425"/>
          <a:ext cx="919060" cy="491592"/>
        </p:xfrm>
        <a:graphic>
          <a:graphicData uri="http://schemas.openxmlformats.org/presentationml/2006/ole">
            <mc:AlternateContent xmlns:mc="http://schemas.openxmlformats.org/markup-compatibility/2006">
              <mc:Choice xmlns:v="urn:schemas-microsoft-com:vml" Requires="v">
                <p:oleObj spid="_x0000_s7070" name="Equation" r:id="rId3" imgW="545760" imgH="291960" progId="Equation.DSMT4">
                  <p:embed/>
                </p:oleObj>
              </mc:Choice>
              <mc:Fallback>
                <p:oleObj name="Equation" r:id="rId3" imgW="545760" imgH="291960" progId="Equation.DSMT4">
                  <p:embed/>
                  <p:pic>
                    <p:nvPicPr>
                      <p:cNvPr id="12" name="Content Placeholder 11">
                        <a:extLst>
                          <a:ext uri="{FF2B5EF4-FFF2-40B4-BE49-F238E27FC236}">
                            <a16:creationId xmlns:a16="http://schemas.microsoft.com/office/drawing/2014/main" id="{6DE54860-43F7-486B-9319-DAD75D0362EC}"/>
                          </a:ext>
                        </a:extLst>
                      </p:cNvPr>
                      <p:cNvPicPr/>
                      <p:nvPr/>
                    </p:nvPicPr>
                    <p:blipFill>
                      <a:blip r:embed="rId4"/>
                      <a:stretch>
                        <a:fillRect/>
                      </a:stretch>
                    </p:blipFill>
                    <p:spPr>
                      <a:xfrm>
                        <a:off x="3557597" y="4692425"/>
                        <a:ext cx="919060" cy="491592"/>
                      </a:xfrm>
                      <a:prstGeom prst="rect">
                        <a:avLst/>
                      </a:prstGeom>
                    </p:spPr>
                  </p:pic>
                </p:oleObj>
              </mc:Fallback>
            </mc:AlternateContent>
          </a:graphicData>
        </a:graphic>
      </p:graphicFrame>
      <p:graphicFrame>
        <p:nvGraphicFramePr>
          <p:cNvPr id="17" name="Content Placeholder 16" descr="Table is accessible to screenreaders">
            <a:extLst>
              <a:ext uri="{FF2B5EF4-FFF2-40B4-BE49-F238E27FC236}">
                <a16:creationId xmlns:a16="http://schemas.microsoft.com/office/drawing/2014/main" id="{939340E0-48C0-4EC6-B375-54E86D38283C}"/>
              </a:ext>
            </a:extLst>
          </p:cNvPr>
          <p:cNvGraphicFramePr>
            <a:graphicFrameLocks noGrp="1"/>
          </p:cNvGraphicFramePr>
          <p:nvPr>
            <p:ph sz="quarter" idx="19"/>
            <p:extLst>
              <p:ext uri="{D42A27DB-BD31-4B8C-83A1-F6EECF244321}">
                <p14:modId xmlns:p14="http://schemas.microsoft.com/office/powerpoint/2010/main" val="124087374"/>
              </p:ext>
            </p:extLst>
          </p:nvPr>
        </p:nvGraphicFramePr>
        <p:xfrm>
          <a:off x="4572000" y="2544762"/>
          <a:ext cx="4191000" cy="2547684"/>
        </p:xfrm>
        <a:graphic>
          <a:graphicData uri="http://schemas.openxmlformats.org/drawingml/2006/table">
            <a:tbl>
              <a:tblPr firstRow="1" bandRow="1">
                <a:tableStyleId>{2D5ABB26-0587-4C30-8999-92F81FD0307C}</a:tableStyleId>
              </a:tblPr>
              <a:tblGrid>
                <a:gridCol w="3048000">
                  <a:extLst>
                    <a:ext uri="{9D8B030D-6E8A-4147-A177-3AD203B41FA5}">
                      <a16:colId xmlns:a16="http://schemas.microsoft.com/office/drawing/2014/main" val="2627155048"/>
                    </a:ext>
                  </a:extLst>
                </a:gridCol>
                <a:gridCol w="1143000">
                  <a:extLst>
                    <a:ext uri="{9D8B030D-6E8A-4147-A177-3AD203B41FA5}">
                      <a16:colId xmlns:a16="http://schemas.microsoft.com/office/drawing/2014/main" val="3826946135"/>
                    </a:ext>
                  </a:extLst>
                </a:gridCol>
              </a:tblGrid>
              <a:tr h="249926">
                <a:tc>
                  <a:txBody>
                    <a:bodyPr/>
                    <a:lstStyle/>
                    <a:p>
                      <a:pPr algn="l" fontAlgn="b"/>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1" u="none" strike="noStrike" dirty="0">
                          <a:effectLst/>
                          <a:latin typeface="+mn-lt"/>
                        </a:rPr>
                        <a:t>Liabilities</a:t>
                      </a:r>
                      <a:endParaRPr lang="en-US" sz="2000" b="1"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43578186"/>
                  </a:ext>
                </a:extLst>
              </a:tr>
              <a:tr h="249926">
                <a:tc>
                  <a:txBody>
                    <a:bodyPr/>
                    <a:lstStyle/>
                    <a:p>
                      <a:pPr algn="l" fontAlgn="b"/>
                      <a:r>
                        <a:rPr lang="en-US" sz="2000" u="none" strike="noStrike" dirty="0">
                          <a:effectLst/>
                          <a:latin typeface="+mn-lt"/>
                        </a:rPr>
                        <a:t>Notes Payable</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2000" u="none" strike="noStrike" dirty="0">
                          <a:effectLst/>
                          <a:latin typeface="+mn-lt"/>
                        </a:rPr>
                        <a:t>5,000 </a:t>
                      </a:r>
                      <a:endParaRPr lang="en-US" sz="20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9409452"/>
                  </a:ext>
                </a:extLst>
              </a:tr>
              <a:tr h="273417">
                <a:tc>
                  <a:txBody>
                    <a:bodyPr/>
                    <a:lstStyle/>
                    <a:p>
                      <a:pPr algn="l" fontAlgn="b"/>
                      <a:r>
                        <a:rPr lang="en-US" sz="2000" u="none" strike="noStrike" dirty="0">
                          <a:effectLst/>
                          <a:latin typeface="+mn-lt"/>
                        </a:rPr>
                        <a:t>Accounts Payable</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2000" u="none" strike="noStrike" dirty="0">
                          <a:effectLst/>
                          <a:latin typeface="+mn-lt"/>
                        </a:rPr>
                        <a:t>1,510 </a:t>
                      </a:r>
                      <a:endParaRPr lang="en-US" sz="20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07421175"/>
                  </a:ext>
                </a:extLst>
              </a:tr>
              <a:tr h="249926">
                <a:tc>
                  <a:txBody>
                    <a:bodyPr/>
                    <a:lstStyle/>
                    <a:p>
                      <a:pPr algn="l" fontAlgn="b"/>
                      <a:r>
                        <a:rPr lang="en-US" sz="2000" u="none" strike="noStrike" dirty="0">
                          <a:effectLst/>
                          <a:latin typeface="+mn-lt"/>
                        </a:rPr>
                        <a:t>Salaries and Wages Payable</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2000" u="none" strike="noStrike" dirty="0">
                          <a:effectLst/>
                          <a:latin typeface="+mn-lt"/>
                        </a:rPr>
                        <a:t>400 </a:t>
                      </a:r>
                      <a:endParaRPr lang="en-US" sz="20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9856440"/>
                  </a:ext>
                </a:extLst>
              </a:tr>
              <a:tr h="266786">
                <a:tc>
                  <a:txBody>
                    <a:bodyPr/>
                    <a:lstStyle/>
                    <a:p>
                      <a:pPr algn="l" fontAlgn="b"/>
                      <a:r>
                        <a:rPr lang="en-US" sz="2000" u="none" strike="noStrike" dirty="0">
                          <a:effectLst/>
                          <a:latin typeface="+mn-lt"/>
                        </a:rPr>
                        <a:t>Interest Payable</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2000" u="none" strike="noStrike" dirty="0">
                          <a:effectLst/>
                          <a:latin typeface="+mn-lt"/>
                        </a:rPr>
                        <a:t>50 </a:t>
                      </a:r>
                      <a:endParaRPr lang="en-US" sz="20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68592072"/>
                  </a:ext>
                </a:extLst>
              </a:tr>
              <a:tr h="284994">
                <a:tc>
                  <a:txBody>
                    <a:bodyPr/>
                    <a:lstStyle/>
                    <a:p>
                      <a:pPr algn="l" fontAlgn="b"/>
                      <a:r>
                        <a:rPr lang="en-US" sz="2000" u="none" strike="noStrike" dirty="0">
                          <a:effectLst/>
                          <a:latin typeface="+mn-lt"/>
                        </a:rPr>
                        <a:t>Unearned Rent Revenue</a:t>
                      </a:r>
                      <a:endParaRPr lang="en-US" sz="2000" b="0" i="0" u="none" strike="noStrike" dirty="0">
                        <a:solidFill>
                          <a:srgbClr val="000000"/>
                        </a:solidFill>
                        <a:effectLst/>
                        <a:latin typeface="+mn-lt"/>
                      </a:endParaRP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2000" u="none" strike="noStrike" dirty="0">
                          <a:effectLst/>
                          <a:latin typeface="+mn-lt"/>
                        </a:rPr>
                        <a:t>500 </a:t>
                      </a:r>
                      <a:endParaRPr lang="en-US" sz="2000" b="0" i="0" u="none" strike="noStrike" dirty="0">
                        <a:solidFill>
                          <a:srgbClr val="000000"/>
                        </a:solidFill>
                        <a:effectLst/>
                        <a:latin typeface="+mn-lt"/>
                      </a:endParaRPr>
                    </a:p>
                  </a:txBody>
                  <a:tcPr marL="4233" marR="9144"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78826201"/>
                  </a:ext>
                </a:extLst>
              </a:tr>
              <a:tr h="346743">
                <a:tc>
                  <a:txBody>
                    <a:bodyPr/>
                    <a:lstStyle/>
                    <a:p>
                      <a:pPr algn="l" fontAlgn="b"/>
                      <a:r>
                        <a:rPr lang="en-US" sz="2000" b="0" i="0" u="none" strike="noStrike" dirty="0">
                          <a:solidFill>
                            <a:schemeClr val="bg1"/>
                          </a:solidFill>
                          <a:effectLst/>
                          <a:latin typeface="Calibri" panose="020F0502020204030204" pitchFamily="34" charset="0"/>
                        </a:rPr>
                        <a:t>blank</a:t>
                      </a: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endParaRPr lang="en-US" sz="800" b="0" i="0" u="none" strike="noStrike" dirty="0">
                        <a:solidFill>
                          <a:schemeClr val="bg1"/>
                        </a:solidFill>
                        <a:effectLst/>
                        <a:latin typeface="+mn-lt"/>
                      </a:endParaRPr>
                    </a:p>
                  </a:txBody>
                  <a:tcPr marL="4233" marR="9144" marT="4233"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29529137"/>
                  </a:ext>
                </a:extLst>
              </a:tr>
              <a:tr h="346743">
                <a:tc>
                  <a:txBody>
                    <a:bodyPr/>
                    <a:lstStyle/>
                    <a:p>
                      <a:pPr algn="l" fontAlgn="b"/>
                      <a:r>
                        <a:rPr lang="en-US" sz="2000" b="0" i="0" u="none" strike="noStrike" dirty="0">
                          <a:solidFill>
                            <a:srgbClr val="000000"/>
                          </a:solidFill>
                          <a:effectLst/>
                          <a:latin typeface="Calibri" panose="020F0502020204030204" pitchFamily="34" charset="0"/>
                        </a:rPr>
                        <a:t>Total liabilities</a:t>
                      </a:r>
                    </a:p>
                  </a:txBody>
                  <a:tcPr marT="4233"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800" b="0" i="0" u="none" strike="noStrike" dirty="0">
                          <a:solidFill>
                            <a:schemeClr val="bg1"/>
                          </a:solidFill>
                          <a:effectLst/>
                          <a:latin typeface="+mn-lt"/>
                        </a:rPr>
                        <a:t>$37,310 double border</a:t>
                      </a:r>
                    </a:p>
                  </a:txBody>
                  <a:tcPr marL="4233" marR="9144" marT="4233"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79390399"/>
                  </a:ext>
                </a:extLst>
              </a:tr>
            </a:tbl>
          </a:graphicData>
        </a:graphic>
      </p:graphicFrame>
      <p:graphicFrame>
        <p:nvGraphicFramePr>
          <p:cNvPr id="20" name="Content Placeholder 19" descr="Image description is in table cell">
            <a:extLst>
              <a:ext uri="{FF2B5EF4-FFF2-40B4-BE49-F238E27FC236}">
                <a16:creationId xmlns:a16="http://schemas.microsoft.com/office/drawing/2014/main" id="{56474290-785D-41D8-B22C-0FD5E45A1099}"/>
              </a:ext>
            </a:extLst>
          </p:cNvPr>
          <p:cNvGraphicFramePr>
            <a:graphicFrameLocks noGrp="1" noChangeAspect="1"/>
          </p:cNvGraphicFramePr>
          <p:nvPr>
            <p:ph sz="quarter" idx="20"/>
            <p:extLst>
              <p:ext uri="{D42A27DB-BD31-4B8C-83A1-F6EECF244321}">
                <p14:modId xmlns:p14="http://schemas.microsoft.com/office/powerpoint/2010/main" val="1269816895"/>
              </p:ext>
            </p:extLst>
          </p:nvPr>
        </p:nvGraphicFramePr>
        <p:xfrm>
          <a:off x="7985125" y="4687708"/>
          <a:ext cx="793750" cy="481013"/>
        </p:xfrm>
        <a:graphic>
          <a:graphicData uri="http://schemas.openxmlformats.org/presentationml/2006/ole">
            <mc:AlternateContent xmlns:mc="http://schemas.openxmlformats.org/markup-compatibility/2006">
              <mc:Choice xmlns:v="urn:schemas-microsoft-com:vml" Requires="v">
                <p:oleObj spid="_x0000_s7071" name="Equation" r:id="rId5" imgW="482400" imgH="291960" progId="Equation.DSMT4">
                  <p:embed/>
                </p:oleObj>
              </mc:Choice>
              <mc:Fallback>
                <p:oleObj name="Equation" r:id="rId5" imgW="482400" imgH="291960" progId="Equation.DSMT4">
                  <p:embed/>
                  <p:pic>
                    <p:nvPicPr>
                      <p:cNvPr id="20" name="Content Placeholder 19">
                        <a:extLst>
                          <a:ext uri="{FF2B5EF4-FFF2-40B4-BE49-F238E27FC236}">
                            <a16:creationId xmlns:a16="http://schemas.microsoft.com/office/drawing/2014/main" id="{56474290-785D-41D8-B22C-0FD5E45A1099}"/>
                          </a:ext>
                        </a:extLst>
                      </p:cNvPr>
                      <p:cNvPicPr/>
                      <p:nvPr/>
                    </p:nvPicPr>
                    <p:blipFill>
                      <a:blip r:embed="rId6"/>
                      <a:stretch>
                        <a:fillRect/>
                      </a:stretch>
                    </p:blipFill>
                    <p:spPr>
                      <a:xfrm>
                        <a:off x="7985125" y="4687708"/>
                        <a:ext cx="793750" cy="481013"/>
                      </a:xfrm>
                      <a:prstGeom prst="rect">
                        <a:avLst/>
                      </a:prstGeom>
                    </p:spPr>
                  </p:pic>
                </p:oleObj>
              </mc:Fallback>
            </mc:AlternateContent>
          </a:graphicData>
        </a:graphic>
      </p:graphicFrame>
      <p:sp>
        <p:nvSpPr>
          <p:cNvPr id="8" name="Slide Number Placeholder 7">
            <a:extLst>
              <a:ext uri="{FF2B5EF4-FFF2-40B4-BE49-F238E27FC236}">
                <a16:creationId xmlns:a16="http://schemas.microsoft.com/office/drawing/2014/main" id="{7FFECB79-D407-430E-B113-BDF4E7960B3F}"/>
              </a:ext>
            </a:extLst>
          </p:cNvPr>
          <p:cNvSpPr>
            <a:spLocks noGrp="1"/>
          </p:cNvSpPr>
          <p:nvPr>
            <p:ph type="sldNum" sz="quarter" idx="10"/>
          </p:nvPr>
        </p:nvSpPr>
        <p:spPr/>
        <p:txBody>
          <a:bodyPr/>
          <a:lstStyle/>
          <a:p>
            <a:fld id="{67B19427-F580-D146-B60E-4CADEE75497F}" type="slidenum">
              <a:rPr lang="en-US" smtClean="0"/>
              <a:pPr/>
              <a:t>69</a:t>
            </a:fld>
            <a:endParaRPr lang="en-US" dirty="0"/>
          </a:p>
        </p:txBody>
      </p:sp>
      <p:sp>
        <p:nvSpPr>
          <p:cNvPr id="9" name="Footer Placeholder 8">
            <a:extLst>
              <a:ext uri="{FF2B5EF4-FFF2-40B4-BE49-F238E27FC236}">
                <a16:creationId xmlns:a16="http://schemas.microsoft.com/office/drawing/2014/main" id="{EA7EE4CF-DC84-4DBA-B424-6E9940B1C807}"/>
              </a:ext>
            </a:extLst>
          </p:cNvPr>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269462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570E-F865-4C9F-9844-72E5207FC50F}"/>
              </a:ext>
            </a:extLst>
          </p:cNvPr>
          <p:cNvSpPr>
            <a:spLocks noGrp="1"/>
          </p:cNvSpPr>
          <p:nvPr>
            <p:ph type="title"/>
          </p:nvPr>
        </p:nvSpPr>
        <p:spPr/>
        <p:txBody>
          <a:bodyPr>
            <a:normAutofit fontScale="90000"/>
          </a:bodyPr>
          <a:lstStyle/>
          <a:p>
            <a:r>
              <a:rPr lang="en-US" altLang="en-US" b="1" dirty="0">
                <a:latin typeface="Calibri" panose="020F0502020204030204" pitchFamily="34" charset="0"/>
                <a:ea typeface="Source Sans Pro" charset="0"/>
                <a:cs typeface="Calibri" panose="020F0502020204030204" pitchFamily="34" charset="0"/>
              </a:rPr>
              <a:t>Accrual- versus Cash-Basis Accounting </a:t>
            </a:r>
            <a:r>
              <a:rPr lang="en-US" altLang="en-US" sz="2700" dirty="0">
                <a:latin typeface="Calibri" panose="020F0502020204030204" pitchFamily="34" charset="0"/>
                <a:ea typeface="Source Sans Pro" charset="0"/>
                <a:cs typeface="Calibri" panose="020F0502020204030204" pitchFamily="34" charset="0"/>
              </a:rPr>
              <a:t>(1 of 2)</a:t>
            </a:r>
            <a:endParaRPr lang="en-US" sz="2700" dirty="0"/>
          </a:p>
        </p:txBody>
      </p:sp>
      <p:sp>
        <p:nvSpPr>
          <p:cNvPr id="3" name="Content Placeholder 2">
            <a:extLst>
              <a:ext uri="{FF2B5EF4-FFF2-40B4-BE49-F238E27FC236}">
                <a16:creationId xmlns:a16="http://schemas.microsoft.com/office/drawing/2014/main" id="{324A36B1-9406-4876-B527-CB0C2C240AFA}"/>
              </a:ext>
            </a:extLst>
          </p:cNvPr>
          <p:cNvSpPr>
            <a:spLocks noGrp="1"/>
          </p:cNvSpPr>
          <p:nvPr>
            <p:ph sz="quarter" idx="16"/>
          </p:nvPr>
        </p:nvSpPr>
        <p:spPr>
          <a:xfrm>
            <a:off x="304800" y="1828800"/>
            <a:ext cx="8534400" cy="3962400"/>
          </a:xfrm>
        </p:spPr>
        <p:txBody>
          <a:bodyPr/>
          <a:lstStyle/>
          <a:p>
            <a:pPr marL="0" lvl="2" indent="0" algn="just">
              <a:spcBef>
                <a:spcPts val="1000"/>
              </a:spcBef>
              <a:buClr>
                <a:srgbClr val="990000"/>
              </a:buClr>
              <a:buSzPct val="100000"/>
              <a:buNone/>
            </a:pPr>
            <a:r>
              <a:rPr lang="en-US" altLang="en-US" sz="2800" b="1" dirty="0">
                <a:solidFill>
                  <a:schemeClr val="accent4"/>
                </a:solidFill>
              </a:rPr>
              <a:t>Accrual-Basis Accounting</a:t>
            </a:r>
          </a:p>
          <a:p>
            <a:pPr marL="292608" lvl="2" indent="-292608" algn="just">
              <a:spcBef>
                <a:spcPts val="1000"/>
              </a:spcBef>
              <a:buClr>
                <a:srgbClr val="990000"/>
              </a:buClr>
              <a:buSzPct val="100000"/>
            </a:pPr>
            <a:r>
              <a:rPr lang="en-US" altLang="en-US" sz="2600" dirty="0"/>
              <a:t>Transactions recorded in the </a:t>
            </a:r>
            <a:r>
              <a:rPr lang="en-US" altLang="en-US" sz="2600" b="1" dirty="0"/>
              <a:t>periods in which the events occur</a:t>
            </a:r>
            <a:endParaRPr lang="en-US" altLang="en-US" sz="2600" dirty="0"/>
          </a:p>
          <a:p>
            <a:pPr marL="292608" lvl="2" indent="-292608" algn="just">
              <a:spcBef>
                <a:spcPts val="1000"/>
              </a:spcBef>
              <a:buClr>
                <a:srgbClr val="990000"/>
              </a:buClr>
              <a:buSzPct val="100000"/>
            </a:pPr>
            <a:r>
              <a:rPr lang="en-US" altLang="en-US" sz="2600" dirty="0"/>
              <a:t>Companies </a:t>
            </a:r>
            <a:r>
              <a:rPr lang="en-US" altLang="en-US" sz="2600" b="1" dirty="0"/>
              <a:t>recognize revenues when they perform services</a:t>
            </a:r>
            <a:r>
              <a:rPr lang="en-US" altLang="en-US" sz="2600" dirty="0"/>
              <a:t> (rather than when they receive cash)</a:t>
            </a:r>
          </a:p>
          <a:p>
            <a:pPr marL="292608" lvl="2" indent="-292608" algn="just">
              <a:spcBef>
                <a:spcPts val="1000"/>
              </a:spcBef>
              <a:buClr>
                <a:srgbClr val="990000"/>
              </a:buClr>
              <a:buSzPct val="100000"/>
            </a:pPr>
            <a:r>
              <a:rPr lang="en-US" altLang="en-US" sz="2600" b="1" dirty="0"/>
              <a:t>Expenses</a:t>
            </a:r>
            <a:r>
              <a:rPr lang="en-US" altLang="en-US" sz="2600" dirty="0"/>
              <a:t> are recognized when </a:t>
            </a:r>
            <a:r>
              <a:rPr lang="en-US" altLang="en-US" sz="2600" b="1" dirty="0"/>
              <a:t>incurred</a:t>
            </a:r>
            <a:r>
              <a:rPr lang="en-US" altLang="en-US" sz="2600" dirty="0"/>
              <a:t> (rather than when paid)</a:t>
            </a:r>
          </a:p>
          <a:p>
            <a:pPr marL="292608" lvl="2" indent="-292608" algn="just">
              <a:spcBef>
                <a:spcPts val="1000"/>
              </a:spcBef>
              <a:buClr>
                <a:srgbClr val="990000"/>
              </a:buClr>
              <a:buSzPct val="100000"/>
            </a:pPr>
            <a:r>
              <a:rPr lang="en-US" sz="2600" dirty="0"/>
              <a:t>In accordance with </a:t>
            </a:r>
            <a:r>
              <a:rPr lang="en-US" sz="2600" b="1" dirty="0"/>
              <a:t>generally accepted accounting principles (G</a:t>
            </a:r>
            <a:r>
              <a:rPr lang="en-US" sz="100" b="1" dirty="0"/>
              <a:t> </a:t>
            </a:r>
            <a:r>
              <a:rPr lang="en-US" sz="2600" b="1" dirty="0"/>
              <a:t>A</a:t>
            </a:r>
            <a:r>
              <a:rPr lang="en-US" sz="100" b="1" dirty="0"/>
              <a:t> </a:t>
            </a:r>
            <a:r>
              <a:rPr lang="en-US" sz="2600" b="1" dirty="0"/>
              <a:t>A</a:t>
            </a:r>
            <a:r>
              <a:rPr lang="en-US" sz="100" b="1" dirty="0"/>
              <a:t> </a:t>
            </a:r>
            <a:r>
              <a:rPr lang="en-US" sz="2600" b="1" dirty="0"/>
              <a:t>P)</a:t>
            </a:r>
            <a:endParaRPr lang="en-US" altLang="en-US" sz="2600" dirty="0"/>
          </a:p>
        </p:txBody>
      </p:sp>
      <p:sp>
        <p:nvSpPr>
          <p:cNvPr id="4" name="Slide Number Placeholder 3">
            <a:extLst>
              <a:ext uri="{FF2B5EF4-FFF2-40B4-BE49-F238E27FC236}">
                <a16:creationId xmlns:a16="http://schemas.microsoft.com/office/drawing/2014/main" id="{AC5DC6CD-9683-4D06-ADA6-4202ABE1B3B9}"/>
              </a:ext>
            </a:extLst>
          </p:cNvPr>
          <p:cNvSpPr>
            <a:spLocks noGrp="1"/>
          </p:cNvSpPr>
          <p:nvPr>
            <p:ph type="sldNum" sz="quarter" idx="10"/>
          </p:nvPr>
        </p:nvSpPr>
        <p:spPr/>
        <p:txBody>
          <a:bodyPr/>
          <a:lstStyle/>
          <a:p>
            <a:fld id="{67B19427-F580-D146-B60E-4CADEE75497F}" type="slidenum">
              <a:rPr lang="en-US" smtClean="0"/>
              <a:pPr/>
              <a:t>7</a:t>
            </a:fld>
            <a:endParaRPr lang="en-US" dirty="0"/>
          </a:p>
        </p:txBody>
      </p:sp>
      <p:sp>
        <p:nvSpPr>
          <p:cNvPr id="5" name="Footer Placeholder 4">
            <a:extLst>
              <a:ext uri="{FF2B5EF4-FFF2-40B4-BE49-F238E27FC236}">
                <a16:creationId xmlns:a16="http://schemas.microsoft.com/office/drawing/2014/main" id="{5F5F0C56-F546-4E04-ACA3-5E0B9442AACD}"/>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68832192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CD1F0-B875-43A7-B21B-626BD2CA5E72}"/>
              </a:ext>
            </a:extLst>
          </p:cNvPr>
          <p:cNvSpPr>
            <a:spLocks noGrp="1"/>
          </p:cNvSpPr>
          <p:nvPr>
            <p:ph type="title"/>
          </p:nvPr>
        </p:nvSpPr>
        <p:spPr>
          <a:xfrm>
            <a:off x="304800" y="762001"/>
            <a:ext cx="8534400" cy="761999"/>
          </a:xfrm>
        </p:spPr>
        <p:txBody>
          <a:bodyPr/>
          <a:lstStyle/>
          <a:p>
            <a:r>
              <a:rPr lang="en-US" b="1" dirty="0">
                <a:ea typeface="Source Sans Pro" charset="0"/>
              </a:rPr>
              <a:t>Do It! 4: </a:t>
            </a:r>
            <a:r>
              <a:rPr lang="en-US" b="1" dirty="0">
                <a:solidFill>
                  <a:srgbClr val="196E78"/>
                </a:solidFill>
                <a:ea typeface="Source Sans Pro" charset="0"/>
              </a:rPr>
              <a:t>Trial Balance </a:t>
            </a:r>
            <a:r>
              <a:rPr lang="en-US" sz="2400" dirty="0">
                <a:solidFill>
                  <a:srgbClr val="196E78"/>
                </a:solidFill>
                <a:ea typeface="Source Sans Pro" charset="0"/>
              </a:rPr>
              <a:t>(4 of 4)</a:t>
            </a:r>
            <a:endParaRPr lang="en-US" dirty="0"/>
          </a:p>
        </p:txBody>
      </p:sp>
      <p:sp>
        <p:nvSpPr>
          <p:cNvPr id="3" name="Content Placeholder 2">
            <a:extLst>
              <a:ext uri="{FF2B5EF4-FFF2-40B4-BE49-F238E27FC236}">
                <a16:creationId xmlns:a16="http://schemas.microsoft.com/office/drawing/2014/main" id="{C687ED71-8040-4327-89AA-9E5416F67063}"/>
              </a:ext>
            </a:extLst>
          </p:cNvPr>
          <p:cNvSpPr>
            <a:spLocks noGrp="1"/>
          </p:cNvSpPr>
          <p:nvPr>
            <p:ph sz="quarter" idx="16"/>
          </p:nvPr>
        </p:nvSpPr>
        <p:spPr>
          <a:xfrm>
            <a:off x="304800" y="1828800"/>
            <a:ext cx="8458200" cy="359569"/>
          </a:xfrm>
        </p:spPr>
        <p:txBody>
          <a:bodyPr/>
          <a:lstStyle/>
          <a:p>
            <a:r>
              <a:rPr lang="en-US" sz="2200" b="1" dirty="0"/>
              <a:t>c. Determine the amount of owner’s capital at June 30, 2020.</a:t>
            </a:r>
          </a:p>
        </p:txBody>
      </p:sp>
      <p:graphicFrame>
        <p:nvGraphicFramePr>
          <p:cNvPr id="13" name="Content Placeholder 12" descr="Table is accessible to screenreaders"/>
          <p:cNvGraphicFramePr>
            <a:graphicFrameLocks noGrp="1"/>
          </p:cNvGraphicFramePr>
          <p:nvPr>
            <p:ph sz="quarter" idx="17"/>
            <p:extLst>
              <p:ext uri="{D42A27DB-BD31-4B8C-83A1-F6EECF244321}">
                <p14:modId xmlns:p14="http://schemas.microsoft.com/office/powerpoint/2010/main" val="3968532434"/>
              </p:ext>
            </p:extLst>
          </p:nvPr>
        </p:nvGraphicFramePr>
        <p:xfrm>
          <a:off x="609600" y="2413000"/>
          <a:ext cx="4267200" cy="1874400"/>
        </p:xfrm>
        <a:graphic>
          <a:graphicData uri="http://schemas.openxmlformats.org/drawingml/2006/table">
            <a:tbl>
              <a:tblPr firstRow="1" bandRow="1">
                <a:tableStyleId>{5C22544A-7EE6-4342-B048-85BDC9FD1C3A}</a:tableStyleId>
              </a:tblPr>
              <a:tblGrid>
                <a:gridCol w="2895600">
                  <a:extLst>
                    <a:ext uri="{9D8B030D-6E8A-4147-A177-3AD203B41FA5}">
                      <a16:colId xmlns:a16="http://schemas.microsoft.com/office/drawing/2014/main" val="1915031136"/>
                    </a:ext>
                  </a:extLst>
                </a:gridCol>
                <a:gridCol w="1371600">
                  <a:extLst>
                    <a:ext uri="{9D8B030D-6E8A-4147-A177-3AD203B41FA5}">
                      <a16:colId xmlns:a16="http://schemas.microsoft.com/office/drawing/2014/main" val="1504947446"/>
                    </a:ext>
                  </a:extLst>
                </a:gridCol>
              </a:tblGrid>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b="0" dirty="0">
                          <a:solidFill>
                            <a:schemeClr val="tx1"/>
                          </a:solidFill>
                        </a:rPr>
                        <a:t>Owner’s capital, April 1</a:t>
                      </a:r>
                    </a:p>
                  </a:txBody>
                  <a:tcPr marL="90000" marR="90000" marT="360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2200" b="0" dirty="0">
                          <a:solidFill>
                            <a:schemeClr val="tx1"/>
                          </a:solidFill>
                        </a:rPr>
                        <a:t>$</a:t>
                      </a:r>
                      <a:r>
                        <a:rPr lang="en-US" sz="2200" b="0" baseline="0" dirty="0">
                          <a:solidFill>
                            <a:schemeClr val="tx1"/>
                          </a:solidFill>
                        </a:rPr>
                        <a:t> </a:t>
                      </a:r>
                      <a:r>
                        <a:rPr lang="en-US" sz="2200" b="0" dirty="0">
                          <a:solidFill>
                            <a:schemeClr val="tx1"/>
                          </a:solidFill>
                        </a:rPr>
                        <a:t>0 </a:t>
                      </a:r>
                      <a:endParaRPr lang="en-US" sz="2200" b="0" dirty="0">
                        <a:solidFill>
                          <a:schemeClr val="tx1"/>
                        </a:solidFill>
                        <a:latin typeface="Calibri" panose="020F0502020204030204" pitchFamily="34" charset="0"/>
                      </a:endParaRPr>
                    </a:p>
                  </a:txBody>
                  <a:tcPr marL="90000" marR="90000" marT="36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25872765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dirty="0">
                          <a:solidFill>
                            <a:schemeClr val="tx1"/>
                          </a:solidFill>
                        </a:rPr>
                        <a:t>Add: Investments</a:t>
                      </a:r>
                    </a:p>
                  </a:txBody>
                  <a:tcPr marL="90000" marR="90000" marT="36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2200" dirty="0">
                          <a:solidFill>
                            <a:schemeClr val="tx1"/>
                          </a:solidFill>
                        </a:rPr>
                        <a:t>14,000</a:t>
                      </a:r>
                    </a:p>
                  </a:txBody>
                  <a:tcPr marL="90000" marR="90000" marT="36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167440447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dirty="0">
                          <a:solidFill>
                            <a:schemeClr val="tx1"/>
                          </a:solidFill>
                        </a:rPr>
                        <a:t>Net income</a:t>
                      </a:r>
                    </a:p>
                  </a:txBody>
                  <a:tcPr marL="90000" marR="90000" marT="36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2200" dirty="0">
                          <a:solidFill>
                            <a:schemeClr val="tx1"/>
                          </a:solidFill>
                        </a:rPr>
                        <a:t>2,490</a:t>
                      </a:r>
                    </a:p>
                  </a:txBody>
                  <a:tcPr marL="90000" marR="90000" marT="36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372174525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dirty="0">
                          <a:solidFill>
                            <a:schemeClr val="tx1"/>
                          </a:solidFill>
                        </a:rPr>
                        <a:t>Less: Owner’s drawings</a:t>
                      </a:r>
                    </a:p>
                  </a:txBody>
                  <a:tcPr marL="90000" marR="90000" marT="36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2200" u="sng" dirty="0">
                          <a:solidFill>
                            <a:schemeClr val="tx1"/>
                          </a:solidFill>
                        </a:rPr>
                        <a:t>       600</a:t>
                      </a:r>
                    </a:p>
                  </a:txBody>
                  <a:tcPr marL="90000" marR="90000" marT="36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3167775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dirty="0">
                          <a:solidFill>
                            <a:schemeClr val="tx1"/>
                          </a:solidFill>
                        </a:rPr>
                        <a:t>Total Owners Capital</a:t>
                      </a:r>
                    </a:p>
                  </a:txBody>
                  <a:tcPr marL="90000" marR="90000" marT="36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2200" u="dbl" baseline="0" dirty="0">
                          <a:solidFill>
                            <a:schemeClr val="tx1"/>
                          </a:solidFill>
                        </a:rPr>
                        <a:t>$15,890</a:t>
                      </a:r>
                    </a:p>
                  </a:txBody>
                  <a:tcPr marL="90000" marR="90000" marT="3600" marB="36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3953723743"/>
                  </a:ext>
                </a:extLst>
              </a:tr>
            </a:tbl>
          </a:graphicData>
        </a:graphic>
      </p:graphicFrame>
      <p:sp>
        <p:nvSpPr>
          <p:cNvPr id="23" name="Slide Number Placeholder 22">
            <a:extLst>
              <a:ext uri="{FF2B5EF4-FFF2-40B4-BE49-F238E27FC236}">
                <a16:creationId xmlns:a16="http://schemas.microsoft.com/office/drawing/2014/main" id="{C5F85DCC-124D-41D6-8FEB-293437001ED5}"/>
              </a:ext>
            </a:extLst>
          </p:cNvPr>
          <p:cNvSpPr>
            <a:spLocks noGrp="1"/>
          </p:cNvSpPr>
          <p:nvPr>
            <p:ph type="sldNum" sz="quarter" idx="10"/>
          </p:nvPr>
        </p:nvSpPr>
        <p:spPr/>
        <p:txBody>
          <a:bodyPr/>
          <a:lstStyle/>
          <a:p>
            <a:fld id="{67B19427-F580-D146-B60E-4CADEE75497F}" type="slidenum">
              <a:rPr lang="en-US" smtClean="0"/>
              <a:pPr/>
              <a:t>70</a:t>
            </a:fld>
            <a:endParaRPr lang="en-US" dirty="0"/>
          </a:p>
        </p:txBody>
      </p:sp>
      <p:sp>
        <p:nvSpPr>
          <p:cNvPr id="24" name="Footer Placeholder 23">
            <a:extLst>
              <a:ext uri="{FF2B5EF4-FFF2-40B4-BE49-F238E27FC236}">
                <a16:creationId xmlns:a16="http://schemas.microsoft.com/office/drawing/2014/main" id="{B3C0F5E9-4A11-496D-8644-FFCD5F7DBF2E}"/>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504969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8090A-D111-497D-930A-D8EAE6EE797B}"/>
              </a:ext>
            </a:extLst>
          </p:cNvPr>
          <p:cNvSpPr>
            <a:spLocks noGrp="1"/>
          </p:cNvSpPr>
          <p:nvPr>
            <p:ph type="title"/>
          </p:nvPr>
        </p:nvSpPr>
        <p:spPr>
          <a:xfrm>
            <a:off x="304800" y="762000"/>
            <a:ext cx="8534400" cy="1066799"/>
          </a:xfrm>
        </p:spPr>
        <p:txBody>
          <a:bodyPr>
            <a:noAutofit/>
          </a:bodyPr>
          <a:lstStyle/>
          <a:p>
            <a:r>
              <a:rPr lang="en-US" b="1" dirty="0">
                <a:latin typeface="Calibri" panose="020F0502020204030204" pitchFamily="34" charset="0"/>
                <a:cs typeface="Calibri" panose="020F0502020204030204" pitchFamily="34" charset="0"/>
              </a:rPr>
              <a:t>Appendix 3A: Alternative Treatment of Deferrals</a:t>
            </a:r>
            <a:endParaRPr lang="en-US" dirty="0"/>
          </a:p>
        </p:txBody>
      </p:sp>
      <p:sp>
        <p:nvSpPr>
          <p:cNvPr id="3" name="Content Placeholder 2">
            <a:extLst>
              <a:ext uri="{FF2B5EF4-FFF2-40B4-BE49-F238E27FC236}">
                <a16:creationId xmlns:a16="http://schemas.microsoft.com/office/drawing/2014/main" id="{14F06668-F2EE-47B9-828A-7392B5F364CF}"/>
              </a:ext>
            </a:extLst>
          </p:cNvPr>
          <p:cNvSpPr>
            <a:spLocks noGrp="1"/>
          </p:cNvSpPr>
          <p:nvPr>
            <p:ph sz="quarter" idx="16"/>
          </p:nvPr>
        </p:nvSpPr>
        <p:spPr>
          <a:xfrm>
            <a:off x="304800" y="2029691"/>
            <a:ext cx="8534400" cy="3380509"/>
          </a:xfrm>
        </p:spPr>
        <p:txBody>
          <a:bodyPr/>
          <a:lstStyle/>
          <a:p>
            <a:pPr marL="292608" indent="-292608">
              <a:buClr>
                <a:srgbClr val="990000"/>
              </a:buClr>
              <a:buFont typeface="Arial" panose="020B0604020202020204" pitchFamily="34" charset="0"/>
              <a:buChar char="•"/>
            </a:pPr>
            <a:r>
              <a:rPr lang="en-US" altLang="en-US" dirty="0"/>
              <a:t>When a company prepays an expense, it debits that amount to an </a:t>
            </a:r>
            <a:r>
              <a:rPr lang="en-US" altLang="en-US" b="1" dirty="0"/>
              <a:t>expense account</a:t>
            </a:r>
          </a:p>
          <a:p>
            <a:pPr marL="292608" indent="-292608">
              <a:buClr>
                <a:srgbClr val="990000"/>
              </a:buClr>
              <a:buFont typeface="Arial" panose="020B0604020202020204" pitchFamily="34" charset="0"/>
              <a:buChar char="•"/>
            </a:pPr>
            <a:r>
              <a:rPr lang="en-US" altLang="en-US" dirty="0"/>
              <a:t>When it receives payment for future services, it credits the amount to a </a:t>
            </a:r>
            <a:r>
              <a:rPr lang="en-US" altLang="en-US" b="1" dirty="0"/>
              <a:t>revenue account</a:t>
            </a:r>
            <a:endParaRPr lang="en-US" dirty="0"/>
          </a:p>
        </p:txBody>
      </p:sp>
      <p:sp>
        <p:nvSpPr>
          <p:cNvPr id="4" name="Slide Number Placeholder 3">
            <a:extLst>
              <a:ext uri="{FF2B5EF4-FFF2-40B4-BE49-F238E27FC236}">
                <a16:creationId xmlns:a16="http://schemas.microsoft.com/office/drawing/2014/main" id="{C7BFEB5C-E3B2-4634-B956-58153E679FF5}"/>
              </a:ext>
            </a:extLst>
          </p:cNvPr>
          <p:cNvSpPr>
            <a:spLocks noGrp="1"/>
          </p:cNvSpPr>
          <p:nvPr>
            <p:ph type="sldNum" sz="quarter" idx="10"/>
          </p:nvPr>
        </p:nvSpPr>
        <p:spPr/>
        <p:txBody>
          <a:bodyPr/>
          <a:lstStyle/>
          <a:p>
            <a:fld id="{67B19427-F580-D146-B60E-4CADEE75497F}" type="slidenum">
              <a:rPr lang="en-US" smtClean="0"/>
              <a:pPr/>
              <a:t>71</a:t>
            </a:fld>
            <a:endParaRPr lang="en-US" dirty="0"/>
          </a:p>
        </p:txBody>
      </p:sp>
      <p:sp>
        <p:nvSpPr>
          <p:cNvPr id="5" name="Footer Placeholder 4">
            <a:extLst>
              <a:ext uri="{FF2B5EF4-FFF2-40B4-BE49-F238E27FC236}">
                <a16:creationId xmlns:a16="http://schemas.microsoft.com/office/drawing/2014/main" id="{34356A61-6CFA-4032-9455-30112D7BA499}"/>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55963297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A4190-0809-49FE-BCA6-3D30E6D5AB90}"/>
              </a:ext>
            </a:extLst>
          </p:cNvPr>
          <p:cNvSpPr>
            <a:spLocks noGrp="1"/>
          </p:cNvSpPr>
          <p:nvPr>
            <p:ph type="title"/>
          </p:nvPr>
        </p:nvSpPr>
        <p:spPr>
          <a:xfrm>
            <a:off x="304800" y="762001"/>
            <a:ext cx="8534400" cy="653414"/>
          </a:xfrm>
        </p:spPr>
        <p:txBody>
          <a:bodyPr/>
          <a:lstStyle/>
          <a:p>
            <a:r>
              <a:rPr lang="en-US" altLang="en-US" b="1" dirty="0">
                <a:latin typeface="Calibri" panose="020F0502020204030204" pitchFamily="34" charset="0"/>
                <a:ea typeface="Source Sans Pro" charset="0"/>
                <a:cs typeface="Calibri" panose="020F0502020204030204" pitchFamily="34" charset="0"/>
              </a:rPr>
              <a:t>Prepaid Expenses </a:t>
            </a:r>
            <a:r>
              <a:rPr lang="en-US" altLang="en-US" sz="2400" dirty="0">
                <a:latin typeface="Calibri" panose="020F0502020204030204" pitchFamily="34" charset="0"/>
                <a:ea typeface="Source Sans Pro" charset="0"/>
                <a:cs typeface="Calibri" panose="020F0502020204030204" pitchFamily="34" charset="0"/>
              </a:rPr>
              <a:t>(1 of 2)</a:t>
            </a:r>
            <a:endParaRPr lang="en-US" dirty="0"/>
          </a:p>
        </p:txBody>
      </p:sp>
      <p:sp>
        <p:nvSpPr>
          <p:cNvPr id="3" name="Content Placeholder 2">
            <a:extLst>
              <a:ext uri="{FF2B5EF4-FFF2-40B4-BE49-F238E27FC236}">
                <a16:creationId xmlns:a16="http://schemas.microsoft.com/office/drawing/2014/main" id="{420D8AF4-F66F-46CD-9AF5-2EB2B0B55642}"/>
              </a:ext>
            </a:extLst>
          </p:cNvPr>
          <p:cNvSpPr>
            <a:spLocks noGrp="1"/>
          </p:cNvSpPr>
          <p:nvPr>
            <p:ph sz="quarter" idx="16"/>
          </p:nvPr>
        </p:nvSpPr>
        <p:spPr>
          <a:xfrm>
            <a:off x="304800" y="1828799"/>
            <a:ext cx="8534400" cy="1017431"/>
          </a:xfrm>
        </p:spPr>
        <p:txBody>
          <a:bodyPr/>
          <a:lstStyle/>
          <a:p>
            <a:r>
              <a:rPr lang="en-US" altLang="en-US" sz="2400" dirty="0"/>
              <a:t>Company may choose to </a:t>
            </a:r>
            <a:r>
              <a:rPr lang="en-US" altLang="en-US" sz="2400" b="1" dirty="0"/>
              <a:t>debit (increase) an expense account </a:t>
            </a:r>
            <a:r>
              <a:rPr lang="en-US" altLang="en-US" sz="2400" dirty="0"/>
              <a:t>rather than an asset account. This alternative treatment is simply more convenient.</a:t>
            </a:r>
            <a:endParaRPr lang="en-US" sz="2400" dirty="0"/>
          </a:p>
        </p:txBody>
      </p:sp>
      <p:sp>
        <p:nvSpPr>
          <p:cNvPr id="4" name="Content Placeholder 3">
            <a:extLst>
              <a:ext uri="{FF2B5EF4-FFF2-40B4-BE49-F238E27FC236}">
                <a16:creationId xmlns:a16="http://schemas.microsoft.com/office/drawing/2014/main" id="{B79E8204-77BF-4339-9A0B-48C03426171E}"/>
              </a:ext>
            </a:extLst>
          </p:cNvPr>
          <p:cNvSpPr>
            <a:spLocks noGrp="1"/>
          </p:cNvSpPr>
          <p:nvPr>
            <p:ph sz="quarter" idx="17"/>
          </p:nvPr>
        </p:nvSpPr>
        <p:spPr>
          <a:xfrm>
            <a:off x="304800" y="2987675"/>
            <a:ext cx="8077200" cy="441325"/>
          </a:xfrm>
        </p:spPr>
        <p:txBody>
          <a:bodyPr/>
          <a:lstStyle/>
          <a:p>
            <a:pPr fontAlgn="t"/>
            <a:r>
              <a:rPr lang="en-US" sz="2000" b="1" dirty="0"/>
              <a:t>Prepayment Initially Debited to Asset Account (per chapter)</a:t>
            </a:r>
            <a:endParaRPr lang="en-US" sz="2000" dirty="0"/>
          </a:p>
        </p:txBody>
      </p:sp>
      <p:graphicFrame>
        <p:nvGraphicFramePr>
          <p:cNvPr id="25" name="Content Placeholder 24" descr="Table is accessible to screenreaders">
            <a:extLst>
              <a:ext uri="{FF2B5EF4-FFF2-40B4-BE49-F238E27FC236}">
                <a16:creationId xmlns:a16="http://schemas.microsoft.com/office/drawing/2014/main" id="{66324BFB-7FB1-40F8-94EF-3B029354A693}"/>
              </a:ext>
            </a:extLst>
          </p:cNvPr>
          <p:cNvGraphicFramePr>
            <a:graphicFrameLocks noGrp="1"/>
          </p:cNvGraphicFramePr>
          <p:nvPr>
            <p:ph sz="quarter" idx="18"/>
            <p:extLst>
              <p:ext uri="{D42A27DB-BD31-4B8C-83A1-F6EECF244321}">
                <p14:modId xmlns:p14="http://schemas.microsoft.com/office/powerpoint/2010/main" val="3685108476"/>
              </p:ext>
            </p:extLst>
          </p:nvPr>
        </p:nvGraphicFramePr>
        <p:xfrm>
          <a:off x="914400" y="3520440"/>
          <a:ext cx="7620000" cy="2194560"/>
        </p:xfrm>
        <a:graphic>
          <a:graphicData uri="http://schemas.openxmlformats.org/drawingml/2006/table">
            <a:tbl>
              <a:tblPr firstRow="1" bandRow="1">
                <a:tableStyleId>{2D5ABB26-0587-4C30-8999-92F81FD0307C}</a:tableStyleId>
              </a:tblPr>
              <a:tblGrid>
                <a:gridCol w="990600">
                  <a:extLst>
                    <a:ext uri="{9D8B030D-6E8A-4147-A177-3AD203B41FA5}">
                      <a16:colId xmlns:a16="http://schemas.microsoft.com/office/drawing/2014/main" val="4170116856"/>
                    </a:ext>
                  </a:extLst>
                </a:gridCol>
                <a:gridCol w="4419600">
                  <a:extLst>
                    <a:ext uri="{9D8B030D-6E8A-4147-A177-3AD203B41FA5}">
                      <a16:colId xmlns:a16="http://schemas.microsoft.com/office/drawing/2014/main" val="2642280058"/>
                    </a:ext>
                  </a:extLst>
                </a:gridCol>
                <a:gridCol w="1219200">
                  <a:extLst>
                    <a:ext uri="{9D8B030D-6E8A-4147-A177-3AD203B41FA5}">
                      <a16:colId xmlns:a16="http://schemas.microsoft.com/office/drawing/2014/main" val="1270034570"/>
                    </a:ext>
                  </a:extLst>
                </a:gridCol>
                <a:gridCol w="990600">
                  <a:extLst>
                    <a:ext uri="{9D8B030D-6E8A-4147-A177-3AD203B41FA5}">
                      <a16:colId xmlns:a16="http://schemas.microsoft.com/office/drawing/2014/main" val="4238542216"/>
                    </a:ext>
                  </a:extLst>
                </a:gridCol>
              </a:tblGrid>
              <a:tr h="370840">
                <a:tc>
                  <a:txBody>
                    <a:bodyPr/>
                    <a:lstStyle/>
                    <a:p>
                      <a:r>
                        <a:rPr lang="en-US" sz="2000" u="none" strike="noStrike" dirty="0">
                          <a:effectLst/>
                        </a:rPr>
                        <a:t>Oct. 5</a:t>
                      </a:r>
                      <a:endParaRPr lang="en-US" sz="2000" dirty="0">
                        <a:latin typeface="+mn-lt"/>
                      </a:endParaRPr>
                    </a:p>
                  </a:txBody>
                  <a:tcPr/>
                </a:tc>
                <a:tc>
                  <a:txBody>
                    <a:bodyPr/>
                    <a:lstStyle/>
                    <a:p>
                      <a:r>
                        <a:rPr lang="en-US" sz="2000" u="none" strike="noStrike" dirty="0">
                          <a:effectLst/>
                        </a:rPr>
                        <a:t>Supplies</a:t>
                      </a:r>
                      <a:endParaRPr lang="en-US" sz="2000" dirty="0">
                        <a:latin typeface="+mn-lt"/>
                      </a:endParaRPr>
                    </a:p>
                  </a:txBody>
                  <a:tcPr/>
                </a:tc>
                <a:tc>
                  <a:txBody>
                    <a:bodyPr/>
                    <a:lstStyle/>
                    <a:p>
                      <a:pPr algn="r"/>
                      <a:r>
                        <a:rPr lang="en-US" sz="2000" u="none" strike="noStrike" dirty="0">
                          <a:effectLst/>
                        </a:rPr>
                        <a:t>2,500</a:t>
                      </a:r>
                      <a:endParaRPr lang="en-US" sz="2000" dirty="0">
                        <a:latin typeface="+mn-lt"/>
                      </a:endParaRPr>
                    </a:p>
                  </a:txBody>
                  <a:tcPr/>
                </a:tc>
                <a:tc>
                  <a:txBody>
                    <a:bodyPr/>
                    <a:lstStyle/>
                    <a:p>
                      <a:pPr algn="r"/>
                      <a:endParaRPr lang="en-US" sz="2000" dirty="0">
                        <a:latin typeface="+mn-lt"/>
                      </a:endParaRPr>
                    </a:p>
                  </a:txBody>
                  <a:tcPr/>
                </a:tc>
                <a:extLst>
                  <a:ext uri="{0D108BD9-81ED-4DB2-BD59-A6C34878D82A}">
                    <a16:rowId xmlns:a16="http://schemas.microsoft.com/office/drawing/2014/main" val="1015451334"/>
                  </a:ext>
                </a:extLst>
              </a:tr>
              <a:tr h="370840">
                <a:tc>
                  <a:txBody>
                    <a:bodyPr/>
                    <a:lstStyle/>
                    <a:p>
                      <a:endParaRPr lang="en-US" sz="2000" dirty="0">
                        <a:latin typeface="+mn-lt"/>
                      </a:endParaRPr>
                    </a:p>
                  </a:txBody>
                  <a:tcPr/>
                </a:tc>
                <a:tc>
                  <a:txBody>
                    <a:bodyPr/>
                    <a:lstStyle/>
                    <a:p>
                      <a:pPr marL="0" indent="236538"/>
                      <a:r>
                        <a:rPr lang="en-US" sz="2000" u="none" strike="noStrike" dirty="0">
                          <a:effectLst/>
                        </a:rPr>
                        <a:t>Accounts payable</a:t>
                      </a:r>
                    </a:p>
                    <a:p>
                      <a:pPr marL="0" indent="236538"/>
                      <a:r>
                        <a:rPr lang="en-US" sz="2000" dirty="0">
                          <a:latin typeface="+mn-lt"/>
                        </a:rPr>
                        <a:t>     (Purchased supplies on account)</a:t>
                      </a:r>
                    </a:p>
                  </a:txBody>
                  <a:tcPr/>
                </a:tc>
                <a:tc>
                  <a:txBody>
                    <a:bodyPr/>
                    <a:lstStyle/>
                    <a:p>
                      <a:pPr algn="r"/>
                      <a:endParaRPr lang="en-US" sz="2000" dirty="0">
                        <a:latin typeface="+mn-lt"/>
                      </a:endParaRPr>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000" u="none" strike="noStrike" dirty="0">
                          <a:effectLst/>
                        </a:rPr>
                        <a:t>2,500</a:t>
                      </a:r>
                      <a:endParaRPr lang="en-US" sz="2000" b="0" i="0" u="none" strike="noStrike" dirty="0">
                        <a:solidFill>
                          <a:srgbClr val="000000"/>
                        </a:solidFill>
                        <a:effectLst/>
                        <a:latin typeface="+mn-lt"/>
                      </a:endParaRPr>
                    </a:p>
                  </a:txBody>
                  <a:tcPr/>
                </a:tc>
                <a:extLst>
                  <a:ext uri="{0D108BD9-81ED-4DB2-BD59-A6C34878D82A}">
                    <a16:rowId xmlns:a16="http://schemas.microsoft.com/office/drawing/2014/main" val="498349391"/>
                  </a:ext>
                </a:extLst>
              </a:tr>
              <a:tr h="2489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u="none" strike="noStrike" dirty="0">
                          <a:effectLst/>
                        </a:rPr>
                        <a:t>Oct. 31</a:t>
                      </a:r>
                      <a:endParaRPr lang="en-US" sz="2000" b="0" i="0" u="none" strike="noStrike" dirty="0">
                        <a:solidFill>
                          <a:srgbClr val="000000"/>
                        </a:solidFill>
                        <a:effectLst/>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u="none" strike="noStrike" dirty="0">
                          <a:effectLst/>
                        </a:rPr>
                        <a:t>Supplies Expense</a:t>
                      </a:r>
                      <a:endParaRPr lang="en-US" sz="2000" b="0" i="0" u="none" strike="noStrike" dirty="0">
                        <a:solidFill>
                          <a:srgbClr val="000000"/>
                        </a:solidFill>
                        <a:effectLst/>
                        <a:latin typeface="+mn-lt"/>
                      </a:endParaRPr>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000" u="none" strike="noStrike" dirty="0">
                          <a:effectLst/>
                        </a:rPr>
                        <a:t>1,500</a:t>
                      </a:r>
                      <a:endParaRPr lang="en-US" sz="2000" b="0" i="0" u="none" strike="noStrike" dirty="0">
                        <a:solidFill>
                          <a:srgbClr val="000000"/>
                        </a:solidFill>
                        <a:effectLst/>
                        <a:latin typeface="+mn-lt"/>
                      </a:endParaRPr>
                    </a:p>
                  </a:txBody>
                  <a:tcPr/>
                </a:tc>
                <a:tc>
                  <a:txBody>
                    <a:bodyPr/>
                    <a:lstStyle/>
                    <a:p>
                      <a:pPr algn="r"/>
                      <a:endParaRPr lang="en-US" sz="2000" dirty="0">
                        <a:latin typeface="+mn-lt"/>
                      </a:endParaRPr>
                    </a:p>
                  </a:txBody>
                  <a:tcPr/>
                </a:tc>
                <a:extLst>
                  <a:ext uri="{0D108BD9-81ED-4DB2-BD59-A6C34878D82A}">
                    <a16:rowId xmlns:a16="http://schemas.microsoft.com/office/drawing/2014/main" val="3106820952"/>
                  </a:ext>
                </a:extLst>
              </a:tr>
              <a:tr h="370840">
                <a:tc>
                  <a:txBody>
                    <a:bodyPr/>
                    <a:lstStyle/>
                    <a:p>
                      <a:endParaRPr lang="en-US" sz="2000" dirty="0">
                        <a:latin typeface="+mn-lt"/>
                      </a:endParaRPr>
                    </a:p>
                  </a:txBody>
                  <a:tcPr/>
                </a:tc>
                <a:tc>
                  <a:txBody>
                    <a:bodyPr/>
                    <a:lstStyle/>
                    <a:p>
                      <a:pPr marL="0" indent="236538"/>
                      <a:r>
                        <a:rPr lang="en-US" sz="2000" u="none" strike="noStrike" dirty="0">
                          <a:effectLst/>
                        </a:rPr>
                        <a:t>Supplies</a:t>
                      </a:r>
                    </a:p>
                    <a:p>
                      <a:pPr marL="0" indent="236538"/>
                      <a:r>
                        <a:rPr lang="en-US" sz="2000" dirty="0">
                          <a:latin typeface="+mn-lt"/>
                        </a:rPr>
                        <a:t>    (To record supplies used)</a:t>
                      </a:r>
                    </a:p>
                  </a:txBody>
                  <a:tcPr/>
                </a:tc>
                <a:tc>
                  <a:txBody>
                    <a:bodyPr/>
                    <a:lstStyle/>
                    <a:p>
                      <a:pPr algn="r"/>
                      <a:endParaRPr lang="en-US" sz="2000" dirty="0">
                        <a:latin typeface="+mn-lt"/>
                      </a:endParaRPr>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000" u="none" strike="noStrike" dirty="0">
                          <a:effectLst/>
                        </a:rPr>
                        <a:t>1,500</a:t>
                      </a:r>
                      <a:endParaRPr lang="en-US" sz="2000" b="0" i="0" u="none" strike="noStrike" dirty="0">
                        <a:solidFill>
                          <a:srgbClr val="000000"/>
                        </a:solidFill>
                        <a:effectLst/>
                        <a:latin typeface="+mn-lt"/>
                      </a:endParaRPr>
                    </a:p>
                  </a:txBody>
                  <a:tcPr/>
                </a:tc>
                <a:extLst>
                  <a:ext uri="{0D108BD9-81ED-4DB2-BD59-A6C34878D82A}">
                    <a16:rowId xmlns:a16="http://schemas.microsoft.com/office/drawing/2014/main" val="2680435523"/>
                  </a:ext>
                </a:extLst>
              </a:tr>
            </a:tbl>
          </a:graphicData>
        </a:graphic>
      </p:graphicFrame>
      <p:sp>
        <p:nvSpPr>
          <p:cNvPr id="23" name="Slide Number Placeholder 22">
            <a:extLst>
              <a:ext uri="{FF2B5EF4-FFF2-40B4-BE49-F238E27FC236}">
                <a16:creationId xmlns:a16="http://schemas.microsoft.com/office/drawing/2014/main" id="{D2A053B6-0233-40FE-B36A-CD431F0673D1}"/>
              </a:ext>
            </a:extLst>
          </p:cNvPr>
          <p:cNvSpPr>
            <a:spLocks noGrp="1"/>
          </p:cNvSpPr>
          <p:nvPr>
            <p:ph type="sldNum" sz="quarter" idx="10"/>
          </p:nvPr>
        </p:nvSpPr>
        <p:spPr/>
        <p:txBody>
          <a:bodyPr/>
          <a:lstStyle/>
          <a:p>
            <a:fld id="{67B19427-F580-D146-B60E-4CADEE75497F}" type="slidenum">
              <a:rPr lang="en-US" smtClean="0"/>
              <a:pPr/>
              <a:t>72</a:t>
            </a:fld>
            <a:endParaRPr lang="en-US" dirty="0"/>
          </a:p>
        </p:txBody>
      </p:sp>
      <p:sp>
        <p:nvSpPr>
          <p:cNvPr id="24" name="Footer Placeholder 23">
            <a:extLst>
              <a:ext uri="{FF2B5EF4-FFF2-40B4-BE49-F238E27FC236}">
                <a16:creationId xmlns:a16="http://schemas.microsoft.com/office/drawing/2014/main" id="{F3DB74C1-2348-443B-AB6B-A062E96614C5}"/>
              </a:ext>
            </a:extLst>
          </p:cNvPr>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399144265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A4190-0809-49FE-BCA6-3D30E6D5AB90}"/>
              </a:ext>
            </a:extLst>
          </p:cNvPr>
          <p:cNvSpPr>
            <a:spLocks noGrp="1"/>
          </p:cNvSpPr>
          <p:nvPr>
            <p:ph type="title"/>
          </p:nvPr>
        </p:nvSpPr>
        <p:spPr>
          <a:xfrm>
            <a:off x="304800" y="762001"/>
            <a:ext cx="8534400" cy="653414"/>
          </a:xfrm>
        </p:spPr>
        <p:txBody>
          <a:bodyPr/>
          <a:lstStyle/>
          <a:p>
            <a:r>
              <a:rPr lang="en-US" altLang="en-US" b="1" dirty="0">
                <a:latin typeface="Calibri" panose="020F0502020204030204" pitchFamily="34" charset="0"/>
                <a:ea typeface="Source Sans Pro" charset="0"/>
                <a:cs typeface="Calibri" panose="020F0502020204030204" pitchFamily="34" charset="0"/>
              </a:rPr>
              <a:t>Prepaid Expenses </a:t>
            </a:r>
            <a:r>
              <a:rPr lang="en-US" altLang="en-US" sz="2400" dirty="0">
                <a:latin typeface="Calibri" panose="020F0502020204030204" pitchFamily="34" charset="0"/>
                <a:ea typeface="Source Sans Pro" charset="0"/>
                <a:cs typeface="Calibri" panose="020F0502020204030204" pitchFamily="34" charset="0"/>
              </a:rPr>
              <a:t>(2 of 2)</a:t>
            </a:r>
            <a:endParaRPr lang="en-US" dirty="0"/>
          </a:p>
        </p:txBody>
      </p:sp>
      <p:sp>
        <p:nvSpPr>
          <p:cNvPr id="3" name="Content Placeholder 2">
            <a:extLst>
              <a:ext uri="{FF2B5EF4-FFF2-40B4-BE49-F238E27FC236}">
                <a16:creationId xmlns:a16="http://schemas.microsoft.com/office/drawing/2014/main" id="{420D8AF4-F66F-46CD-9AF5-2EB2B0B55642}"/>
              </a:ext>
            </a:extLst>
          </p:cNvPr>
          <p:cNvSpPr>
            <a:spLocks noGrp="1"/>
          </p:cNvSpPr>
          <p:nvPr>
            <p:ph sz="quarter" idx="16"/>
          </p:nvPr>
        </p:nvSpPr>
        <p:spPr>
          <a:xfrm>
            <a:off x="304800" y="1828799"/>
            <a:ext cx="8534400" cy="1017431"/>
          </a:xfrm>
        </p:spPr>
        <p:txBody>
          <a:bodyPr/>
          <a:lstStyle/>
          <a:p>
            <a:r>
              <a:rPr lang="en-US" altLang="en-US" sz="2400" dirty="0"/>
              <a:t>Company may choose to </a:t>
            </a:r>
            <a:r>
              <a:rPr lang="en-US" altLang="en-US" sz="2400" b="1" dirty="0"/>
              <a:t>debit (increase) an expense account </a:t>
            </a:r>
            <a:r>
              <a:rPr lang="en-US" altLang="en-US" sz="2400" dirty="0"/>
              <a:t>rather than an asset account. This alternative treatment is simply more convenient.</a:t>
            </a:r>
            <a:endParaRPr lang="en-US" sz="2400" dirty="0"/>
          </a:p>
        </p:txBody>
      </p:sp>
      <p:sp>
        <p:nvSpPr>
          <p:cNvPr id="6" name="Content Placeholder 5">
            <a:extLst>
              <a:ext uri="{FF2B5EF4-FFF2-40B4-BE49-F238E27FC236}">
                <a16:creationId xmlns:a16="http://schemas.microsoft.com/office/drawing/2014/main" id="{78CA4EA3-5760-4A40-87B6-5D24043CB7CF}"/>
              </a:ext>
            </a:extLst>
          </p:cNvPr>
          <p:cNvSpPr>
            <a:spLocks noGrp="1"/>
          </p:cNvSpPr>
          <p:nvPr>
            <p:ph sz="quarter" idx="19"/>
          </p:nvPr>
        </p:nvSpPr>
        <p:spPr>
          <a:xfrm>
            <a:off x="304800" y="2991050"/>
            <a:ext cx="7239000" cy="424815"/>
          </a:xfrm>
        </p:spPr>
        <p:txBody>
          <a:bodyPr/>
          <a:lstStyle/>
          <a:p>
            <a:r>
              <a:rPr lang="en-US" sz="2000" b="1" dirty="0"/>
              <a:t>Prepayment Initially Debited to Expense Account (per appendix)</a:t>
            </a:r>
            <a:endParaRPr lang="en-US" sz="2000" dirty="0"/>
          </a:p>
        </p:txBody>
      </p:sp>
      <p:graphicFrame>
        <p:nvGraphicFramePr>
          <p:cNvPr id="26" name="Content Placeholder 25" descr="Table is accessible to screenreaders">
            <a:extLst>
              <a:ext uri="{FF2B5EF4-FFF2-40B4-BE49-F238E27FC236}">
                <a16:creationId xmlns:a16="http://schemas.microsoft.com/office/drawing/2014/main" id="{0D1D63DF-EC11-4734-BD26-87FC9EDE7F22}"/>
              </a:ext>
            </a:extLst>
          </p:cNvPr>
          <p:cNvGraphicFramePr>
            <a:graphicFrameLocks noGrp="1"/>
          </p:cNvGraphicFramePr>
          <p:nvPr>
            <p:ph sz="quarter" idx="21"/>
            <p:extLst>
              <p:ext uri="{D42A27DB-BD31-4B8C-83A1-F6EECF244321}">
                <p14:modId xmlns:p14="http://schemas.microsoft.com/office/powerpoint/2010/main" val="2084270302"/>
              </p:ext>
            </p:extLst>
          </p:nvPr>
        </p:nvGraphicFramePr>
        <p:xfrm>
          <a:off x="914400" y="3514825"/>
          <a:ext cx="7620000" cy="2194560"/>
        </p:xfrm>
        <a:graphic>
          <a:graphicData uri="http://schemas.openxmlformats.org/drawingml/2006/table">
            <a:tbl>
              <a:tblPr firstRow="1" bandRow="1">
                <a:tableStyleId>{2D5ABB26-0587-4C30-8999-92F81FD0307C}</a:tableStyleId>
              </a:tblPr>
              <a:tblGrid>
                <a:gridCol w="990600">
                  <a:extLst>
                    <a:ext uri="{9D8B030D-6E8A-4147-A177-3AD203B41FA5}">
                      <a16:colId xmlns:a16="http://schemas.microsoft.com/office/drawing/2014/main" val="2209564588"/>
                    </a:ext>
                  </a:extLst>
                </a:gridCol>
                <a:gridCol w="4572000">
                  <a:extLst>
                    <a:ext uri="{9D8B030D-6E8A-4147-A177-3AD203B41FA5}">
                      <a16:colId xmlns:a16="http://schemas.microsoft.com/office/drawing/2014/main" val="3860582099"/>
                    </a:ext>
                  </a:extLst>
                </a:gridCol>
                <a:gridCol w="1066800">
                  <a:extLst>
                    <a:ext uri="{9D8B030D-6E8A-4147-A177-3AD203B41FA5}">
                      <a16:colId xmlns:a16="http://schemas.microsoft.com/office/drawing/2014/main" val="1263315539"/>
                    </a:ext>
                  </a:extLst>
                </a:gridCol>
                <a:gridCol w="990600">
                  <a:extLst>
                    <a:ext uri="{9D8B030D-6E8A-4147-A177-3AD203B41FA5}">
                      <a16:colId xmlns:a16="http://schemas.microsoft.com/office/drawing/2014/main" val="4276718067"/>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Oct. 5</a:t>
                      </a:r>
                      <a:endParaRPr lang="en-US" sz="2000" b="0" i="0" u="none" strike="noStrike" dirty="0">
                        <a:solidFill>
                          <a:srgbClr val="000000"/>
                        </a:solidFill>
                        <a:effectLst/>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Supplies Expense</a:t>
                      </a:r>
                      <a:endParaRPr lang="en-US" sz="2000" b="0" i="0" u="none" strike="noStrike" dirty="0">
                        <a:solidFill>
                          <a:srgbClr val="000000"/>
                        </a:solidFill>
                        <a:effectLst/>
                        <a:latin typeface="+mn-lt"/>
                      </a:endParaRPr>
                    </a:p>
                  </a:txBody>
                  <a:tcPr/>
                </a:tc>
                <a:tc>
                  <a:txBody>
                    <a:bodyPr/>
                    <a:lstStyle/>
                    <a:p>
                      <a:pPr algn="r"/>
                      <a:r>
                        <a:rPr lang="en-US" sz="2000" u="none" strike="noStrike" dirty="0">
                          <a:effectLst/>
                          <a:latin typeface="+mn-lt"/>
                        </a:rPr>
                        <a:t>2,500</a:t>
                      </a:r>
                      <a:endParaRPr lang="en-US" sz="2000" dirty="0">
                        <a:latin typeface="+mn-lt"/>
                      </a:endParaRPr>
                    </a:p>
                  </a:txBody>
                  <a:tcPr/>
                </a:tc>
                <a:tc>
                  <a:txBody>
                    <a:bodyPr/>
                    <a:lstStyle/>
                    <a:p>
                      <a:pPr algn="r"/>
                      <a:endParaRPr lang="en-US" sz="2000" dirty="0">
                        <a:latin typeface="+mn-lt"/>
                      </a:endParaRPr>
                    </a:p>
                  </a:txBody>
                  <a:tcPr/>
                </a:tc>
                <a:extLst>
                  <a:ext uri="{0D108BD9-81ED-4DB2-BD59-A6C34878D82A}">
                    <a16:rowId xmlns:a16="http://schemas.microsoft.com/office/drawing/2014/main" val="685578376"/>
                  </a:ext>
                </a:extLst>
              </a:tr>
              <a:tr h="370840">
                <a:tc>
                  <a:txBody>
                    <a:bodyPr/>
                    <a:lstStyle/>
                    <a:p>
                      <a:endParaRPr lang="en-US" sz="2000" dirty="0">
                        <a:latin typeface="+mn-lt"/>
                      </a:endParaRPr>
                    </a:p>
                  </a:txBody>
                  <a:tcPr/>
                </a:tc>
                <a:tc>
                  <a:txBody>
                    <a:bodyPr/>
                    <a:lstStyle/>
                    <a:p>
                      <a:pPr marL="0" indent="236538"/>
                      <a:r>
                        <a:rPr lang="en-US" sz="2000" u="none" strike="noStrike" dirty="0">
                          <a:effectLst/>
                          <a:latin typeface="+mn-lt"/>
                        </a:rPr>
                        <a:t>Accounts payable</a:t>
                      </a:r>
                    </a:p>
                    <a:p>
                      <a:pPr marL="0" indent="236538"/>
                      <a:r>
                        <a:rPr lang="en-US" sz="2000" dirty="0">
                          <a:latin typeface="+mn-lt"/>
                        </a:rPr>
                        <a:t>     (Purchased supplies on account)</a:t>
                      </a:r>
                    </a:p>
                  </a:txBody>
                  <a:tcPr/>
                </a:tc>
                <a:tc>
                  <a:txBody>
                    <a:bodyPr/>
                    <a:lstStyle/>
                    <a:p>
                      <a:pPr algn="r"/>
                      <a:endParaRPr lang="en-US" sz="2000" dirty="0">
                        <a:latin typeface="+mn-lt"/>
                      </a:endParaRPr>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2,500</a:t>
                      </a:r>
                      <a:endParaRPr lang="en-US" sz="2000" b="0" i="0" u="none" strike="noStrike" dirty="0">
                        <a:solidFill>
                          <a:srgbClr val="000000"/>
                        </a:solidFill>
                        <a:effectLst/>
                        <a:latin typeface="+mn-lt"/>
                      </a:endParaRPr>
                    </a:p>
                  </a:txBody>
                  <a:tcPr/>
                </a:tc>
                <a:extLst>
                  <a:ext uri="{0D108BD9-81ED-4DB2-BD59-A6C34878D82A}">
                    <a16:rowId xmlns:a16="http://schemas.microsoft.com/office/drawing/2014/main" val="397957514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Oct. 31</a:t>
                      </a:r>
                      <a:endParaRPr lang="en-US" sz="2000" b="0" i="0" u="none" strike="noStrike" dirty="0">
                        <a:solidFill>
                          <a:srgbClr val="000000"/>
                        </a:solidFill>
                        <a:effectLst/>
                        <a:latin typeface="+mn-lt"/>
                      </a:endParaRPr>
                    </a:p>
                  </a:txBody>
                  <a:tcPr/>
                </a:tc>
                <a:tc>
                  <a:txBody>
                    <a:bodyPr/>
                    <a:lstStyle/>
                    <a:p>
                      <a:r>
                        <a:rPr lang="en-US" sz="2000" u="none" strike="noStrike" dirty="0">
                          <a:effectLst/>
                          <a:latin typeface="+mn-lt"/>
                        </a:rPr>
                        <a:t>Supplies</a:t>
                      </a:r>
                      <a:endParaRPr lang="en-US" sz="2000" dirty="0">
                        <a:latin typeface="+mn-lt"/>
                      </a:endParaRPr>
                    </a:p>
                  </a:txBody>
                  <a:tcPr/>
                </a:tc>
                <a:tc>
                  <a:txBody>
                    <a:bodyPr/>
                    <a:lstStyle/>
                    <a:p>
                      <a:pPr algn="r"/>
                      <a:r>
                        <a:rPr lang="en-US" sz="2000" u="none" strike="noStrike" dirty="0">
                          <a:effectLst/>
                          <a:latin typeface="+mn-lt"/>
                        </a:rPr>
                        <a:t>1,000</a:t>
                      </a:r>
                      <a:endParaRPr lang="en-US" sz="2000" dirty="0">
                        <a:latin typeface="+mn-lt"/>
                      </a:endParaRPr>
                    </a:p>
                  </a:txBody>
                  <a:tcPr/>
                </a:tc>
                <a:tc>
                  <a:txBody>
                    <a:bodyPr/>
                    <a:lstStyle/>
                    <a:p>
                      <a:pPr algn="r"/>
                      <a:endParaRPr lang="en-US" sz="2000" dirty="0">
                        <a:latin typeface="+mn-lt"/>
                      </a:endParaRPr>
                    </a:p>
                  </a:txBody>
                  <a:tcPr/>
                </a:tc>
                <a:extLst>
                  <a:ext uri="{0D108BD9-81ED-4DB2-BD59-A6C34878D82A}">
                    <a16:rowId xmlns:a16="http://schemas.microsoft.com/office/drawing/2014/main" val="1170949508"/>
                  </a:ext>
                </a:extLst>
              </a:tr>
              <a:tr h="370840">
                <a:tc>
                  <a:txBody>
                    <a:bodyPr/>
                    <a:lstStyle/>
                    <a:p>
                      <a:endParaRPr lang="en-US" sz="2000" dirty="0">
                        <a:latin typeface="+mn-lt"/>
                      </a:endParaRPr>
                    </a:p>
                  </a:txBody>
                  <a:tcPr/>
                </a:tc>
                <a:tc>
                  <a:txBody>
                    <a:bodyPr/>
                    <a:lstStyle/>
                    <a:p>
                      <a:pPr marL="0" indent="236538"/>
                      <a:r>
                        <a:rPr lang="en-US" sz="2000" u="none" strike="noStrike" dirty="0">
                          <a:effectLst/>
                          <a:latin typeface="+mn-lt"/>
                        </a:rPr>
                        <a:t>Supplies Expense</a:t>
                      </a:r>
                    </a:p>
                    <a:p>
                      <a:pPr marL="0" indent="236538"/>
                      <a:r>
                        <a:rPr lang="en-US" sz="2000" dirty="0">
                          <a:latin typeface="+mn-lt"/>
                        </a:rPr>
                        <a:t>    (To record supplies inventory)</a:t>
                      </a:r>
                    </a:p>
                  </a:txBody>
                  <a:tcPr/>
                </a:tc>
                <a:tc>
                  <a:txBody>
                    <a:bodyPr/>
                    <a:lstStyle/>
                    <a:p>
                      <a:pPr algn="r"/>
                      <a:endParaRPr lang="en-US" sz="2000" dirty="0">
                        <a:latin typeface="+mn-lt"/>
                      </a:endParaRPr>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1,000</a:t>
                      </a:r>
                      <a:endParaRPr lang="en-US" sz="2000" b="0" i="0" u="none" strike="noStrike" dirty="0">
                        <a:solidFill>
                          <a:srgbClr val="000000"/>
                        </a:solidFill>
                        <a:effectLst/>
                        <a:latin typeface="+mn-lt"/>
                      </a:endParaRPr>
                    </a:p>
                  </a:txBody>
                  <a:tcPr/>
                </a:tc>
                <a:extLst>
                  <a:ext uri="{0D108BD9-81ED-4DB2-BD59-A6C34878D82A}">
                    <a16:rowId xmlns:a16="http://schemas.microsoft.com/office/drawing/2014/main" val="1685664990"/>
                  </a:ext>
                </a:extLst>
              </a:tr>
            </a:tbl>
          </a:graphicData>
        </a:graphic>
      </p:graphicFrame>
      <p:sp>
        <p:nvSpPr>
          <p:cNvPr id="23" name="Slide Number Placeholder 22">
            <a:extLst>
              <a:ext uri="{FF2B5EF4-FFF2-40B4-BE49-F238E27FC236}">
                <a16:creationId xmlns:a16="http://schemas.microsoft.com/office/drawing/2014/main" id="{D2A053B6-0233-40FE-B36A-CD431F0673D1}"/>
              </a:ext>
            </a:extLst>
          </p:cNvPr>
          <p:cNvSpPr>
            <a:spLocks noGrp="1"/>
          </p:cNvSpPr>
          <p:nvPr>
            <p:ph type="sldNum" sz="quarter" idx="10"/>
          </p:nvPr>
        </p:nvSpPr>
        <p:spPr/>
        <p:txBody>
          <a:bodyPr/>
          <a:lstStyle/>
          <a:p>
            <a:fld id="{67B19427-F580-D146-B60E-4CADEE75497F}" type="slidenum">
              <a:rPr lang="en-US" smtClean="0"/>
              <a:pPr/>
              <a:t>73</a:t>
            </a:fld>
            <a:endParaRPr lang="en-US" dirty="0"/>
          </a:p>
        </p:txBody>
      </p:sp>
      <p:sp>
        <p:nvSpPr>
          <p:cNvPr id="24" name="Footer Placeholder 23">
            <a:extLst>
              <a:ext uri="{FF2B5EF4-FFF2-40B4-BE49-F238E27FC236}">
                <a16:creationId xmlns:a16="http://schemas.microsoft.com/office/drawing/2014/main" id="{F3DB74C1-2348-443B-AB6B-A062E96614C5}"/>
              </a:ext>
            </a:extLst>
          </p:cNvPr>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21346095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A4190-0809-49FE-BCA6-3D30E6D5AB90}"/>
              </a:ext>
            </a:extLst>
          </p:cNvPr>
          <p:cNvSpPr>
            <a:spLocks noGrp="1"/>
          </p:cNvSpPr>
          <p:nvPr>
            <p:ph type="title"/>
          </p:nvPr>
        </p:nvSpPr>
        <p:spPr>
          <a:xfrm>
            <a:off x="304800" y="762001"/>
            <a:ext cx="8534400" cy="777239"/>
          </a:xfrm>
        </p:spPr>
        <p:txBody>
          <a:bodyPr/>
          <a:lstStyle/>
          <a:p>
            <a:r>
              <a:rPr lang="en-US" b="1" dirty="0">
                <a:latin typeface="Calibri" panose="020F0502020204030204" pitchFamily="34" charset="0"/>
                <a:cs typeface="Calibri" panose="020F0502020204030204" pitchFamily="34" charset="0"/>
              </a:rPr>
              <a:t>Unearned Revenues </a:t>
            </a:r>
            <a:r>
              <a:rPr lang="en-US" sz="2400" dirty="0">
                <a:latin typeface="Calibri" panose="020F0502020204030204" pitchFamily="34" charset="0"/>
                <a:cs typeface="Calibri" panose="020F0502020204030204" pitchFamily="34" charset="0"/>
              </a:rPr>
              <a:t>(1 of 2)</a:t>
            </a:r>
            <a:endParaRPr lang="en-US" dirty="0"/>
          </a:p>
        </p:txBody>
      </p:sp>
      <p:sp>
        <p:nvSpPr>
          <p:cNvPr id="3" name="Content Placeholder 2">
            <a:extLst>
              <a:ext uri="{FF2B5EF4-FFF2-40B4-BE49-F238E27FC236}">
                <a16:creationId xmlns:a16="http://schemas.microsoft.com/office/drawing/2014/main" id="{420D8AF4-F66F-46CD-9AF5-2EB2B0B55642}"/>
              </a:ext>
            </a:extLst>
          </p:cNvPr>
          <p:cNvSpPr>
            <a:spLocks noGrp="1"/>
          </p:cNvSpPr>
          <p:nvPr>
            <p:ph sz="quarter" idx="16"/>
          </p:nvPr>
        </p:nvSpPr>
        <p:spPr>
          <a:xfrm>
            <a:off x="304800" y="1676400"/>
            <a:ext cx="8534400" cy="777240"/>
          </a:xfrm>
        </p:spPr>
        <p:txBody>
          <a:bodyPr/>
          <a:lstStyle/>
          <a:p>
            <a:r>
              <a:rPr lang="en-US" altLang="en-US" sz="2400" dirty="0"/>
              <a:t>Company may </a:t>
            </a:r>
            <a:r>
              <a:rPr lang="en-US" altLang="en-US" sz="2400" b="1" dirty="0"/>
              <a:t>credit</a:t>
            </a:r>
            <a:r>
              <a:rPr lang="en-US" altLang="en-US" sz="2400" dirty="0"/>
              <a:t> </a:t>
            </a:r>
            <a:r>
              <a:rPr lang="en-US" altLang="en-US" sz="2400" b="1" dirty="0"/>
              <a:t>(increase) a revenue account </a:t>
            </a:r>
            <a:r>
              <a:rPr lang="en-US" altLang="en-US" sz="2400" dirty="0"/>
              <a:t>when they receive cash for future services.</a:t>
            </a:r>
            <a:endParaRPr lang="en-US" sz="2400" dirty="0"/>
          </a:p>
        </p:txBody>
      </p:sp>
      <p:sp>
        <p:nvSpPr>
          <p:cNvPr id="4" name="Content Placeholder 3">
            <a:extLst>
              <a:ext uri="{FF2B5EF4-FFF2-40B4-BE49-F238E27FC236}">
                <a16:creationId xmlns:a16="http://schemas.microsoft.com/office/drawing/2014/main" id="{B79E8204-77BF-4339-9A0B-48C03426171E}"/>
              </a:ext>
            </a:extLst>
          </p:cNvPr>
          <p:cNvSpPr>
            <a:spLocks noGrp="1"/>
          </p:cNvSpPr>
          <p:nvPr>
            <p:ph sz="quarter" idx="17"/>
          </p:nvPr>
        </p:nvSpPr>
        <p:spPr>
          <a:xfrm>
            <a:off x="304800" y="2733575"/>
            <a:ext cx="7543800" cy="427355"/>
          </a:xfrm>
        </p:spPr>
        <p:txBody>
          <a:bodyPr/>
          <a:lstStyle/>
          <a:p>
            <a:pPr fontAlgn="t">
              <a:spcBef>
                <a:spcPts val="0"/>
              </a:spcBef>
            </a:pPr>
            <a:r>
              <a:rPr lang="en-US" sz="2000" b="1" dirty="0">
                <a:solidFill>
                  <a:srgbClr val="000000"/>
                </a:solidFill>
                <a:latin typeface="Calibri" panose="020F0502020204030204" pitchFamily="34" charset="0"/>
              </a:rPr>
              <a:t>Unearned Revenue Initially Credited to</a:t>
            </a:r>
            <a:r>
              <a:rPr lang="en-US" sz="1800" dirty="0">
                <a:latin typeface="Arial" panose="020B0604020202020204" pitchFamily="34" charset="0"/>
              </a:rPr>
              <a:t> </a:t>
            </a:r>
            <a:r>
              <a:rPr lang="en-US" sz="2000" b="1" dirty="0">
                <a:solidFill>
                  <a:srgbClr val="000000"/>
                </a:solidFill>
                <a:latin typeface="Calibri" panose="020F0502020204030204" pitchFamily="34" charset="0"/>
              </a:rPr>
              <a:t>Liability Account</a:t>
            </a:r>
            <a:r>
              <a:rPr lang="en-US" sz="1800" dirty="0">
                <a:latin typeface="Arial" panose="020B0604020202020204" pitchFamily="34" charset="0"/>
              </a:rPr>
              <a:t> </a:t>
            </a:r>
            <a:r>
              <a:rPr lang="en-US" sz="2000" b="1" dirty="0">
                <a:solidFill>
                  <a:srgbClr val="000000"/>
                </a:solidFill>
                <a:latin typeface="Calibri" panose="020F0502020204030204" pitchFamily="34" charset="0"/>
              </a:rPr>
              <a:t>(per chapter)</a:t>
            </a:r>
            <a:endParaRPr lang="en-US" sz="1800" dirty="0">
              <a:latin typeface="Arial" panose="020B0604020202020204" pitchFamily="34" charset="0"/>
            </a:endParaRPr>
          </a:p>
        </p:txBody>
      </p:sp>
      <p:graphicFrame>
        <p:nvGraphicFramePr>
          <p:cNvPr id="25" name="Content Placeholder 24" descr="Table is accessible to screenreaders">
            <a:extLst>
              <a:ext uri="{FF2B5EF4-FFF2-40B4-BE49-F238E27FC236}">
                <a16:creationId xmlns:a16="http://schemas.microsoft.com/office/drawing/2014/main" id="{66324BFB-7FB1-40F8-94EF-3B029354A693}"/>
              </a:ext>
            </a:extLst>
          </p:cNvPr>
          <p:cNvGraphicFramePr>
            <a:graphicFrameLocks noGrp="1"/>
          </p:cNvGraphicFramePr>
          <p:nvPr>
            <p:ph sz="quarter" idx="18"/>
            <p:extLst>
              <p:ext uri="{D42A27DB-BD31-4B8C-83A1-F6EECF244321}">
                <p14:modId xmlns:p14="http://schemas.microsoft.com/office/powerpoint/2010/main" val="4032904038"/>
              </p:ext>
            </p:extLst>
          </p:nvPr>
        </p:nvGraphicFramePr>
        <p:xfrm>
          <a:off x="381000" y="3352800"/>
          <a:ext cx="8153400" cy="2194560"/>
        </p:xfrm>
        <a:graphic>
          <a:graphicData uri="http://schemas.openxmlformats.org/drawingml/2006/table">
            <a:tbl>
              <a:tblPr firstRow="1" bandRow="1">
                <a:tableStyleId>{2D5ABB26-0587-4C30-8999-92F81FD0307C}</a:tableStyleId>
              </a:tblPr>
              <a:tblGrid>
                <a:gridCol w="990600">
                  <a:extLst>
                    <a:ext uri="{9D8B030D-6E8A-4147-A177-3AD203B41FA5}">
                      <a16:colId xmlns:a16="http://schemas.microsoft.com/office/drawing/2014/main" val="4170116856"/>
                    </a:ext>
                  </a:extLst>
                </a:gridCol>
                <a:gridCol w="5181600">
                  <a:extLst>
                    <a:ext uri="{9D8B030D-6E8A-4147-A177-3AD203B41FA5}">
                      <a16:colId xmlns:a16="http://schemas.microsoft.com/office/drawing/2014/main" val="2642280058"/>
                    </a:ext>
                  </a:extLst>
                </a:gridCol>
                <a:gridCol w="800571">
                  <a:extLst>
                    <a:ext uri="{9D8B030D-6E8A-4147-A177-3AD203B41FA5}">
                      <a16:colId xmlns:a16="http://schemas.microsoft.com/office/drawing/2014/main" val="1270034570"/>
                    </a:ext>
                  </a:extLst>
                </a:gridCol>
                <a:gridCol w="1180629">
                  <a:extLst>
                    <a:ext uri="{9D8B030D-6E8A-4147-A177-3AD203B41FA5}">
                      <a16:colId xmlns:a16="http://schemas.microsoft.com/office/drawing/2014/main" val="4238542216"/>
                    </a:ext>
                  </a:extLst>
                </a:gridCol>
              </a:tblGrid>
              <a:tr h="370840">
                <a:tc>
                  <a:txBody>
                    <a:bodyPr/>
                    <a:lstStyle/>
                    <a:p>
                      <a:r>
                        <a:rPr lang="en-US" sz="2000" u="none" strike="noStrike" dirty="0">
                          <a:effectLst/>
                          <a:latin typeface="+mn-lt"/>
                        </a:rPr>
                        <a:t>Oct. 2</a:t>
                      </a:r>
                      <a:endParaRPr lang="en-US" sz="2000" dirty="0">
                        <a:latin typeface="+mn-lt"/>
                      </a:endParaRPr>
                    </a:p>
                  </a:txBody>
                  <a:tcPr/>
                </a:tc>
                <a:tc>
                  <a:txBody>
                    <a:bodyPr/>
                    <a:lstStyle/>
                    <a:p>
                      <a:r>
                        <a:rPr lang="en-US" sz="2000" u="none" strike="noStrike" dirty="0">
                          <a:effectLst/>
                        </a:rPr>
                        <a:t>Cash</a:t>
                      </a:r>
                      <a:endParaRPr lang="en-US" sz="2000" dirty="0">
                        <a:latin typeface="+mn-lt"/>
                      </a:endParaRPr>
                    </a:p>
                  </a:txBody>
                  <a:tcPr/>
                </a:tc>
                <a:tc>
                  <a:txBody>
                    <a:bodyPr/>
                    <a:lstStyle/>
                    <a:p>
                      <a:pPr algn="r"/>
                      <a:r>
                        <a:rPr lang="en-US" sz="2000" u="none" strike="noStrike" dirty="0">
                          <a:effectLst/>
                          <a:latin typeface="+mn-lt"/>
                        </a:rPr>
                        <a:t>1,200</a:t>
                      </a:r>
                      <a:endParaRPr lang="en-US" sz="2000" dirty="0">
                        <a:latin typeface="+mn-lt"/>
                      </a:endParaRPr>
                    </a:p>
                  </a:txBody>
                  <a:tcPr/>
                </a:tc>
                <a:tc>
                  <a:txBody>
                    <a:bodyPr/>
                    <a:lstStyle/>
                    <a:p>
                      <a:pPr algn="r"/>
                      <a:endParaRPr lang="en-US" sz="2000" dirty="0">
                        <a:latin typeface="+mn-lt"/>
                      </a:endParaRPr>
                    </a:p>
                  </a:txBody>
                  <a:tcPr/>
                </a:tc>
                <a:extLst>
                  <a:ext uri="{0D108BD9-81ED-4DB2-BD59-A6C34878D82A}">
                    <a16:rowId xmlns:a16="http://schemas.microsoft.com/office/drawing/2014/main" val="1015451334"/>
                  </a:ext>
                </a:extLst>
              </a:tr>
              <a:tr h="370840">
                <a:tc>
                  <a:txBody>
                    <a:bodyPr/>
                    <a:lstStyle/>
                    <a:p>
                      <a:endParaRPr lang="en-US" sz="2000">
                        <a:latin typeface="+mn-lt"/>
                      </a:endParaRPr>
                    </a:p>
                  </a:txBody>
                  <a:tcPr/>
                </a:tc>
                <a:tc>
                  <a:txBody>
                    <a:bodyPr/>
                    <a:lstStyle/>
                    <a:p>
                      <a:pPr marL="0" indent="236538"/>
                      <a:r>
                        <a:rPr lang="en-US" sz="2000" u="none" strike="noStrike" dirty="0">
                          <a:effectLst/>
                        </a:rPr>
                        <a:t>Unearned Revenue</a:t>
                      </a:r>
                    </a:p>
                    <a:p>
                      <a:pPr marL="0" indent="236538"/>
                      <a:r>
                        <a:rPr lang="en-IN" sz="2000" dirty="0">
                          <a:latin typeface="+mn-lt"/>
                        </a:rPr>
                        <a:t>    (Record cash received for future service)</a:t>
                      </a:r>
                      <a:endParaRPr lang="en-US" sz="2000" dirty="0">
                        <a:latin typeface="+mn-lt"/>
                      </a:endParaRPr>
                    </a:p>
                  </a:txBody>
                  <a:tcPr/>
                </a:tc>
                <a:tc>
                  <a:txBody>
                    <a:bodyPr/>
                    <a:lstStyle/>
                    <a:p>
                      <a:pPr algn="r"/>
                      <a:endParaRPr lang="en-US" sz="2000" dirty="0">
                        <a:latin typeface="+mn-lt"/>
                      </a:endParaRPr>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1,200</a:t>
                      </a:r>
                      <a:endParaRPr lang="en-US" sz="2000" b="0" i="0" u="none" strike="noStrike" dirty="0">
                        <a:solidFill>
                          <a:srgbClr val="000000"/>
                        </a:solidFill>
                        <a:effectLst/>
                        <a:latin typeface="+mn-lt"/>
                      </a:endParaRPr>
                    </a:p>
                  </a:txBody>
                  <a:tcPr/>
                </a:tc>
                <a:extLst>
                  <a:ext uri="{0D108BD9-81ED-4DB2-BD59-A6C34878D82A}">
                    <a16:rowId xmlns:a16="http://schemas.microsoft.com/office/drawing/2014/main" val="49834939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Oct. 31</a:t>
                      </a:r>
                      <a:endParaRPr lang="en-US" sz="2000" b="0" i="0" u="none" strike="noStrike" dirty="0">
                        <a:solidFill>
                          <a:srgbClr val="000000"/>
                        </a:solidFill>
                        <a:effectLst/>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u="none" strike="noStrike" dirty="0">
                          <a:effectLst/>
                        </a:rPr>
                        <a:t>Unearned Revenue</a:t>
                      </a:r>
                      <a:endParaRPr lang="en-US" sz="2000" b="0" i="0" u="none" strike="noStrike" dirty="0">
                        <a:solidFill>
                          <a:srgbClr val="000000"/>
                        </a:solidFill>
                        <a:effectLst/>
                        <a:latin typeface="+mn-lt"/>
                      </a:endParaRPr>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400</a:t>
                      </a:r>
                      <a:endParaRPr lang="en-US" sz="2000" b="0" i="0" u="none" strike="noStrike" dirty="0">
                        <a:solidFill>
                          <a:srgbClr val="000000"/>
                        </a:solidFill>
                        <a:effectLst/>
                        <a:latin typeface="+mn-lt"/>
                      </a:endParaRPr>
                    </a:p>
                  </a:txBody>
                  <a:tcPr/>
                </a:tc>
                <a:tc>
                  <a:txBody>
                    <a:bodyPr/>
                    <a:lstStyle/>
                    <a:p>
                      <a:pPr algn="r"/>
                      <a:endParaRPr lang="en-US" sz="2000" dirty="0">
                        <a:latin typeface="+mn-lt"/>
                      </a:endParaRPr>
                    </a:p>
                  </a:txBody>
                  <a:tcPr/>
                </a:tc>
                <a:extLst>
                  <a:ext uri="{0D108BD9-81ED-4DB2-BD59-A6C34878D82A}">
                    <a16:rowId xmlns:a16="http://schemas.microsoft.com/office/drawing/2014/main" val="3106820952"/>
                  </a:ext>
                </a:extLst>
              </a:tr>
              <a:tr h="370840">
                <a:tc>
                  <a:txBody>
                    <a:bodyPr/>
                    <a:lstStyle/>
                    <a:p>
                      <a:endParaRPr lang="en-US" sz="2000" dirty="0">
                        <a:latin typeface="+mn-lt"/>
                      </a:endParaRPr>
                    </a:p>
                  </a:txBody>
                  <a:tcPr/>
                </a:tc>
                <a:tc>
                  <a:txBody>
                    <a:bodyPr/>
                    <a:lstStyle/>
                    <a:p>
                      <a:pPr marL="0" indent="236538"/>
                      <a:r>
                        <a:rPr lang="en-US" sz="2000" u="none" strike="noStrike" dirty="0">
                          <a:effectLst/>
                        </a:rPr>
                        <a:t>Service Revenue</a:t>
                      </a:r>
                    </a:p>
                    <a:p>
                      <a:pPr marL="0" indent="236538"/>
                      <a:r>
                        <a:rPr lang="en-US" sz="2000" dirty="0">
                          <a:latin typeface="+mn-lt"/>
                        </a:rPr>
                        <a:t>    (Record revenue for services performed)</a:t>
                      </a:r>
                    </a:p>
                  </a:txBody>
                  <a:tcPr/>
                </a:tc>
                <a:tc>
                  <a:txBody>
                    <a:bodyPr/>
                    <a:lstStyle/>
                    <a:p>
                      <a:pPr algn="r"/>
                      <a:endParaRPr lang="en-US" sz="2000" dirty="0">
                        <a:latin typeface="+mn-lt"/>
                      </a:endParaRPr>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400</a:t>
                      </a:r>
                      <a:endParaRPr lang="en-US" sz="2000" b="0" i="0" u="none" strike="noStrike" dirty="0">
                        <a:solidFill>
                          <a:srgbClr val="000000"/>
                        </a:solidFill>
                        <a:effectLst/>
                        <a:latin typeface="+mn-lt"/>
                      </a:endParaRPr>
                    </a:p>
                  </a:txBody>
                  <a:tcPr/>
                </a:tc>
                <a:extLst>
                  <a:ext uri="{0D108BD9-81ED-4DB2-BD59-A6C34878D82A}">
                    <a16:rowId xmlns:a16="http://schemas.microsoft.com/office/drawing/2014/main" val="2680435523"/>
                  </a:ext>
                </a:extLst>
              </a:tr>
            </a:tbl>
          </a:graphicData>
        </a:graphic>
      </p:graphicFrame>
      <p:sp>
        <p:nvSpPr>
          <p:cNvPr id="23" name="Slide Number Placeholder 22">
            <a:extLst>
              <a:ext uri="{FF2B5EF4-FFF2-40B4-BE49-F238E27FC236}">
                <a16:creationId xmlns:a16="http://schemas.microsoft.com/office/drawing/2014/main" id="{D2A053B6-0233-40FE-B36A-CD431F0673D1}"/>
              </a:ext>
            </a:extLst>
          </p:cNvPr>
          <p:cNvSpPr>
            <a:spLocks noGrp="1"/>
          </p:cNvSpPr>
          <p:nvPr>
            <p:ph type="sldNum" sz="quarter" idx="10"/>
          </p:nvPr>
        </p:nvSpPr>
        <p:spPr/>
        <p:txBody>
          <a:bodyPr/>
          <a:lstStyle/>
          <a:p>
            <a:fld id="{67B19427-F580-D146-B60E-4CADEE75497F}" type="slidenum">
              <a:rPr lang="en-US" smtClean="0"/>
              <a:pPr/>
              <a:t>74</a:t>
            </a:fld>
            <a:endParaRPr lang="en-US" dirty="0"/>
          </a:p>
        </p:txBody>
      </p:sp>
      <p:sp>
        <p:nvSpPr>
          <p:cNvPr id="24" name="Footer Placeholder 23">
            <a:extLst>
              <a:ext uri="{FF2B5EF4-FFF2-40B4-BE49-F238E27FC236}">
                <a16:creationId xmlns:a16="http://schemas.microsoft.com/office/drawing/2014/main" id="{F3DB74C1-2348-443B-AB6B-A062E96614C5}"/>
              </a:ext>
            </a:extLst>
          </p:cNvPr>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15709003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A4190-0809-49FE-BCA6-3D30E6D5AB90}"/>
              </a:ext>
            </a:extLst>
          </p:cNvPr>
          <p:cNvSpPr>
            <a:spLocks noGrp="1"/>
          </p:cNvSpPr>
          <p:nvPr>
            <p:ph type="title"/>
          </p:nvPr>
        </p:nvSpPr>
        <p:spPr>
          <a:xfrm>
            <a:off x="304800" y="762001"/>
            <a:ext cx="8534400" cy="777239"/>
          </a:xfrm>
        </p:spPr>
        <p:txBody>
          <a:bodyPr/>
          <a:lstStyle/>
          <a:p>
            <a:r>
              <a:rPr lang="en-US" b="1" dirty="0">
                <a:latin typeface="Calibri" panose="020F0502020204030204" pitchFamily="34" charset="0"/>
                <a:cs typeface="Calibri" panose="020F0502020204030204" pitchFamily="34" charset="0"/>
              </a:rPr>
              <a:t>Unearned Revenues </a:t>
            </a:r>
            <a:r>
              <a:rPr lang="en-US" sz="2400" dirty="0">
                <a:latin typeface="Calibri" panose="020F0502020204030204" pitchFamily="34" charset="0"/>
                <a:cs typeface="Calibri" panose="020F0502020204030204" pitchFamily="34" charset="0"/>
              </a:rPr>
              <a:t>(2 of 2)</a:t>
            </a:r>
            <a:endParaRPr lang="en-US" dirty="0"/>
          </a:p>
        </p:txBody>
      </p:sp>
      <p:sp>
        <p:nvSpPr>
          <p:cNvPr id="3" name="Content Placeholder 2">
            <a:extLst>
              <a:ext uri="{FF2B5EF4-FFF2-40B4-BE49-F238E27FC236}">
                <a16:creationId xmlns:a16="http://schemas.microsoft.com/office/drawing/2014/main" id="{420D8AF4-F66F-46CD-9AF5-2EB2B0B55642}"/>
              </a:ext>
            </a:extLst>
          </p:cNvPr>
          <p:cNvSpPr>
            <a:spLocks noGrp="1"/>
          </p:cNvSpPr>
          <p:nvPr>
            <p:ph sz="quarter" idx="16"/>
          </p:nvPr>
        </p:nvSpPr>
        <p:spPr>
          <a:xfrm>
            <a:off x="304800" y="1676400"/>
            <a:ext cx="8534400" cy="777240"/>
          </a:xfrm>
        </p:spPr>
        <p:txBody>
          <a:bodyPr/>
          <a:lstStyle/>
          <a:p>
            <a:r>
              <a:rPr lang="en-US" altLang="en-US" sz="2400" dirty="0"/>
              <a:t>Company may </a:t>
            </a:r>
            <a:r>
              <a:rPr lang="en-US" altLang="en-US" sz="2400" b="1" dirty="0"/>
              <a:t>credit</a:t>
            </a:r>
            <a:r>
              <a:rPr lang="en-US" altLang="en-US" sz="2400" dirty="0"/>
              <a:t> </a:t>
            </a:r>
            <a:r>
              <a:rPr lang="en-US" altLang="en-US" sz="2400" b="1" dirty="0"/>
              <a:t>(increase) a revenue account </a:t>
            </a:r>
            <a:r>
              <a:rPr lang="en-US" altLang="en-US" sz="2400" dirty="0"/>
              <a:t>when they receive cash for future services.</a:t>
            </a:r>
            <a:endParaRPr lang="en-US" sz="2400" dirty="0"/>
          </a:p>
        </p:txBody>
      </p:sp>
      <p:sp>
        <p:nvSpPr>
          <p:cNvPr id="6" name="Content Placeholder 5">
            <a:extLst>
              <a:ext uri="{FF2B5EF4-FFF2-40B4-BE49-F238E27FC236}">
                <a16:creationId xmlns:a16="http://schemas.microsoft.com/office/drawing/2014/main" id="{78CA4EA3-5760-4A40-87B6-5D24043CB7CF}"/>
              </a:ext>
            </a:extLst>
          </p:cNvPr>
          <p:cNvSpPr>
            <a:spLocks noGrp="1"/>
          </p:cNvSpPr>
          <p:nvPr>
            <p:ph sz="quarter" idx="19"/>
          </p:nvPr>
        </p:nvSpPr>
        <p:spPr>
          <a:xfrm>
            <a:off x="304800" y="2743201"/>
            <a:ext cx="8077199" cy="381000"/>
          </a:xfrm>
        </p:spPr>
        <p:txBody>
          <a:bodyPr/>
          <a:lstStyle/>
          <a:p>
            <a:pPr>
              <a:spcBef>
                <a:spcPts val="0"/>
              </a:spcBef>
            </a:pPr>
            <a:r>
              <a:rPr lang="en-US" sz="2000" b="1" dirty="0">
                <a:solidFill>
                  <a:srgbClr val="000000"/>
                </a:solidFill>
                <a:latin typeface="Calibri" panose="020F0502020204030204" pitchFamily="34" charset="0"/>
              </a:rPr>
              <a:t>Unearned Revenue Initially Credited to Revenue Account (per appendix)</a:t>
            </a:r>
            <a:endParaRPr lang="en-US" sz="1800" dirty="0">
              <a:latin typeface="Arial" panose="020B0604020202020204" pitchFamily="34" charset="0"/>
            </a:endParaRPr>
          </a:p>
        </p:txBody>
      </p:sp>
      <p:graphicFrame>
        <p:nvGraphicFramePr>
          <p:cNvPr id="26" name="Content Placeholder 25" descr="Table is accessible to screenreaders">
            <a:extLst>
              <a:ext uri="{FF2B5EF4-FFF2-40B4-BE49-F238E27FC236}">
                <a16:creationId xmlns:a16="http://schemas.microsoft.com/office/drawing/2014/main" id="{0D1D63DF-EC11-4734-BD26-87FC9EDE7F22}"/>
              </a:ext>
            </a:extLst>
          </p:cNvPr>
          <p:cNvGraphicFramePr>
            <a:graphicFrameLocks noGrp="1"/>
          </p:cNvGraphicFramePr>
          <p:nvPr>
            <p:ph sz="quarter" idx="21"/>
            <p:extLst>
              <p:ext uri="{D42A27DB-BD31-4B8C-83A1-F6EECF244321}">
                <p14:modId xmlns:p14="http://schemas.microsoft.com/office/powerpoint/2010/main" val="3117835330"/>
              </p:ext>
            </p:extLst>
          </p:nvPr>
        </p:nvGraphicFramePr>
        <p:xfrm>
          <a:off x="381000" y="3348790"/>
          <a:ext cx="8153400" cy="2194560"/>
        </p:xfrm>
        <a:graphic>
          <a:graphicData uri="http://schemas.openxmlformats.org/drawingml/2006/table">
            <a:tbl>
              <a:tblPr firstRow="1" bandRow="1">
                <a:tableStyleId>{2D5ABB26-0587-4C30-8999-92F81FD0307C}</a:tableStyleId>
              </a:tblPr>
              <a:tblGrid>
                <a:gridCol w="990600">
                  <a:extLst>
                    <a:ext uri="{9D8B030D-6E8A-4147-A177-3AD203B41FA5}">
                      <a16:colId xmlns:a16="http://schemas.microsoft.com/office/drawing/2014/main" val="2209564588"/>
                    </a:ext>
                  </a:extLst>
                </a:gridCol>
                <a:gridCol w="4876800">
                  <a:extLst>
                    <a:ext uri="{9D8B030D-6E8A-4147-A177-3AD203B41FA5}">
                      <a16:colId xmlns:a16="http://schemas.microsoft.com/office/drawing/2014/main" val="3860582099"/>
                    </a:ext>
                  </a:extLst>
                </a:gridCol>
                <a:gridCol w="1143000">
                  <a:extLst>
                    <a:ext uri="{9D8B030D-6E8A-4147-A177-3AD203B41FA5}">
                      <a16:colId xmlns:a16="http://schemas.microsoft.com/office/drawing/2014/main" val="1263315539"/>
                    </a:ext>
                  </a:extLst>
                </a:gridCol>
                <a:gridCol w="1143000">
                  <a:extLst>
                    <a:ext uri="{9D8B030D-6E8A-4147-A177-3AD203B41FA5}">
                      <a16:colId xmlns:a16="http://schemas.microsoft.com/office/drawing/2014/main" val="4276718067"/>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Oct. 2</a:t>
                      </a:r>
                      <a:endParaRPr lang="en-US" sz="2000" b="0" i="0" u="none" strike="noStrike" dirty="0">
                        <a:solidFill>
                          <a:srgbClr val="000000"/>
                        </a:solidFill>
                        <a:effectLst/>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u="none" strike="noStrike" dirty="0">
                          <a:effectLst/>
                        </a:rPr>
                        <a:t>Cash</a:t>
                      </a:r>
                      <a:endParaRPr lang="en-US" sz="2000" b="0" i="0" u="none" strike="noStrike" dirty="0">
                        <a:solidFill>
                          <a:srgbClr val="000000"/>
                        </a:solidFill>
                        <a:effectLst/>
                        <a:latin typeface="+mn-lt"/>
                      </a:endParaRPr>
                    </a:p>
                  </a:txBody>
                  <a:tcPr/>
                </a:tc>
                <a:tc>
                  <a:txBody>
                    <a:bodyPr/>
                    <a:lstStyle/>
                    <a:p>
                      <a:pPr algn="r"/>
                      <a:r>
                        <a:rPr lang="en-US" sz="2000" u="none" strike="noStrike" dirty="0">
                          <a:effectLst/>
                          <a:latin typeface="+mn-lt"/>
                        </a:rPr>
                        <a:t>1,200</a:t>
                      </a:r>
                      <a:endParaRPr lang="en-US" sz="2000" dirty="0">
                        <a:latin typeface="+mn-lt"/>
                      </a:endParaRPr>
                    </a:p>
                  </a:txBody>
                  <a:tcPr/>
                </a:tc>
                <a:tc>
                  <a:txBody>
                    <a:bodyPr/>
                    <a:lstStyle/>
                    <a:p>
                      <a:pPr algn="r"/>
                      <a:endParaRPr lang="en-US" sz="2000" dirty="0">
                        <a:latin typeface="+mn-lt"/>
                      </a:endParaRPr>
                    </a:p>
                  </a:txBody>
                  <a:tcPr/>
                </a:tc>
                <a:extLst>
                  <a:ext uri="{0D108BD9-81ED-4DB2-BD59-A6C34878D82A}">
                    <a16:rowId xmlns:a16="http://schemas.microsoft.com/office/drawing/2014/main" val="685578376"/>
                  </a:ext>
                </a:extLst>
              </a:tr>
              <a:tr h="370840">
                <a:tc>
                  <a:txBody>
                    <a:bodyPr/>
                    <a:lstStyle/>
                    <a:p>
                      <a:endParaRPr lang="en-US" sz="2000" dirty="0">
                        <a:latin typeface="+mn-lt"/>
                      </a:endParaRPr>
                    </a:p>
                  </a:txBody>
                  <a:tcPr/>
                </a:tc>
                <a:tc>
                  <a:txBody>
                    <a:bodyPr/>
                    <a:lstStyle/>
                    <a:p>
                      <a:pPr marL="0" indent="236538"/>
                      <a:r>
                        <a:rPr lang="en-US" sz="2000" u="none" strike="noStrike" dirty="0">
                          <a:effectLst/>
                        </a:rPr>
                        <a:t>Service Revenue</a:t>
                      </a:r>
                    </a:p>
                    <a:p>
                      <a:pPr marL="0" indent="236538"/>
                      <a:r>
                        <a:rPr lang="en-IN" sz="2000" dirty="0">
                          <a:latin typeface="+mn-lt"/>
                        </a:rPr>
                        <a:t>    (Record cash received for future service)</a:t>
                      </a:r>
                      <a:endParaRPr lang="en-US" sz="2000" dirty="0">
                        <a:latin typeface="+mn-lt"/>
                      </a:endParaRPr>
                    </a:p>
                  </a:txBody>
                  <a:tcPr/>
                </a:tc>
                <a:tc>
                  <a:txBody>
                    <a:bodyPr/>
                    <a:lstStyle/>
                    <a:p>
                      <a:pPr algn="r"/>
                      <a:endParaRPr lang="en-US" sz="2000" dirty="0">
                        <a:latin typeface="+mn-lt"/>
                      </a:endParaRPr>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1,200</a:t>
                      </a:r>
                      <a:endParaRPr lang="en-US" sz="2000" b="0" i="0" u="none" strike="noStrike" dirty="0">
                        <a:solidFill>
                          <a:srgbClr val="000000"/>
                        </a:solidFill>
                        <a:effectLst/>
                        <a:latin typeface="+mn-lt"/>
                      </a:endParaRPr>
                    </a:p>
                  </a:txBody>
                  <a:tcPr/>
                </a:tc>
                <a:extLst>
                  <a:ext uri="{0D108BD9-81ED-4DB2-BD59-A6C34878D82A}">
                    <a16:rowId xmlns:a16="http://schemas.microsoft.com/office/drawing/2014/main" val="397957514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Oct. 31</a:t>
                      </a:r>
                      <a:endParaRPr lang="en-US" sz="2000" b="0" i="0" u="none" strike="noStrike" dirty="0">
                        <a:solidFill>
                          <a:srgbClr val="000000"/>
                        </a:solidFill>
                        <a:effectLst/>
                        <a:latin typeface="+mn-lt"/>
                      </a:endParaRPr>
                    </a:p>
                  </a:txBody>
                  <a:tcPr/>
                </a:tc>
                <a:tc>
                  <a:txBody>
                    <a:bodyPr/>
                    <a:lstStyle/>
                    <a:p>
                      <a:r>
                        <a:rPr lang="en-US" sz="2000" u="none" strike="noStrike" dirty="0">
                          <a:effectLst/>
                        </a:rPr>
                        <a:t>Service Revenue</a:t>
                      </a:r>
                      <a:endParaRPr lang="en-US" sz="2000" dirty="0">
                        <a:latin typeface="+mn-lt"/>
                      </a:endParaRPr>
                    </a:p>
                  </a:txBody>
                  <a:tcPr/>
                </a:tc>
                <a:tc>
                  <a:txBody>
                    <a:bodyPr/>
                    <a:lstStyle/>
                    <a:p>
                      <a:pPr algn="r"/>
                      <a:r>
                        <a:rPr lang="en-US" sz="2000" u="none" strike="noStrike" dirty="0">
                          <a:effectLst/>
                          <a:latin typeface="+mn-lt"/>
                        </a:rPr>
                        <a:t>800</a:t>
                      </a:r>
                      <a:endParaRPr lang="en-US" sz="2000" dirty="0">
                        <a:latin typeface="+mn-lt"/>
                      </a:endParaRPr>
                    </a:p>
                  </a:txBody>
                  <a:tcPr/>
                </a:tc>
                <a:tc>
                  <a:txBody>
                    <a:bodyPr/>
                    <a:lstStyle/>
                    <a:p>
                      <a:pPr algn="r"/>
                      <a:endParaRPr lang="en-US" sz="2000" dirty="0">
                        <a:latin typeface="+mn-lt"/>
                      </a:endParaRPr>
                    </a:p>
                  </a:txBody>
                  <a:tcPr/>
                </a:tc>
                <a:extLst>
                  <a:ext uri="{0D108BD9-81ED-4DB2-BD59-A6C34878D82A}">
                    <a16:rowId xmlns:a16="http://schemas.microsoft.com/office/drawing/2014/main" val="1170949508"/>
                  </a:ext>
                </a:extLst>
              </a:tr>
              <a:tr h="370840">
                <a:tc>
                  <a:txBody>
                    <a:bodyPr/>
                    <a:lstStyle/>
                    <a:p>
                      <a:endParaRPr lang="en-US" sz="2000" dirty="0">
                        <a:latin typeface="+mn-lt"/>
                      </a:endParaRPr>
                    </a:p>
                  </a:txBody>
                  <a:tcPr/>
                </a:tc>
                <a:tc>
                  <a:txBody>
                    <a:bodyPr/>
                    <a:lstStyle/>
                    <a:p>
                      <a:pPr marL="0" indent="236538"/>
                      <a:r>
                        <a:rPr lang="en-US" sz="2000" u="none" strike="noStrike" dirty="0">
                          <a:effectLst/>
                        </a:rPr>
                        <a:t>Unearned Revenue</a:t>
                      </a:r>
                    </a:p>
                    <a:p>
                      <a:pPr marL="0" indent="236538"/>
                      <a:r>
                        <a:rPr lang="en-IN" sz="2000" dirty="0">
                          <a:latin typeface="+mn-lt"/>
                        </a:rPr>
                        <a:t>     (To record unearned service revenue)</a:t>
                      </a:r>
                      <a:endParaRPr lang="en-US" sz="2000" dirty="0">
                        <a:latin typeface="+mn-lt"/>
                      </a:endParaRPr>
                    </a:p>
                  </a:txBody>
                  <a:tcPr/>
                </a:tc>
                <a:tc>
                  <a:txBody>
                    <a:bodyPr/>
                    <a:lstStyle/>
                    <a:p>
                      <a:pPr algn="r"/>
                      <a:endParaRPr lang="en-US" sz="2000" dirty="0">
                        <a:latin typeface="+mn-lt"/>
                      </a:endParaRPr>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000" u="none" strike="noStrike" dirty="0">
                          <a:effectLst/>
                          <a:latin typeface="+mn-lt"/>
                        </a:rPr>
                        <a:t>800</a:t>
                      </a:r>
                      <a:endParaRPr lang="en-US" sz="2000" b="0" i="0" u="none" strike="noStrike" dirty="0">
                        <a:solidFill>
                          <a:srgbClr val="000000"/>
                        </a:solidFill>
                        <a:effectLst/>
                        <a:latin typeface="+mn-lt"/>
                      </a:endParaRPr>
                    </a:p>
                  </a:txBody>
                  <a:tcPr/>
                </a:tc>
                <a:extLst>
                  <a:ext uri="{0D108BD9-81ED-4DB2-BD59-A6C34878D82A}">
                    <a16:rowId xmlns:a16="http://schemas.microsoft.com/office/drawing/2014/main" val="1685664990"/>
                  </a:ext>
                </a:extLst>
              </a:tr>
            </a:tbl>
          </a:graphicData>
        </a:graphic>
      </p:graphicFrame>
      <p:sp>
        <p:nvSpPr>
          <p:cNvPr id="23" name="Slide Number Placeholder 22">
            <a:extLst>
              <a:ext uri="{FF2B5EF4-FFF2-40B4-BE49-F238E27FC236}">
                <a16:creationId xmlns:a16="http://schemas.microsoft.com/office/drawing/2014/main" id="{D2A053B6-0233-40FE-B36A-CD431F0673D1}"/>
              </a:ext>
            </a:extLst>
          </p:cNvPr>
          <p:cNvSpPr>
            <a:spLocks noGrp="1"/>
          </p:cNvSpPr>
          <p:nvPr>
            <p:ph type="sldNum" sz="quarter" idx="10"/>
          </p:nvPr>
        </p:nvSpPr>
        <p:spPr/>
        <p:txBody>
          <a:bodyPr/>
          <a:lstStyle/>
          <a:p>
            <a:fld id="{67B19427-F580-D146-B60E-4CADEE75497F}" type="slidenum">
              <a:rPr lang="en-US" smtClean="0"/>
              <a:pPr/>
              <a:t>75</a:t>
            </a:fld>
            <a:endParaRPr lang="en-US" dirty="0"/>
          </a:p>
        </p:txBody>
      </p:sp>
      <p:sp>
        <p:nvSpPr>
          <p:cNvPr id="24" name="Footer Placeholder 23">
            <a:extLst>
              <a:ext uri="{FF2B5EF4-FFF2-40B4-BE49-F238E27FC236}">
                <a16:creationId xmlns:a16="http://schemas.microsoft.com/office/drawing/2014/main" id="{F3DB74C1-2348-443B-AB6B-A062E96614C5}"/>
              </a:ext>
            </a:extLst>
          </p:cNvPr>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223455481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92165-43E0-40ED-93C5-CF5D8653457C}"/>
              </a:ext>
            </a:extLst>
          </p:cNvPr>
          <p:cNvSpPr>
            <a:spLocks noGrp="1"/>
          </p:cNvSpPr>
          <p:nvPr>
            <p:ph type="title"/>
          </p:nvPr>
        </p:nvSpPr>
        <p:spPr>
          <a:xfrm>
            <a:off x="304800" y="762001"/>
            <a:ext cx="8534400" cy="685799"/>
          </a:xfrm>
        </p:spPr>
        <p:txBody>
          <a:bodyPr>
            <a:normAutofit fontScale="90000"/>
          </a:bodyPr>
          <a:lstStyle/>
          <a:p>
            <a:r>
              <a:rPr lang="en-US" altLang="en-US" b="1" dirty="0">
                <a:latin typeface="Calibri" panose="020F0502020204030204" pitchFamily="34" charset="0"/>
                <a:ea typeface="Source Sans Pro" charset="0"/>
                <a:cs typeface="Calibri" panose="020F0502020204030204" pitchFamily="34" charset="0"/>
              </a:rPr>
              <a:t>Summary of Additional Adjustments </a:t>
            </a:r>
            <a:r>
              <a:rPr lang="en-US" altLang="en-US" sz="2700" dirty="0">
                <a:latin typeface="Calibri" panose="020F0502020204030204" pitchFamily="34" charset="0"/>
                <a:ea typeface="Source Sans Pro" charset="0"/>
                <a:cs typeface="Calibri" panose="020F0502020204030204" pitchFamily="34" charset="0"/>
              </a:rPr>
              <a:t>(1 of 2)</a:t>
            </a:r>
            <a:endParaRPr lang="en-US" sz="2700" dirty="0"/>
          </a:p>
        </p:txBody>
      </p:sp>
      <p:sp>
        <p:nvSpPr>
          <p:cNvPr id="3" name="Content Placeholder 2">
            <a:extLst>
              <a:ext uri="{FF2B5EF4-FFF2-40B4-BE49-F238E27FC236}">
                <a16:creationId xmlns:a16="http://schemas.microsoft.com/office/drawing/2014/main" id="{660DC04E-7A7E-47E0-81F6-0307372F28F4}"/>
              </a:ext>
            </a:extLst>
          </p:cNvPr>
          <p:cNvSpPr>
            <a:spLocks noGrp="1"/>
          </p:cNvSpPr>
          <p:nvPr>
            <p:ph sz="quarter" idx="16"/>
          </p:nvPr>
        </p:nvSpPr>
        <p:spPr>
          <a:xfrm>
            <a:off x="3076374" y="1828800"/>
            <a:ext cx="2953724" cy="420130"/>
          </a:xfrm>
        </p:spPr>
        <p:txBody>
          <a:bodyPr/>
          <a:lstStyle/>
          <a:p>
            <a:pPr algn="ctr"/>
            <a:r>
              <a:rPr lang="en-US" b="1" dirty="0">
                <a:solidFill>
                  <a:srgbClr val="000000"/>
                </a:solidFill>
                <a:latin typeface="Calibri" panose="020F0502020204030204" pitchFamily="34" charset="0"/>
              </a:rPr>
              <a:t>Prepaid Expenses</a:t>
            </a:r>
            <a:endParaRPr lang="en-US" dirty="0"/>
          </a:p>
        </p:txBody>
      </p:sp>
      <p:graphicFrame>
        <p:nvGraphicFramePr>
          <p:cNvPr id="8" name="Content Placeholder 7" descr="Table is accessible to screenreaders">
            <a:extLst>
              <a:ext uri="{FF2B5EF4-FFF2-40B4-BE49-F238E27FC236}">
                <a16:creationId xmlns:a16="http://schemas.microsoft.com/office/drawing/2014/main" id="{2E925AE8-2641-499F-A928-5CD5199C8166}"/>
              </a:ext>
            </a:extLst>
          </p:cNvPr>
          <p:cNvGraphicFramePr>
            <a:graphicFrameLocks noGrp="1"/>
          </p:cNvGraphicFramePr>
          <p:nvPr>
            <p:ph sz="quarter" idx="17"/>
            <p:extLst>
              <p:ext uri="{D42A27DB-BD31-4B8C-83A1-F6EECF244321}">
                <p14:modId xmlns:p14="http://schemas.microsoft.com/office/powerpoint/2010/main" val="1427904040"/>
              </p:ext>
            </p:extLst>
          </p:nvPr>
        </p:nvGraphicFramePr>
        <p:xfrm>
          <a:off x="304800" y="2362200"/>
          <a:ext cx="8534400" cy="3322320"/>
        </p:xfrm>
        <a:graphic>
          <a:graphicData uri="http://schemas.openxmlformats.org/drawingml/2006/table">
            <a:tbl>
              <a:tblPr firstRow="1" bandRow="1">
                <a:tableStyleId>{5C22544A-7EE6-4342-B048-85BDC9FD1C3A}</a:tableStyleId>
              </a:tblPr>
              <a:tblGrid>
                <a:gridCol w="2844800">
                  <a:extLst>
                    <a:ext uri="{9D8B030D-6E8A-4147-A177-3AD203B41FA5}">
                      <a16:colId xmlns:a16="http://schemas.microsoft.com/office/drawing/2014/main" val="4203066101"/>
                    </a:ext>
                  </a:extLst>
                </a:gridCol>
                <a:gridCol w="2844800">
                  <a:extLst>
                    <a:ext uri="{9D8B030D-6E8A-4147-A177-3AD203B41FA5}">
                      <a16:colId xmlns:a16="http://schemas.microsoft.com/office/drawing/2014/main" val="2575208399"/>
                    </a:ext>
                  </a:extLst>
                </a:gridCol>
                <a:gridCol w="2844800">
                  <a:extLst>
                    <a:ext uri="{9D8B030D-6E8A-4147-A177-3AD203B41FA5}">
                      <a16:colId xmlns:a16="http://schemas.microsoft.com/office/drawing/2014/main" val="3758886673"/>
                    </a:ext>
                  </a:extLst>
                </a:gridCol>
              </a:tblGrid>
              <a:tr h="370840">
                <a:tc>
                  <a:txBody>
                    <a:bodyPr/>
                    <a:lstStyle/>
                    <a:p>
                      <a:pPr algn="ctr" fontAlgn="b"/>
                      <a:r>
                        <a:rPr lang="en-US" sz="2000" b="1" u="none" strike="noStrike" dirty="0">
                          <a:effectLst/>
                          <a:latin typeface="+mn-lt"/>
                        </a:rPr>
                        <a:t>Reason for Adjustment</a:t>
                      </a:r>
                      <a:endParaRPr lang="en-US" sz="2000" dirty="0">
                        <a:latin typeface="+mn-lt"/>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1" u="none" strike="noStrike" dirty="0">
                          <a:effectLst/>
                          <a:latin typeface="+mn-lt"/>
                        </a:rPr>
                        <a:t>Accounts Balances Before Adjustment</a:t>
                      </a:r>
                      <a:endParaRPr lang="en-US" sz="2000" b="1" i="0" u="none" strike="noStrike" dirty="0">
                        <a:solidFill>
                          <a:srgbClr val="000000"/>
                        </a:solidFill>
                        <a:effectLst/>
                        <a:latin typeface="+mn-lt"/>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1" u="none" strike="noStrike" dirty="0">
                          <a:effectLst/>
                          <a:latin typeface="+mn-lt"/>
                        </a:rPr>
                        <a:t>Adjusting Entry</a:t>
                      </a:r>
                      <a:endParaRPr lang="en-US" sz="2000" dirty="0">
                        <a:latin typeface="+mn-lt"/>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8228830"/>
                  </a:ext>
                </a:extLst>
              </a:tr>
              <a:tr h="370840">
                <a:tc>
                  <a:txBody>
                    <a:bodyPr/>
                    <a:lstStyle/>
                    <a:p>
                      <a:pPr marL="339725" indent="-339725"/>
                      <a:r>
                        <a:rPr lang="en-US" sz="2000" u="none" strike="noStrike" kern="1200" dirty="0">
                          <a:solidFill>
                            <a:schemeClr val="dk1"/>
                          </a:solidFill>
                          <a:effectLst/>
                          <a:latin typeface="+mn-lt"/>
                          <a:ea typeface="+mn-ea"/>
                          <a:cs typeface="+mn-cs"/>
                        </a:rPr>
                        <a:t>(a) Prepaid expenses initially recorded in asset accounts have been used.</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latin typeface="+mn-lt"/>
                        </a:rPr>
                        <a:t>Assets overstated.</a:t>
                      </a:r>
                    </a:p>
                    <a:p>
                      <a:pPr algn="l" fontAlgn="t"/>
                      <a:r>
                        <a:rPr lang="en-US" sz="2000" b="0" i="0" u="none" strike="noStrike" dirty="0">
                          <a:solidFill>
                            <a:srgbClr val="000000"/>
                          </a:solidFill>
                          <a:effectLst/>
                          <a:latin typeface="+mn-lt"/>
                        </a:rPr>
                        <a:t>Expenses understated.</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latin typeface="+mn-lt"/>
                        </a:rPr>
                        <a:t>Dr. Expenses</a:t>
                      </a:r>
                    </a:p>
                    <a:p>
                      <a:pPr marL="0" indent="271463" algn="l" fontAlgn="t"/>
                      <a:r>
                        <a:rPr lang="en-US" sz="2000" u="none" strike="noStrike" dirty="0">
                          <a:effectLst/>
                          <a:latin typeface="+mn-lt"/>
                        </a:rPr>
                        <a:t>Cr. Assets</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69944083"/>
                  </a:ext>
                </a:extLst>
              </a:tr>
              <a:tr h="370840">
                <a:tc>
                  <a:txBody>
                    <a:bodyPr/>
                    <a:lstStyle/>
                    <a:p>
                      <a:pPr marL="339725" indent="-339725"/>
                      <a:r>
                        <a:rPr lang="en-US" sz="2000" b="1" u="none" strike="noStrike" kern="1200" dirty="0">
                          <a:solidFill>
                            <a:srgbClr val="990000"/>
                          </a:solidFill>
                          <a:effectLst/>
                          <a:latin typeface="+mn-lt"/>
                          <a:ea typeface="+mn-ea"/>
                          <a:cs typeface="+mn-cs"/>
                        </a:rPr>
                        <a:t>(b) Prepaid expenses initially recorded</a:t>
                      </a:r>
                      <a:r>
                        <a:rPr lang="en-US" sz="2000" b="1" u="none" strike="noStrike" kern="1200" baseline="0" dirty="0">
                          <a:solidFill>
                            <a:srgbClr val="990000"/>
                          </a:solidFill>
                          <a:effectLst/>
                          <a:latin typeface="+mn-lt"/>
                          <a:ea typeface="+mn-ea"/>
                          <a:cs typeface="+mn-cs"/>
                        </a:rPr>
                        <a:t> in expense accounts have not been used.</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b="1" i="0" u="none" strike="noStrike" dirty="0">
                          <a:solidFill>
                            <a:srgbClr val="990000"/>
                          </a:solidFill>
                          <a:effectLst/>
                          <a:latin typeface="+mn-lt"/>
                        </a:rPr>
                        <a:t>Assets understated.</a:t>
                      </a:r>
                    </a:p>
                    <a:p>
                      <a:pPr algn="l" fontAlgn="t"/>
                      <a:r>
                        <a:rPr lang="en-US" sz="2000" b="1" i="0" u="none" strike="noStrike" dirty="0">
                          <a:solidFill>
                            <a:srgbClr val="990000"/>
                          </a:solidFill>
                          <a:effectLst/>
                          <a:latin typeface="+mn-lt"/>
                        </a:rPr>
                        <a:t>Expenses overstated.</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t" latinLnBrk="0" hangingPunct="1"/>
                      <a:r>
                        <a:rPr lang="en-US" sz="2000" b="1" i="0" u="none" strike="noStrike" kern="1200" dirty="0">
                          <a:solidFill>
                            <a:srgbClr val="990000"/>
                          </a:solidFill>
                          <a:effectLst/>
                          <a:latin typeface="+mn-lt"/>
                          <a:ea typeface="+mn-ea"/>
                          <a:cs typeface="+mn-cs"/>
                        </a:rPr>
                        <a:t>Dr. Assets</a:t>
                      </a:r>
                    </a:p>
                    <a:p>
                      <a:pPr marL="0" indent="271463" algn="l" defTabSz="914400" rtl="0" eaLnBrk="1" fontAlgn="t" latinLnBrk="0" hangingPunct="1"/>
                      <a:r>
                        <a:rPr lang="en-US" sz="2000" b="1" i="0" u="none" strike="noStrike" kern="1200" dirty="0">
                          <a:solidFill>
                            <a:srgbClr val="990000"/>
                          </a:solidFill>
                          <a:effectLst/>
                          <a:latin typeface="+mn-lt"/>
                          <a:ea typeface="+mn-ea"/>
                          <a:cs typeface="+mn-cs"/>
                        </a:rPr>
                        <a:t>Cr. Expenses</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55470127"/>
                  </a:ext>
                </a:extLst>
              </a:tr>
            </a:tbl>
          </a:graphicData>
        </a:graphic>
      </p:graphicFrame>
      <p:sp>
        <p:nvSpPr>
          <p:cNvPr id="6" name="Slide Number Placeholder 5">
            <a:extLst>
              <a:ext uri="{FF2B5EF4-FFF2-40B4-BE49-F238E27FC236}">
                <a16:creationId xmlns:a16="http://schemas.microsoft.com/office/drawing/2014/main" id="{EA509342-8465-4A79-9169-981497E5972B}"/>
              </a:ext>
            </a:extLst>
          </p:cNvPr>
          <p:cNvSpPr>
            <a:spLocks noGrp="1"/>
          </p:cNvSpPr>
          <p:nvPr>
            <p:ph type="sldNum" sz="quarter" idx="10"/>
          </p:nvPr>
        </p:nvSpPr>
        <p:spPr/>
        <p:txBody>
          <a:bodyPr/>
          <a:lstStyle/>
          <a:p>
            <a:fld id="{67B19427-F580-D146-B60E-4CADEE75497F}" type="slidenum">
              <a:rPr lang="en-US" smtClean="0"/>
              <a:pPr/>
              <a:t>76</a:t>
            </a:fld>
            <a:endParaRPr lang="en-US" dirty="0"/>
          </a:p>
        </p:txBody>
      </p:sp>
      <p:sp>
        <p:nvSpPr>
          <p:cNvPr id="7" name="Footer Placeholder 6">
            <a:extLst>
              <a:ext uri="{FF2B5EF4-FFF2-40B4-BE49-F238E27FC236}">
                <a16:creationId xmlns:a16="http://schemas.microsoft.com/office/drawing/2014/main" id="{DF2ABD6E-B828-45E3-8A6B-80CB03C33CBE}"/>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01450828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92165-43E0-40ED-93C5-CF5D8653457C}"/>
              </a:ext>
            </a:extLst>
          </p:cNvPr>
          <p:cNvSpPr>
            <a:spLocks noGrp="1"/>
          </p:cNvSpPr>
          <p:nvPr>
            <p:ph type="title"/>
          </p:nvPr>
        </p:nvSpPr>
        <p:spPr>
          <a:xfrm>
            <a:off x="304800" y="762001"/>
            <a:ext cx="8534400" cy="659025"/>
          </a:xfrm>
        </p:spPr>
        <p:txBody>
          <a:bodyPr>
            <a:normAutofit fontScale="90000"/>
          </a:bodyPr>
          <a:lstStyle/>
          <a:p>
            <a:r>
              <a:rPr lang="en-US" altLang="en-US" b="1" dirty="0">
                <a:latin typeface="Calibri" panose="020F0502020204030204" pitchFamily="34" charset="0"/>
                <a:ea typeface="Source Sans Pro" charset="0"/>
                <a:cs typeface="Calibri" panose="020F0502020204030204" pitchFamily="34" charset="0"/>
              </a:rPr>
              <a:t>Summary of Additional Adjustments </a:t>
            </a:r>
            <a:r>
              <a:rPr lang="en-US" altLang="en-US" sz="2700" dirty="0">
                <a:latin typeface="Calibri" panose="020F0502020204030204" pitchFamily="34" charset="0"/>
                <a:ea typeface="Source Sans Pro" charset="0"/>
                <a:cs typeface="Calibri" panose="020F0502020204030204" pitchFamily="34" charset="0"/>
              </a:rPr>
              <a:t>(2 of 2)</a:t>
            </a:r>
            <a:endParaRPr lang="en-US" sz="2700" dirty="0"/>
          </a:p>
        </p:txBody>
      </p:sp>
      <p:sp>
        <p:nvSpPr>
          <p:cNvPr id="3" name="Content Placeholder 2">
            <a:extLst>
              <a:ext uri="{FF2B5EF4-FFF2-40B4-BE49-F238E27FC236}">
                <a16:creationId xmlns:a16="http://schemas.microsoft.com/office/drawing/2014/main" id="{660DC04E-7A7E-47E0-81F6-0307372F28F4}"/>
              </a:ext>
            </a:extLst>
          </p:cNvPr>
          <p:cNvSpPr>
            <a:spLocks noGrp="1"/>
          </p:cNvSpPr>
          <p:nvPr>
            <p:ph sz="quarter" idx="16"/>
          </p:nvPr>
        </p:nvSpPr>
        <p:spPr>
          <a:xfrm>
            <a:off x="2926810" y="1828800"/>
            <a:ext cx="3290380" cy="395416"/>
          </a:xfrm>
        </p:spPr>
        <p:txBody>
          <a:bodyPr/>
          <a:lstStyle/>
          <a:p>
            <a:pPr algn="ctr"/>
            <a:r>
              <a:rPr lang="en-US" b="1" dirty="0">
                <a:solidFill>
                  <a:srgbClr val="000000"/>
                </a:solidFill>
                <a:latin typeface="Calibri" panose="020F0502020204030204" pitchFamily="34" charset="0"/>
              </a:rPr>
              <a:t>Unearned Revenues</a:t>
            </a:r>
            <a:endParaRPr lang="en-US" dirty="0"/>
          </a:p>
        </p:txBody>
      </p:sp>
      <p:graphicFrame>
        <p:nvGraphicFramePr>
          <p:cNvPr id="8" name="Content Placeholder 7" descr="Table is accessible to screenreaders">
            <a:extLst>
              <a:ext uri="{FF2B5EF4-FFF2-40B4-BE49-F238E27FC236}">
                <a16:creationId xmlns:a16="http://schemas.microsoft.com/office/drawing/2014/main" id="{2E925AE8-2641-499F-A928-5CD5199C8166}"/>
              </a:ext>
            </a:extLst>
          </p:cNvPr>
          <p:cNvGraphicFramePr>
            <a:graphicFrameLocks noGrp="1"/>
          </p:cNvGraphicFramePr>
          <p:nvPr>
            <p:ph sz="quarter" idx="17"/>
            <p:extLst>
              <p:ext uri="{D42A27DB-BD31-4B8C-83A1-F6EECF244321}">
                <p14:modId xmlns:p14="http://schemas.microsoft.com/office/powerpoint/2010/main" val="3347627869"/>
              </p:ext>
            </p:extLst>
          </p:nvPr>
        </p:nvGraphicFramePr>
        <p:xfrm>
          <a:off x="304800" y="2362200"/>
          <a:ext cx="8534400" cy="3627120"/>
        </p:xfrm>
        <a:graphic>
          <a:graphicData uri="http://schemas.openxmlformats.org/drawingml/2006/table">
            <a:tbl>
              <a:tblPr firstRow="1" bandRow="1">
                <a:tableStyleId>{5C22544A-7EE6-4342-B048-85BDC9FD1C3A}</a:tableStyleId>
              </a:tblPr>
              <a:tblGrid>
                <a:gridCol w="2844800">
                  <a:extLst>
                    <a:ext uri="{9D8B030D-6E8A-4147-A177-3AD203B41FA5}">
                      <a16:colId xmlns:a16="http://schemas.microsoft.com/office/drawing/2014/main" val="4203066101"/>
                    </a:ext>
                  </a:extLst>
                </a:gridCol>
                <a:gridCol w="2844800">
                  <a:extLst>
                    <a:ext uri="{9D8B030D-6E8A-4147-A177-3AD203B41FA5}">
                      <a16:colId xmlns:a16="http://schemas.microsoft.com/office/drawing/2014/main" val="2575208399"/>
                    </a:ext>
                  </a:extLst>
                </a:gridCol>
                <a:gridCol w="2844800">
                  <a:extLst>
                    <a:ext uri="{9D8B030D-6E8A-4147-A177-3AD203B41FA5}">
                      <a16:colId xmlns:a16="http://schemas.microsoft.com/office/drawing/2014/main" val="3758886673"/>
                    </a:ext>
                  </a:extLst>
                </a:gridCol>
              </a:tblGrid>
              <a:tr h="370840">
                <a:tc>
                  <a:txBody>
                    <a:bodyPr/>
                    <a:lstStyle/>
                    <a:p>
                      <a:pPr algn="ctr" fontAlgn="b"/>
                      <a:r>
                        <a:rPr lang="en-US" sz="2000" b="1" u="none" strike="noStrike" dirty="0">
                          <a:effectLst/>
                          <a:latin typeface="+mn-lt"/>
                        </a:rPr>
                        <a:t>Reason for Adjustment</a:t>
                      </a:r>
                      <a:endParaRPr lang="en-US" sz="2000" dirty="0">
                        <a:latin typeface="+mn-lt"/>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1" u="none" strike="noStrike" dirty="0">
                          <a:effectLst/>
                          <a:latin typeface="+mn-lt"/>
                        </a:rPr>
                        <a:t>Accounts Balances Before Adjustment</a:t>
                      </a:r>
                      <a:endParaRPr lang="en-US" sz="2000" b="1" i="0" u="none" strike="noStrike" dirty="0">
                        <a:solidFill>
                          <a:srgbClr val="000000"/>
                        </a:solidFill>
                        <a:effectLst/>
                        <a:latin typeface="+mn-lt"/>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1" u="none" strike="noStrike" dirty="0">
                          <a:effectLst/>
                          <a:latin typeface="+mn-lt"/>
                        </a:rPr>
                        <a:t>Adjusting Entry</a:t>
                      </a:r>
                      <a:endParaRPr lang="en-US" sz="2000" dirty="0">
                        <a:latin typeface="+mn-lt"/>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8228830"/>
                  </a:ext>
                </a:extLst>
              </a:tr>
              <a:tr h="370840">
                <a:tc>
                  <a:txBody>
                    <a:bodyPr/>
                    <a:lstStyle/>
                    <a:p>
                      <a:pPr marL="339725" indent="-339725"/>
                      <a:r>
                        <a:rPr lang="en-US" sz="2000" u="none" strike="noStrike" kern="1200" dirty="0">
                          <a:solidFill>
                            <a:schemeClr val="dk1"/>
                          </a:solidFill>
                          <a:effectLst/>
                          <a:latin typeface="+mn-lt"/>
                          <a:ea typeface="+mn-ea"/>
                          <a:cs typeface="+mn-cs"/>
                        </a:rPr>
                        <a:t>(a) Unearned revenues initially recorded in liability accounts are now recognized as revenue.</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Liabilities overstated. </a:t>
                      </a:r>
                      <a:r>
                        <a:rPr lang="en-US" sz="2000" b="0" i="0" u="none" strike="noStrike" dirty="0">
                          <a:solidFill>
                            <a:srgbClr val="000000"/>
                          </a:solidFill>
                          <a:effectLst/>
                          <a:latin typeface="Calibri" panose="020F0502020204030204" pitchFamily="34" charset="0"/>
                        </a:rPr>
                        <a:t>Revenues understated.</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u="none" strike="noStrike" dirty="0">
                          <a:effectLst/>
                        </a:rPr>
                        <a:t>Dr. Liabilities</a:t>
                      </a:r>
                    </a:p>
                    <a:p>
                      <a:pPr marL="0" indent="271463" algn="l" fontAlgn="t"/>
                      <a:r>
                        <a:rPr lang="en-US" sz="2000" u="none" strike="noStrike" dirty="0">
                          <a:effectLst/>
                        </a:rPr>
                        <a:t>Cr. Revenues</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69944083"/>
                  </a:ext>
                </a:extLst>
              </a:tr>
              <a:tr h="370840">
                <a:tc>
                  <a:txBody>
                    <a:bodyPr/>
                    <a:lstStyle/>
                    <a:p>
                      <a:pPr marL="339725" indent="-339725"/>
                      <a:r>
                        <a:rPr lang="en-US" sz="2000" b="1" u="none" strike="noStrike" kern="1200" dirty="0">
                          <a:solidFill>
                            <a:srgbClr val="990000"/>
                          </a:solidFill>
                          <a:effectLst/>
                          <a:latin typeface="+mn-lt"/>
                          <a:ea typeface="+mn-ea"/>
                          <a:cs typeface="+mn-cs"/>
                        </a:rPr>
                        <a:t>(b) Unearned revenues initially recorded</a:t>
                      </a:r>
                      <a:r>
                        <a:rPr lang="en-US" sz="2000" b="1" u="none" strike="noStrike" kern="1200" baseline="0" dirty="0">
                          <a:solidFill>
                            <a:srgbClr val="990000"/>
                          </a:solidFill>
                          <a:effectLst/>
                          <a:latin typeface="+mn-lt"/>
                          <a:ea typeface="+mn-ea"/>
                          <a:cs typeface="+mn-cs"/>
                        </a:rPr>
                        <a:t> in revenue accounts are still unearned.</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sz="2000" b="1" i="0" u="none" strike="noStrike" dirty="0">
                          <a:solidFill>
                            <a:srgbClr val="990000"/>
                          </a:solidFill>
                          <a:effectLst/>
                          <a:latin typeface="Calibri" panose="020F0502020204030204" pitchFamily="34" charset="0"/>
                        </a:rPr>
                        <a:t>Liabilities understated.</a:t>
                      </a:r>
                    </a:p>
                    <a:p>
                      <a:pPr algn="l" fontAlgn="t"/>
                      <a:r>
                        <a:rPr lang="en-US" sz="2000" b="1" i="0" u="none" strike="noStrike" dirty="0">
                          <a:solidFill>
                            <a:srgbClr val="990000"/>
                          </a:solidFill>
                          <a:effectLst/>
                          <a:latin typeface="Calibri" panose="020F0502020204030204" pitchFamily="34" charset="0"/>
                        </a:rPr>
                        <a:t>Revenues overstated.</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t" latinLnBrk="0" hangingPunct="1"/>
                      <a:r>
                        <a:rPr lang="en-US" sz="2000" b="1" i="0" u="none" strike="noStrike" kern="1200" dirty="0">
                          <a:solidFill>
                            <a:srgbClr val="990000"/>
                          </a:solidFill>
                          <a:effectLst/>
                          <a:latin typeface="Calibri" panose="020F0502020204030204" pitchFamily="34" charset="0"/>
                          <a:ea typeface="+mn-ea"/>
                          <a:cs typeface="+mn-cs"/>
                        </a:rPr>
                        <a:t>Dr. Revenues</a:t>
                      </a:r>
                    </a:p>
                    <a:p>
                      <a:pPr marL="0" indent="271463" algn="l" defTabSz="914400" rtl="0" eaLnBrk="1" fontAlgn="t" latinLnBrk="0" hangingPunct="1"/>
                      <a:r>
                        <a:rPr lang="en-US" sz="2000" b="1" i="0" u="none" strike="noStrike" kern="1200" dirty="0">
                          <a:solidFill>
                            <a:srgbClr val="990000"/>
                          </a:solidFill>
                          <a:effectLst/>
                          <a:latin typeface="Calibri" panose="020F0502020204030204" pitchFamily="34" charset="0"/>
                          <a:ea typeface="+mn-ea"/>
                          <a:cs typeface="+mn-cs"/>
                        </a:rPr>
                        <a:t>Cr. Liabilities</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55470127"/>
                  </a:ext>
                </a:extLst>
              </a:tr>
            </a:tbl>
          </a:graphicData>
        </a:graphic>
      </p:graphicFrame>
      <p:sp>
        <p:nvSpPr>
          <p:cNvPr id="6" name="Slide Number Placeholder 5">
            <a:extLst>
              <a:ext uri="{FF2B5EF4-FFF2-40B4-BE49-F238E27FC236}">
                <a16:creationId xmlns:a16="http://schemas.microsoft.com/office/drawing/2014/main" id="{EA509342-8465-4A79-9169-981497E5972B}"/>
              </a:ext>
            </a:extLst>
          </p:cNvPr>
          <p:cNvSpPr>
            <a:spLocks noGrp="1"/>
          </p:cNvSpPr>
          <p:nvPr>
            <p:ph type="sldNum" sz="quarter" idx="10"/>
          </p:nvPr>
        </p:nvSpPr>
        <p:spPr/>
        <p:txBody>
          <a:bodyPr/>
          <a:lstStyle/>
          <a:p>
            <a:fld id="{67B19427-F580-D146-B60E-4CADEE75497F}" type="slidenum">
              <a:rPr lang="en-US" smtClean="0"/>
              <a:pPr/>
              <a:t>77</a:t>
            </a:fld>
            <a:endParaRPr lang="en-US" dirty="0"/>
          </a:p>
        </p:txBody>
      </p:sp>
      <p:sp>
        <p:nvSpPr>
          <p:cNvPr id="7" name="Footer Placeholder 6">
            <a:extLst>
              <a:ext uri="{FF2B5EF4-FFF2-40B4-BE49-F238E27FC236}">
                <a16:creationId xmlns:a16="http://schemas.microsoft.com/office/drawing/2014/main" id="{DF2ABD6E-B828-45E3-8A6B-80CB03C33CBE}"/>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12418599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EB03D-AA84-4438-B678-B8A9E6B3B676}"/>
              </a:ext>
            </a:extLst>
          </p:cNvPr>
          <p:cNvSpPr>
            <a:spLocks noGrp="1"/>
          </p:cNvSpPr>
          <p:nvPr>
            <p:ph type="title"/>
          </p:nvPr>
        </p:nvSpPr>
        <p:spPr>
          <a:xfrm>
            <a:off x="304800" y="762001"/>
            <a:ext cx="8534400" cy="1103869"/>
          </a:xfrm>
        </p:spPr>
        <p:txBody>
          <a:bodyPr>
            <a:noAutofit/>
          </a:bodyPr>
          <a:lstStyle/>
          <a:p>
            <a:r>
              <a:rPr lang="en-US" b="1" dirty="0">
                <a:latin typeface="Calibri" panose="020F0502020204030204" pitchFamily="34" charset="0"/>
                <a:cs typeface="Calibri" panose="020F0502020204030204" pitchFamily="34" charset="0"/>
              </a:rPr>
              <a:t>Appendix 3B: Financial Reporting Concepts </a:t>
            </a:r>
            <a:r>
              <a:rPr lang="en-US" sz="2400" dirty="0">
                <a:latin typeface="Calibri" panose="020F0502020204030204" pitchFamily="34" charset="0"/>
                <a:cs typeface="Calibri" panose="020F0502020204030204" pitchFamily="34" charset="0"/>
              </a:rPr>
              <a:t>(1 of 2)</a:t>
            </a:r>
            <a:endParaRPr lang="en-US" sz="2400" dirty="0">
              <a:latin typeface="Calibri" panose="020F0502020204030204" pitchFamily="34" charset="0"/>
            </a:endParaRPr>
          </a:p>
        </p:txBody>
      </p:sp>
      <p:sp>
        <p:nvSpPr>
          <p:cNvPr id="3" name="Content Placeholder 2">
            <a:extLst>
              <a:ext uri="{FF2B5EF4-FFF2-40B4-BE49-F238E27FC236}">
                <a16:creationId xmlns:a16="http://schemas.microsoft.com/office/drawing/2014/main" id="{00DCDCFD-A47F-4413-B721-0F5E9C5C74CE}"/>
              </a:ext>
            </a:extLst>
          </p:cNvPr>
          <p:cNvSpPr>
            <a:spLocks noGrp="1"/>
          </p:cNvSpPr>
          <p:nvPr>
            <p:ph sz="quarter" idx="16"/>
          </p:nvPr>
        </p:nvSpPr>
        <p:spPr>
          <a:xfrm>
            <a:off x="304800" y="1981200"/>
            <a:ext cx="4495800" cy="1371600"/>
          </a:xfrm>
        </p:spPr>
        <p:txBody>
          <a:bodyPr/>
          <a:lstStyle/>
          <a:p>
            <a:pPr>
              <a:buClr>
                <a:srgbClr val="990000"/>
              </a:buClr>
            </a:pPr>
            <a:r>
              <a:rPr lang="en-US" altLang="en-US" sz="2600" b="1" dirty="0">
                <a:solidFill>
                  <a:srgbClr val="990000"/>
                </a:solidFill>
                <a:latin typeface="Calibri" panose="020F0502020204030204" pitchFamily="34" charset="0"/>
              </a:rPr>
              <a:t>Qualities of Useful Information</a:t>
            </a:r>
          </a:p>
          <a:p>
            <a:pPr>
              <a:buClr>
                <a:srgbClr val="990000"/>
              </a:buClr>
            </a:pPr>
            <a:r>
              <a:rPr lang="en-US" altLang="en-US" sz="2600" b="1" dirty="0">
                <a:latin typeface="Calibri" panose="020F0502020204030204" pitchFamily="34" charset="0"/>
              </a:rPr>
              <a:t>Two fundamental qualities</a:t>
            </a:r>
          </a:p>
          <a:p>
            <a:pPr marL="402336" indent="-402336">
              <a:buClr>
                <a:schemeClr val="accent2"/>
              </a:buClr>
              <a:buFont typeface="+mj-lt"/>
              <a:buAutoNum type="arabicPeriod"/>
            </a:pPr>
            <a:r>
              <a:rPr lang="en-US" altLang="en-US" sz="2600" b="1" dirty="0">
                <a:latin typeface="Calibri" panose="020F0502020204030204" pitchFamily="34" charset="0"/>
              </a:rPr>
              <a:t>Relevance</a:t>
            </a:r>
          </a:p>
        </p:txBody>
      </p:sp>
      <p:sp>
        <p:nvSpPr>
          <p:cNvPr id="6" name="Content Placeholder 5"/>
          <p:cNvSpPr>
            <a:spLocks noGrp="1"/>
          </p:cNvSpPr>
          <p:nvPr>
            <p:ph sz="quarter" idx="17"/>
          </p:nvPr>
        </p:nvSpPr>
        <p:spPr>
          <a:xfrm>
            <a:off x="304800" y="3429000"/>
            <a:ext cx="8534400" cy="2200414"/>
          </a:xfrm>
        </p:spPr>
        <p:txBody>
          <a:bodyPr/>
          <a:lstStyle/>
          <a:p>
            <a:pPr marL="621792" indent="-320040">
              <a:spcBef>
                <a:spcPts val="500"/>
              </a:spcBef>
              <a:buClr>
                <a:srgbClr val="990000"/>
              </a:buClr>
              <a:buFont typeface="Arial" panose="020B0604020202020204" pitchFamily="34" charset="0"/>
              <a:buChar char="•"/>
            </a:pPr>
            <a:r>
              <a:rPr lang="en-US" altLang="en-US" sz="2400" dirty="0">
                <a:latin typeface="Calibri" panose="020F0502020204030204" pitchFamily="34" charset="0"/>
              </a:rPr>
              <a:t>Make a difference in a business decision </a:t>
            </a:r>
          </a:p>
          <a:p>
            <a:pPr marL="621792" indent="-320040">
              <a:spcBef>
                <a:spcPts val="500"/>
              </a:spcBef>
              <a:buClr>
                <a:srgbClr val="990000"/>
              </a:buClr>
              <a:buFont typeface="Arial" panose="020B0604020202020204" pitchFamily="34" charset="0"/>
              <a:buChar char="•"/>
            </a:pPr>
            <a:r>
              <a:rPr lang="en-US" altLang="en-US" sz="2400" dirty="0">
                <a:latin typeface="Calibri" panose="020F0502020204030204" pitchFamily="34" charset="0"/>
              </a:rPr>
              <a:t>Provides information that has </a:t>
            </a:r>
            <a:r>
              <a:rPr lang="en-US" altLang="en-US" sz="2400" b="1" dirty="0">
                <a:latin typeface="Calibri" panose="020F0502020204030204" pitchFamily="34" charset="0"/>
              </a:rPr>
              <a:t>predictive</a:t>
            </a:r>
            <a:r>
              <a:rPr lang="en-US" altLang="en-US" sz="2400" dirty="0">
                <a:latin typeface="Calibri" panose="020F0502020204030204" pitchFamily="34" charset="0"/>
              </a:rPr>
              <a:t> </a:t>
            </a:r>
            <a:r>
              <a:rPr lang="en-US" altLang="en-US" sz="2400" b="1" dirty="0">
                <a:latin typeface="Calibri" panose="020F0502020204030204" pitchFamily="34" charset="0"/>
              </a:rPr>
              <a:t>value</a:t>
            </a:r>
            <a:r>
              <a:rPr lang="en-US" altLang="en-US" sz="2400" dirty="0">
                <a:latin typeface="Calibri" panose="020F0502020204030204" pitchFamily="34" charset="0"/>
              </a:rPr>
              <a:t> and </a:t>
            </a:r>
            <a:r>
              <a:rPr lang="en-US" altLang="en-US" sz="2400" b="1" dirty="0">
                <a:latin typeface="Calibri" panose="020F0502020204030204" pitchFamily="34" charset="0"/>
              </a:rPr>
              <a:t>confirmatory</a:t>
            </a:r>
            <a:r>
              <a:rPr lang="en-US" altLang="en-US" sz="2400" dirty="0">
                <a:latin typeface="Calibri" panose="020F0502020204030204" pitchFamily="34" charset="0"/>
              </a:rPr>
              <a:t> </a:t>
            </a:r>
            <a:r>
              <a:rPr lang="en-US" altLang="en-US" sz="2400" b="1" dirty="0">
                <a:latin typeface="Calibri" panose="020F0502020204030204" pitchFamily="34" charset="0"/>
              </a:rPr>
              <a:t>value</a:t>
            </a:r>
          </a:p>
          <a:p>
            <a:pPr marL="621792" indent="-320040">
              <a:spcBef>
                <a:spcPts val="500"/>
              </a:spcBef>
              <a:buClr>
                <a:srgbClr val="990000"/>
              </a:buClr>
              <a:buFont typeface="Arial" panose="020B0604020202020204" pitchFamily="34" charset="0"/>
              <a:buChar char="•"/>
            </a:pPr>
            <a:r>
              <a:rPr lang="en-US" altLang="en-US" sz="2400" b="1" dirty="0">
                <a:solidFill>
                  <a:schemeClr val="accent4"/>
                </a:solidFill>
                <a:latin typeface="Calibri" panose="020F0502020204030204" pitchFamily="34" charset="0"/>
              </a:rPr>
              <a:t>Materiality</a:t>
            </a:r>
            <a:r>
              <a:rPr lang="en-US" altLang="en-US" sz="2400" dirty="0">
                <a:latin typeface="Calibri" panose="020F0502020204030204" pitchFamily="34" charset="0"/>
              </a:rPr>
              <a:t> is a company-specific aspect of relevance</a:t>
            </a:r>
          </a:p>
          <a:p>
            <a:pPr marL="1243584" lvl="1" indent="-320040">
              <a:buClr>
                <a:srgbClr val="990000"/>
              </a:buClr>
              <a:buSzPct val="80000"/>
              <a:buFont typeface="Courier New" panose="02070309020205020404" pitchFamily="49" charset="0"/>
              <a:buChar char="o"/>
            </a:pPr>
            <a:r>
              <a:rPr lang="en-US" altLang="en-US" sz="2200" dirty="0">
                <a:latin typeface="Calibri" panose="020F0502020204030204" pitchFamily="34" charset="0"/>
              </a:rPr>
              <a:t>An item is material when its </a:t>
            </a:r>
            <a:r>
              <a:rPr lang="en-US" altLang="en-US" sz="2200" b="1" dirty="0">
                <a:latin typeface="Calibri" panose="020F0502020204030204" pitchFamily="34" charset="0"/>
              </a:rPr>
              <a:t>size</a:t>
            </a:r>
            <a:r>
              <a:rPr lang="en-US" altLang="en-US" sz="2200" dirty="0">
                <a:latin typeface="Calibri" panose="020F0502020204030204" pitchFamily="34" charset="0"/>
              </a:rPr>
              <a:t> makes it likely to influence the decision of an investor or creditor</a:t>
            </a:r>
            <a:endParaRPr lang="en-US" sz="2200" dirty="0">
              <a:latin typeface="Calibri" panose="020F0502020204030204" pitchFamily="34" charset="0"/>
            </a:endParaRPr>
          </a:p>
        </p:txBody>
      </p:sp>
      <p:sp>
        <p:nvSpPr>
          <p:cNvPr id="4" name="Slide Number Placeholder 3">
            <a:extLst>
              <a:ext uri="{FF2B5EF4-FFF2-40B4-BE49-F238E27FC236}">
                <a16:creationId xmlns:a16="http://schemas.microsoft.com/office/drawing/2014/main" id="{85CC2E6B-CC89-4924-B34C-43227B339F40}"/>
              </a:ext>
            </a:extLst>
          </p:cNvPr>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78</a:t>
            </a:fld>
            <a:endParaRPr lang="en-US" dirty="0">
              <a:latin typeface="Calibri" panose="020F0502020204030204" pitchFamily="34" charset="0"/>
            </a:endParaRPr>
          </a:p>
        </p:txBody>
      </p:sp>
      <p:sp>
        <p:nvSpPr>
          <p:cNvPr id="5" name="Footer Placeholder 4">
            <a:extLst>
              <a:ext uri="{FF2B5EF4-FFF2-40B4-BE49-F238E27FC236}">
                <a16:creationId xmlns:a16="http://schemas.microsoft.com/office/drawing/2014/main" id="{3EDD177E-488C-48BF-B9BF-DA929609BA48}"/>
              </a:ext>
            </a:extLst>
          </p:cNvPr>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157857134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EB03D-AA84-4438-B678-B8A9E6B3B676}"/>
              </a:ext>
            </a:extLst>
          </p:cNvPr>
          <p:cNvSpPr>
            <a:spLocks noGrp="1"/>
          </p:cNvSpPr>
          <p:nvPr>
            <p:ph type="title"/>
          </p:nvPr>
        </p:nvSpPr>
        <p:spPr>
          <a:xfrm>
            <a:off x="304800" y="762001"/>
            <a:ext cx="8534400" cy="1116226"/>
          </a:xfrm>
        </p:spPr>
        <p:txBody>
          <a:bodyPr>
            <a:noAutofit/>
          </a:bodyPr>
          <a:lstStyle/>
          <a:p>
            <a:r>
              <a:rPr lang="en-US" b="1" dirty="0">
                <a:latin typeface="Calibri" panose="020F0502020204030204" pitchFamily="34" charset="0"/>
                <a:cs typeface="Calibri" panose="020F0502020204030204" pitchFamily="34" charset="0"/>
              </a:rPr>
              <a:t>Appendix 3B: Financial Reporting Concepts </a:t>
            </a:r>
            <a:r>
              <a:rPr lang="en-US" sz="2400" dirty="0">
                <a:latin typeface="Calibri" panose="020F0502020204030204" pitchFamily="34" charset="0"/>
                <a:cs typeface="Calibri" panose="020F0502020204030204" pitchFamily="34" charset="0"/>
              </a:rPr>
              <a:t>(2 of 2)</a:t>
            </a:r>
            <a:endParaRPr lang="en-US" sz="2400" dirty="0"/>
          </a:p>
        </p:txBody>
      </p:sp>
      <p:sp>
        <p:nvSpPr>
          <p:cNvPr id="3" name="Content Placeholder 2">
            <a:extLst>
              <a:ext uri="{FF2B5EF4-FFF2-40B4-BE49-F238E27FC236}">
                <a16:creationId xmlns:a16="http://schemas.microsoft.com/office/drawing/2014/main" id="{00DCDCFD-A47F-4413-B721-0F5E9C5C74CE}"/>
              </a:ext>
            </a:extLst>
          </p:cNvPr>
          <p:cNvSpPr>
            <a:spLocks noGrp="1"/>
          </p:cNvSpPr>
          <p:nvPr>
            <p:ph sz="quarter" idx="16"/>
          </p:nvPr>
        </p:nvSpPr>
        <p:spPr>
          <a:xfrm>
            <a:off x="304801" y="2044521"/>
            <a:ext cx="3908854" cy="914400"/>
          </a:xfrm>
        </p:spPr>
        <p:txBody>
          <a:bodyPr/>
          <a:lstStyle/>
          <a:p>
            <a:pPr>
              <a:buClr>
                <a:srgbClr val="990000"/>
              </a:buClr>
            </a:pPr>
            <a:r>
              <a:rPr lang="en-US" altLang="en-US" sz="2600" b="1" dirty="0"/>
              <a:t>Two fundamental qualities</a:t>
            </a:r>
          </a:p>
          <a:p>
            <a:pPr marL="403200" indent="-403200">
              <a:buClr>
                <a:schemeClr val="accent2"/>
              </a:buClr>
              <a:buFont typeface="+mj-lt"/>
              <a:buAutoNum type="arabicPeriod" startAt="2"/>
            </a:pPr>
            <a:r>
              <a:rPr lang="en-US" altLang="en-US" sz="2600" b="1" dirty="0"/>
              <a:t>Faithful Representation</a:t>
            </a:r>
          </a:p>
        </p:txBody>
      </p:sp>
      <p:sp>
        <p:nvSpPr>
          <p:cNvPr id="6" name="Content Placeholder 5"/>
          <p:cNvSpPr>
            <a:spLocks noGrp="1"/>
          </p:cNvSpPr>
          <p:nvPr>
            <p:ph sz="quarter" idx="17"/>
          </p:nvPr>
        </p:nvSpPr>
        <p:spPr>
          <a:xfrm>
            <a:off x="304800" y="3046942"/>
            <a:ext cx="8229600" cy="2058458"/>
          </a:xfrm>
        </p:spPr>
        <p:txBody>
          <a:bodyPr/>
          <a:lstStyle/>
          <a:p>
            <a:pPr marL="621792" indent="-320040">
              <a:spcBef>
                <a:spcPts val="500"/>
              </a:spcBef>
              <a:buClr>
                <a:srgbClr val="990000"/>
              </a:buClr>
              <a:buFont typeface="Arial" panose="020B0604020202020204" pitchFamily="34" charset="0"/>
              <a:buChar char="•"/>
            </a:pPr>
            <a:r>
              <a:rPr lang="en-US" sz="2400" dirty="0">
                <a:latin typeface="Calibri" panose="020F0502020204030204" pitchFamily="34" charset="0"/>
              </a:rPr>
              <a:t>Information accurately depicts what really happened. </a:t>
            </a:r>
          </a:p>
          <a:p>
            <a:pPr marL="621792" indent="-320040">
              <a:spcBef>
                <a:spcPts val="500"/>
              </a:spcBef>
              <a:buClr>
                <a:srgbClr val="990000"/>
              </a:buClr>
              <a:buFont typeface="Arial" panose="020B0604020202020204" pitchFamily="34" charset="0"/>
              <a:buChar char="•"/>
            </a:pPr>
            <a:r>
              <a:rPr lang="en-US" sz="2400" dirty="0">
                <a:latin typeface="Calibri" panose="020F0502020204030204" pitchFamily="34" charset="0"/>
              </a:rPr>
              <a:t>Information must be</a:t>
            </a:r>
            <a:endParaRPr lang="en-US" altLang="en-US" sz="2400" b="1" dirty="0">
              <a:latin typeface="Calibri" panose="020F0502020204030204" pitchFamily="34" charset="0"/>
            </a:endParaRPr>
          </a:p>
          <a:p>
            <a:pPr marL="1243584" lvl="1" indent="-320040">
              <a:buClr>
                <a:srgbClr val="990000"/>
              </a:buClr>
              <a:buSzPct val="80000"/>
              <a:buFont typeface="Courier New" panose="02070309020205020404" pitchFamily="49" charset="0"/>
              <a:buChar char="o"/>
            </a:pPr>
            <a:r>
              <a:rPr lang="en-US" sz="2200" b="1" dirty="0">
                <a:latin typeface="Calibri" panose="020F0502020204030204" pitchFamily="34" charset="0"/>
              </a:rPr>
              <a:t>complete</a:t>
            </a:r>
            <a:r>
              <a:rPr lang="en-US" sz="2200" dirty="0">
                <a:latin typeface="Calibri" panose="020F0502020204030204" pitchFamily="34" charset="0"/>
              </a:rPr>
              <a:t> (nothing important has been omitted)</a:t>
            </a:r>
          </a:p>
          <a:p>
            <a:pPr marL="1243584" lvl="1" indent="-320040">
              <a:buClr>
                <a:srgbClr val="990000"/>
              </a:buClr>
              <a:buSzPct val="80000"/>
              <a:buFont typeface="Courier New" panose="02070309020205020404" pitchFamily="49" charset="0"/>
              <a:buChar char="o"/>
            </a:pPr>
            <a:r>
              <a:rPr lang="en-US" sz="2200" b="1" dirty="0">
                <a:latin typeface="Calibri" panose="020F0502020204030204" pitchFamily="34" charset="0"/>
              </a:rPr>
              <a:t>neutral</a:t>
            </a:r>
            <a:r>
              <a:rPr lang="en-US" sz="2200" dirty="0">
                <a:latin typeface="Calibri" panose="020F0502020204030204" pitchFamily="34" charset="0"/>
              </a:rPr>
              <a:t> (is not biased toward one position or another)</a:t>
            </a:r>
          </a:p>
          <a:p>
            <a:pPr marL="1243584" lvl="1" indent="-320040">
              <a:buClr>
                <a:srgbClr val="990000"/>
              </a:buClr>
              <a:buSzPct val="80000"/>
              <a:buFont typeface="Courier New" panose="02070309020205020404" pitchFamily="49" charset="0"/>
              <a:buChar char="o"/>
            </a:pPr>
            <a:r>
              <a:rPr lang="en-US" sz="2200" b="1" dirty="0">
                <a:latin typeface="Calibri" panose="020F0502020204030204" pitchFamily="34" charset="0"/>
              </a:rPr>
              <a:t>free from error</a:t>
            </a:r>
            <a:endParaRPr lang="en-US" sz="2200" dirty="0">
              <a:latin typeface="Calibri" panose="020F0502020204030204" pitchFamily="34" charset="0"/>
            </a:endParaRPr>
          </a:p>
        </p:txBody>
      </p:sp>
      <p:sp>
        <p:nvSpPr>
          <p:cNvPr id="4" name="Slide Number Placeholder 3">
            <a:extLst>
              <a:ext uri="{FF2B5EF4-FFF2-40B4-BE49-F238E27FC236}">
                <a16:creationId xmlns:a16="http://schemas.microsoft.com/office/drawing/2014/main" id="{85CC2E6B-CC89-4924-B34C-43227B339F40}"/>
              </a:ext>
            </a:extLst>
          </p:cNvPr>
          <p:cNvSpPr>
            <a:spLocks noGrp="1"/>
          </p:cNvSpPr>
          <p:nvPr>
            <p:ph type="sldNum" sz="quarter" idx="10"/>
          </p:nvPr>
        </p:nvSpPr>
        <p:spPr/>
        <p:txBody>
          <a:bodyPr/>
          <a:lstStyle/>
          <a:p>
            <a:fld id="{67B19427-F580-D146-B60E-4CADEE75497F}" type="slidenum">
              <a:rPr lang="en-US" smtClean="0"/>
              <a:pPr/>
              <a:t>79</a:t>
            </a:fld>
            <a:endParaRPr lang="en-US" dirty="0"/>
          </a:p>
        </p:txBody>
      </p:sp>
      <p:sp>
        <p:nvSpPr>
          <p:cNvPr id="5" name="Footer Placeholder 4">
            <a:extLst>
              <a:ext uri="{FF2B5EF4-FFF2-40B4-BE49-F238E27FC236}">
                <a16:creationId xmlns:a16="http://schemas.microsoft.com/office/drawing/2014/main" id="{3EDD177E-488C-48BF-B9BF-DA929609BA48}"/>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932786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570E-F865-4C9F-9844-72E5207FC50F}"/>
              </a:ext>
            </a:extLst>
          </p:cNvPr>
          <p:cNvSpPr>
            <a:spLocks noGrp="1"/>
          </p:cNvSpPr>
          <p:nvPr>
            <p:ph type="title"/>
          </p:nvPr>
        </p:nvSpPr>
        <p:spPr/>
        <p:txBody>
          <a:bodyPr>
            <a:normAutofit fontScale="90000"/>
          </a:bodyPr>
          <a:lstStyle/>
          <a:p>
            <a:r>
              <a:rPr lang="en-US" altLang="en-US" b="1" dirty="0">
                <a:latin typeface="Calibri" panose="020F0502020204030204" pitchFamily="34" charset="0"/>
                <a:ea typeface="Source Sans Pro" charset="0"/>
                <a:cs typeface="Calibri" panose="020F0502020204030204" pitchFamily="34" charset="0"/>
              </a:rPr>
              <a:t>Accrual- versus Cash-Basis Accounting </a:t>
            </a:r>
            <a:r>
              <a:rPr lang="en-US" altLang="en-US" sz="2700" dirty="0">
                <a:latin typeface="Calibri" panose="020F0502020204030204" pitchFamily="34" charset="0"/>
                <a:ea typeface="Source Sans Pro" charset="0"/>
                <a:cs typeface="Calibri" panose="020F0502020204030204" pitchFamily="34" charset="0"/>
              </a:rPr>
              <a:t>(2 of 2)</a:t>
            </a:r>
            <a:endParaRPr lang="en-US" sz="2700" dirty="0"/>
          </a:p>
        </p:txBody>
      </p:sp>
      <p:sp>
        <p:nvSpPr>
          <p:cNvPr id="3" name="Content Placeholder 2">
            <a:extLst>
              <a:ext uri="{FF2B5EF4-FFF2-40B4-BE49-F238E27FC236}">
                <a16:creationId xmlns:a16="http://schemas.microsoft.com/office/drawing/2014/main" id="{324A36B1-9406-4876-B527-CB0C2C240AFA}"/>
              </a:ext>
            </a:extLst>
          </p:cNvPr>
          <p:cNvSpPr>
            <a:spLocks noGrp="1"/>
          </p:cNvSpPr>
          <p:nvPr>
            <p:ph sz="quarter" idx="16"/>
          </p:nvPr>
        </p:nvSpPr>
        <p:spPr>
          <a:xfrm>
            <a:off x="304800" y="1828800"/>
            <a:ext cx="8534400" cy="2438400"/>
          </a:xfrm>
        </p:spPr>
        <p:txBody>
          <a:bodyPr/>
          <a:lstStyle/>
          <a:p>
            <a:pPr marL="0" lvl="2" indent="0">
              <a:spcBef>
                <a:spcPts val="1000"/>
              </a:spcBef>
              <a:buClr>
                <a:srgbClr val="990000"/>
              </a:buClr>
              <a:buSzPct val="100000"/>
              <a:buNone/>
            </a:pPr>
            <a:r>
              <a:rPr lang="en-US" altLang="en-US" sz="2800" b="1" dirty="0">
                <a:solidFill>
                  <a:schemeClr val="accent4"/>
                </a:solidFill>
              </a:rPr>
              <a:t>Cash-Basis Accounting</a:t>
            </a:r>
          </a:p>
          <a:p>
            <a:pPr marL="292608" lvl="2" indent="-292608">
              <a:spcBef>
                <a:spcPts val="1000"/>
              </a:spcBef>
              <a:buClr>
                <a:srgbClr val="990000"/>
              </a:buClr>
              <a:buSzPct val="100000"/>
            </a:pPr>
            <a:r>
              <a:rPr lang="en-US" altLang="en-US" sz="2600" b="1" dirty="0"/>
              <a:t>Revenues</a:t>
            </a:r>
            <a:r>
              <a:rPr lang="en-US" altLang="en-US" sz="2600" dirty="0"/>
              <a:t> recognized when </a:t>
            </a:r>
            <a:r>
              <a:rPr lang="en-US" altLang="en-US" sz="2600" b="1" dirty="0"/>
              <a:t>cash is received</a:t>
            </a:r>
            <a:endParaRPr lang="en-US" altLang="en-US" sz="2600" dirty="0"/>
          </a:p>
          <a:p>
            <a:pPr marL="292608" lvl="2" indent="-292608">
              <a:spcBef>
                <a:spcPts val="1000"/>
              </a:spcBef>
              <a:buClr>
                <a:srgbClr val="990000"/>
              </a:buClr>
              <a:buSzPct val="100000"/>
            </a:pPr>
            <a:r>
              <a:rPr lang="en-US" altLang="en-US" sz="2600" b="1" dirty="0"/>
              <a:t>Expenses</a:t>
            </a:r>
            <a:r>
              <a:rPr lang="en-US" altLang="en-US" sz="2600" dirty="0"/>
              <a:t> recognized when </a:t>
            </a:r>
            <a:r>
              <a:rPr lang="en-US" altLang="en-US" sz="2600" b="1" dirty="0"/>
              <a:t>cash is paid</a:t>
            </a:r>
            <a:endParaRPr lang="en-US" altLang="en-US" sz="2600" dirty="0"/>
          </a:p>
          <a:p>
            <a:pPr marL="292608" lvl="2" indent="-292608">
              <a:spcBef>
                <a:spcPts val="1000"/>
              </a:spcBef>
              <a:buClr>
                <a:srgbClr val="990000"/>
              </a:buClr>
              <a:buSzPct val="100000"/>
            </a:pPr>
            <a:r>
              <a:rPr lang="en-US" altLang="en-US" sz="2600" dirty="0"/>
              <a:t>Cash-basis accounting is </a:t>
            </a:r>
            <a:r>
              <a:rPr lang="en-US" altLang="en-US" sz="2600" b="1" dirty="0"/>
              <a:t>not in accordance with generally accepted accounting principles (G</a:t>
            </a:r>
            <a:r>
              <a:rPr lang="en-US" altLang="en-US" sz="100" b="1" dirty="0"/>
              <a:t> </a:t>
            </a:r>
            <a:r>
              <a:rPr lang="en-US" altLang="en-US" sz="2600" b="1" dirty="0"/>
              <a:t>A</a:t>
            </a:r>
            <a:r>
              <a:rPr lang="en-US" altLang="en-US" sz="100" b="1" dirty="0"/>
              <a:t> </a:t>
            </a:r>
            <a:r>
              <a:rPr lang="en-US" altLang="en-US" sz="2600" b="1" dirty="0"/>
              <a:t>A</a:t>
            </a:r>
            <a:r>
              <a:rPr lang="en-US" altLang="en-US" sz="100" b="1" dirty="0"/>
              <a:t> </a:t>
            </a:r>
            <a:r>
              <a:rPr lang="en-US" altLang="en-US" sz="2600" b="1" dirty="0"/>
              <a:t>P)</a:t>
            </a:r>
            <a:endParaRPr lang="en-US" altLang="en-US" sz="2600" dirty="0"/>
          </a:p>
        </p:txBody>
      </p:sp>
      <p:sp>
        <p:nvSpPr>
          <p:cNvPr id="4" name="Slide Number Placeholder 3">
            <a:extLst>
              <a:ext uri="{FF2B5EF4-FFF2-40B4-BE49-F238E27FC236}">
                <a16:creationId xmlns:a16="http://schemas.microsoft.com/office/drawing/2014/main" id="{AC5DC6CD-9683-4D06-ADA6-4202ABE1B3B9}"/>
              </a:ext>
            </a:extLst>
          </p:cNvPr>
          <p:cNvSpPr>
            <a:spLocks noGrp="1"/>
          </p:cNvSpPr>
          <p:nvPr>
            <p:ph type="sldNum" sz="quarter" idx="10"/>
          </p:nvPr>
        </p:nvSpPr>
        <p:spPr/>
        <p:txBody>
          <a:bodyPr/>
          <a:lstStyle/>
          <a:p>
            <a:fld id="{67B19427-F580-D146-B60E-4CADEE75497F}" type="slidenum">
              <a:rPr lang="en-US" smtClean="0"/>
              <a:pPr/>
              <a:t>8</a:t>
            </a:fld>
            <a:endParaRPr lang="en-US" dirty="0"/>
          </a:p>
        </p:txBody>
      </p:sp>
      <p:sp>
        <p:nvSpPr>
          <p:cNvPr id="5" name="Footer Placeholder 4">
            <a:extLst>
              <a:ext uri="{FF2B5EF4-FFF2-40B4-BE49-F238E27FC236}">
                <a16:creationId xmlns:a16="http://schemas.microsoft.com/office/drawing/2014/main" id="{5F5F0C56-F546-4E04-ACA3-5E0B9442AACD}"/>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06427569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0DF89-C4CB-4F0A-B02F-DCADDF67427E}"/>
              </a:ext>
            </a:extLst>
          </p:cNvPr>
          <p:cNvSpPr>
            <a:spLocks noGrp="1"/>
          </p:cNvSpPr>
          <p:nvPr>
            <p:ph type="title"/>
          </p:nvPr>
        </p:nvSpPr>
        <p:spPr>
          <a:xfrm>
            <a:off x="304800" y="762001"/>
            <a:ext cx="8534400" cy="761999"/>
          </a:xfrm>
        </p:spPr>
        <p:txBody>
          <a:bodyPr/>
          <a:lstStyle/>
          <a:p>
            <a:r>
              <a:rPr lang="en-US" b="1" dirty="0">
                <a:latin typeface="Calibri" panose="020F0502020204030204" pitchFamily="34" charset="0"/>
                <a:cs typeface="Calibri" panose="020F0502020204030204" pitchFamily="34" charset="0"/>
              </a:rPr>
              <a:t>Qualities of Useful Information</a:t>
            </a:r>
            <a:endParaRPr lang="en-US" dirty="0"/>
          </a:p>
        </p:txBody>
      </p:sp>
      <p:sp>
        <p:nvSpPr>
          <p:cNvPr id="3" name="Content Placeholder 2">
            <a:extLst>
              <a:ext uri="{FF2B5EF4-FFF2-40B4-BE49-F238E27FC236}">
                <a16:creationId xmlns:a16="http://schemas.microsoft.com/office/drawing/2014/main" id="{2221A7D3-5C02-4D03-8DE1-3723569D4E5D}"/>
              </a:ext>
            </a:extLst>
          </p:cNvPr>
          <p:cNvSpPr>
            <a:spLocks noGrp="1"/>
          </p:cNvSpPr>
          <p:nvPr>
            <p:ph sz="quarter" idx="16"/>
          </p:nvPr>
        </p:nvSpPr>
        <p:spPr>
          <a:xfrm>
            <a:off x="304800" y="1602398"/>
            <a:ext cx="8534400" cy="4646002"/>
          </a:xfrm>
        </p:spPr>
        <p:txBody>
          <a:bodyPr/>
          <a:lstStyle/>
          <a:p>
            <a:r>
              <a:rPr lang="en-US" altLang="en-US" b="1" dirty="0"/>
              <a:t>Enhancing Qualities</a:t>
            </a:r>
          </a:p>
          <a:p>
            <a:pPr marL="291600" indent="-291600" algn="just">
              <a:buClr>
                <a:schemeClr val="accent2"/>
              </a:buClr>
              <a:buFont typeface="Arial" panose="020B0604020202020204" pitchFamily="34" charset="0"/>
              <a:buChar char="•"/>
            </a:pPr>
            <a:r>
              <a:rPr lang="en-US" altLang="en-US" sz="2600" b="1" dirty="0">
                <a:solidFill>
                  <a:schemeClr val="accent4"/>
                </a:solidFill>
              </a:rPr>
              <a:t>Comparability </a:t>
            </a:r>
            <a:r>
              <a:rPr lang="en-US" altLang="en-US" sz="2600" dirty="0"/>
              <a:t>results when different companies use the same accounting principles.</a:t>
            </a:r>
          </a:p>
          <a:p>
            <a:pPr marL="291600" indent="-291600" algn="just">
              <a:buClr>
                <a:schemeClr val="accent2"/>
              </a:buClr>
              <a:buFont typeface="Arial" panose="020B0604020202020204" pitchFamily="34" charset="0"/>
              <a:buChar char="•"/>
            </a:pPr>
            <a:r>
              <a:rPr lang="en-US" altLang="en-US" sz="2600" b="1" dirty="0">
                <a:solidFill>
                  <a:schemeClr val="accent4"/>
                </a:solidFill>
              </a:rPr>
              <a:t>Consistency</a:t>
            </a:r>
            <a:r>
              <a:rPr lang="en-US" altLang="en-US" sz="2600" dirty="0"/>
              <a:t> means that a company uses the same accounting principles and methods from year to year.</a:t>
            </a:r>
          </a:p>
          <a:p>
            <a:pPr marL="291600" indent="-291600" algn="just">
              <a:buClr>
                <a:schemeClr val="accent2"/>
              </a:buClr>
              <a:buFont typeface="Arial" panose="020B0604020202020204" pitchFamily="34" charset="0"/>
              <a:buChar char="•"/>
            </a:pPr>
            <a:r>
              <a:rPr lang="en-US" altLang="en-US" sz="2600" dirty="0"/>
              <a:t>Information is </a:t>
            </a:r>
            <a:r>
              <a:rPr lang="en-US" altLang="en-US" sz="2600" b="1" dirty="0">
                <a:solidFill>
                  <a:schemeClr val="accent4"/>
                </a:solidFill>
              </a:rPr>
              <a:t>verifiable</a:t>
            </a:r>
            <a:r>
              <a:rPr lang="en-US" altLang="en-US" sz="2600" dirty="0"/>
              <a:t> if independent observers, using the same methods, obtain similar results.</a:t>
            </a:r>
          </a:p>
          <a:p>
            <a:pPr marL="291600" indent="-291600" algn="just">
              <a:buClr>
                <a:schemeClr val="accent2"/>
              </a:buClr>
              <a:buFont typeface="Arial" panose="020B0604020202020204" pitchFamily="34" charset="0"/>
              <a:buChar char="•"/>
            </a:pPr>
            <a:r>
              <a:rPr lang="en-US" altLang="en-US" sz="2600" dirty="0"/>
              <a:t>For accounting information to have relevance, it must be </a:t>
            </a:r>
            <a:r>
              <a:rPr lang="en-US" altLang="en-US" sz="2600" b="1" dirty="0">
                <a:solidFill>
                  <a:schemeClr val="accent4"/>
                </a:solidFill>
              </a:rPr>
              <a:t>timely</a:t>
            </a:r>
            <a:r>
              <a:rPr lang="en-US" altLang="en-US" sz="2600" dirty="0">
                <a:solidFill>
                  <a:schemeClr val="accent4"/>
                </a:solidFill>
              </a:rPr>
              <a:t>.</a:t>
            </a:r>
          </a:p>
          <a:p>
            <a:pPr marL="291600" indent="-291600" algn="just">
              <a:buClr>
                <a:schemeClr val="accent2"/>
              </a:buClr>
              <a:buFont typeface="Arial" panose="020B0604020202020204" pitchFamily="34" charset="0"/>
              <a:buChar char="•"/>
            </a:pPr>
            <a:r>
              <a:rPr lang="en-US" altLang="en-US" sz="2600" dirty="0"/>
              <a:t>Information has the quality of </a:t>
            </a:r>
            <a:r>
              <a:rPr lang="en-US" altLang="en-US" sz="2600" b="1" dirty="0">
                <a:solidFill>
                  <a:schemeClr val="accent4"/>
                </a:solidFill>
              </a:rPr>
              <a:t>understandability </a:t>
            </a:r>
            <a:r>
              <a:rPr lang="en-US" altLang="en-US" sz="2600" dirty="0"/>
              <a:t>if it is presented in a clear and concise fashion.</a:t>
            </a:r>
            <a:endParaRPr lang="en-US" sz="2600" dirty="0"/>
          </a:p>
        </p:txBody>
      </p:sp>
      <p:sp>
        <p:nvSpPr>
          <p:cNvPr id="10" name="Slide Number Placeholder 9">
            <a:extLst>
              <a:ext uri="{FF2B5EF4-FFF2-40B4-BE49-F238E27FC236}">
                <a16:creationId xmlns:a16="http://schemas.microsoft.com/office/drawing/2014/main" id="{59101A3F-5B73-4181-895E-8D5C6B593FDD}"/>
              </a:ext>
            </a:extLst>
          </p:cNvPr>
          <p:cNvSpPr>
            <a:spLocks noGrp="1"/>
          </p:cNvSpPr>
          <p:nvPr>
            <p:ph type="sldNum" sz="quarter" idx="10"/>
          </p:nvPr>
        </p:nvSpPr>
        <p:spPr/>
        <p:txBody>
          <a:bodyPr/>
          <a:lstStyle/>
          <a:p>
            <a:fld id="{67B19427-F580-D146-B60E-4CADEE75497F}" type="slidenum">
              <a:rPr lang="en-US" smtClean="0"/>
              <a:pPr/>
              <a:t>80</a:t>
            </a:fld>
            <a:endParaRPr lang="en-US" dirty="0"/>
          </a:p>
        </p:txBody>
      </p:sp>
      <p:sp>
        <p:nvSpPr>
          <p:cNvPr id="11" name="Footer Placeholder 10">
            <a:extLst>
              <a:ext uri="{FF2B5EF4-FFF2-40B4-BE49-F238E27FC236}">
                <a16:creationId xmlns:a16="http://schemas.microsoft.com/office/drawing/2014/main" id="{7BACCE4B-A4E5-4868-8E7F-DD10CC0E88B1}"/>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64978009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0E2B6-75D4-484A-A379-947F7FC5DD28}"/>
              </a:ext>
            </a:extLst>
          </p:cNvPr>
          <p:cNvSpPr>
            <a:spLocks noGrp="1"/>
          </p:cNvSpPr>
          <p:nvPr>
            <p:ph type="title"/>
          </p:nvPr>
        </p:nvSpPr>
        <p:spPr>
          <a:xfrm>
            <a:off x="304800" y="762001"/>
            <a:ext cx="8763000" cy="990600"/>
          </a:xfrm>
        </p:spPr>
        <p:txBody>
          <a:bodyPr>
            <a:normAutofit fontScale="90000"/>
          </a:bodyPr>
          <a:lstStyle/>
          <a:p>
            <a:r>
              <a:rPr lang="en-US" sz="4400" b="1" dirty="0">
                <a:latin typeface="Calibri" panose="020F0502020204030204" pitchFamily="34" charset="0"/>
                <a:cs typeface="Calibri" panose="020F0502020204030204" pitchFamily="34" charset="0"/>
              </a:rPr>
              <a:t>Assumptions in Financial Reporting </a:t>
            </a:r>
            <a:r>
              <a:rPr lang="en-US" sz="2700" dirty="0">
                <a:latin typeface="Calibri" panose="020F0502020204030204" pitchFamily="34" charset="0"/>
                <a:cs typeface="Calibri" panose="020F0502020204030204" pitchFamily="34" charset="0"/>
              </a:rPr>
              <a:t>(1 of 3)</a:t>
            </a:r>
            <a:endParaRPr lang="en-US" sz="2700" dirty="0"/>
          </a:p>
        </p:txBody>
      </p:sp>
      <p:pic>
        <p:nvPicPr>
          <p:cNvPr id="4" name="Content Placeholder 3" descr="An illustration displays assumptions in financial reporting. The monetary unit displays a company calculating the measure of employee satisfaction, salaries paid, total number of employees, and percent of international employees. The salaries paid include accounting records, and salaries paid. The monetary unit requires that only those things that can be expressed in money are included in the accounting records. The economic entity displays three men in grey, red, and green suits with red Ford, green Chrysler, and grey G M respectively. The economic entity states that every economic entity can be separately identified and accounted fo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1031215" y="2041708"/>
            <a:ext cx="7081571" cy="3993784"/>
          </a:xfrm>
        </p:spPr>
      </p:pic>
      <p:sp>
        <p:nvSpPr>
          <p:cNvPr id="5" name="Slide Number Placeholder 4">
            <a:extLst>
              <a:ext uri="{FF2B5EF4-FFF2-40B4-BE49-F238E27FC236}">
                <a16:creationId xmlns:a16="http://schemas.microsoft.com/office/drawing/2014/main" id="{BEAA719D-8C0A-4204-AFC2-F6914920DE93}"/>
              </a:ext>
            </a:extLst>
          </p:cNvPr>
          <p:cNvSpPr>
            <a:spLocks noGrp="1"/>
          </p:cNvSpPr>
          <p:nvPr>
            <p:ph type="sldNum" sz="quarter" idx="10"/>
          </p:nvPr>
        </p:nvSpPr>
        <p:spPr/>
        <p:txBody>
          <a:bodyPr/>
          <a:lstStyle/>
          <a:p>
            <a:fld id="{67B19427-F580-D146-B60E-4CADEE75497F}" type="slidenum">
              <a:rPr lang="en-US" smtClean="0"/>
              <a:pPr/>
              <a:t>81</a:t>
            </a:fld>
            <a:endParaRPr lang="en-US" dirty="0"/>
          </a:p>
        </p:txBody>
      </p:sp>
      <p:sp>
        <p:nvSpPr>
          <p:cNvPr id="6" name="Footer Placeholder 5">
            <a:extLst>
              <a:ext uri="{FF2B5EF4-FFF2-40B4-BE49-F238E27FC236}">
                <a16:creationId xmlns:a16="http://schemas.microsoft.com/office/drawing/2014/main" id="{B4C59011-11F0-40A2-B159-CD134A3F30B9}"/>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4085215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0E2B6-75D4-484A-A379-947F7FC5DD28}"/>
              </a:ext>
            </a:extLst>
          </p:cNvPr>
          <p:cNvSpPr>
            <a:spLocks noGrp="1"/>
          </p:cNvSpPr>
          <p:nvPr>
            <p:ph type="title"/>
          </p:nvPr>
        </p:nvSpPr>
        <p:spPr>
          <a:xfrm>
            <a:off x="304800" y="762001"/>
            <a:ext cx="8763000" cy="685799"/>
          </a:xfrm>
        </p:spPr>
        <p:txBody>
          <a:bodyPr>
            <a:normAutofit fontScale="90000"/>
          </a:bodyPr>
          <a:lstStyle/>
          <a:p>
            <a:r>
              <a:rPr lang="en-US" sz="4400" b="1" dirty="0">
                <a:latin typeface="Calibri" panose="020F0502020204030204" pitchFamily="34" charset="0"/>
                <a:cs typeface="Calibri" panose="020F0502020204030204" pitchFamily="34" charset="0"/>
              </a:rPr>
              <a:t>Assumptions in Financial Reporting </a:t>
            </a:r>
            <a:r>
              <a:rPr lang="en-US" sz="2700" dirty="0">
                <a:latin typeface="Calibri" panose="020F0502020204030204" pitchFamily="34" charset="0"/>
                <a:cs typeface="Calibri" panose="020F0502020204030204" pitchFamily="34" charset="0"/>
              </a:rPr>
              <a:t>(2 of 3)</a:t>
            </a:r>
            <a:endParaRPr lang="en-US" sz="2700" dirty="0"/>
          </a:p>
        </p:txBody>
      </p:sp>
      <p:pic>
        <p:nvPicPr>
          <p:cNvPr id="4" name="Content Placeholder 3" descr="An illustration displays assumptions in financial reporting. The time period displays a scale from the start of the business in 2010 to the end of the business in 2020. A year is divided into four quarters. The time period states that the life of a business can be divided into artificial time periods. An illustration displays two buildings, now and future. The going concern reads the business will remain in operation for the foreseeable future. "/>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1052604" y="2123528"/>
            <a:ext cx="6965641" cy="3622880"/>
          </a:xfrm>
        </p:spPr>
      </p:pic>
      <p:sp>
        <p:nvSpPr>
          <p:cNvPr id="5" name="Slide Number Placeholder 4">
            <a:extLst>
              <a:ext uri="{FF2B5EF4-FFF2-40B4-BE49-F238E27FC236}">
                <a16:creationId xmlns:a16="http://schemas.microsoft.com/office/drawing/2014/main" id="{BEAA719D-8C0A-4204-AFC2-F6914920DE93}"/>
              </a:ext>
            </a:extLst>
          </p:cNvPr>
          <p:cNvSpPr>
            <a:spLocks noGrp="1"/>
          </p:cNvSpPr>
          <p:nvPr>
            <p:ph type="sldNum" sz="quarter" idx="10"/>
          </p:nvPr>
        </p:nvSpPr>
        <p:spPr/>
        <p:txBody>
          <a:bodyPr/>
          <a:lstStyle/>
          <a:p>
            <a:fld id="{67B19427-F580-D146-B60E-4CADEE75497F}" type="slidenum">
              <a:rPr lang="en-US" smtClean="0"/>
              <a:pPr/>
              <a:t>82</a:t>
            </a:fld>
            <a:endParaRPr lang="en-US" dirty="0"/>
          </a:p>
        </p:txBody>
      </p:sp>
      <p:sp>
        <p:nvSpPr>
          <p:cNvPr id="6" name="Footer Placeholder 5">
            <a:extLst>
              <a:ext uri="{FF2B5EF4-FFF2-40B4-BE49-F238E27FC236}">
                <a16:creationId xmlns:a16="http://schemas.microsoft.com/office/drawing/2014/main" id="{B4C59011-11F0-40A2-B159-CD134A3F30B9}"/>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95511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33106-9679-4353-9CFA-87B36D945B75}"/>
              </a:ext>
            </a:extLst>
          </p:cNvPr>
          <p:cNvSpPr>
            <a:spLocks noGrp="1"/>
          </p:cNvSpPr>
          <p:nvPr>
            <p:ph type="title"/>
          </p:nvPr>
        </p:nvSpPr>
        <p:spPr>
          <a:xfrm>
            <a:off x="304800" y="762001"/>
            <a:ext cx="8610600" cy="685799"/>
          </a:xfrm>
        </p:spPr>
        <p:txBody>
          <a:bodyPr>
            <a:normAutofit fontScale="90000"/>
          </a:bodyPr>
          <a:lstStyle/>
          <a:p>
            <a:r>
              <a:rPr lang="en-US" sz="4400" b="1" dirty="0">
                <a:latin typeface="Calibri" panose="020F0502020204030204" pitchFamily="34" charset="0"/>
                <a:cs typeface="Calibri" panose="020F0502020204030204" pitchFamily="34" charset="0"/>
              </a:rPr>
              <a:t>Assumptions in Financial Reporting </a:t>
            </a:r>
            <a:r>
              <a:rPr lang="en-US" sz="2700" dirty="0">
                <a:latin typeface="Calibri" panose="020F0502020204030204" pitchFamily="34" charset="0"/>
                <a:cs typeface="Calibri" panose="020F0502020204030204" pitchFamily="34" charset="0"/>
              </a:rPr>
              <a:t>(3 of 3)</a:t>
            </a:r>
            <a:endParaRPr lang="en-US" dirty="0"/>
          </a:p>
        </p:txBody>
      </p:sp>
      <p:sp>
        <p:nvSpPr>
          <p:cNvPr id="3" name="Content Placeholder 2">
            <a:extLst>
              <a:ext uri="{FF2B5EF4-FFF2-40B4-BE49-F238E27FC236}">
                <a16:creationId xmlns:a16="http://schemas.microsoft.com/office/drawing/2014/main" id="{425F8A74-898E-471A-9A58-CDAB420815EE}"/>
              </a:ext>
            </a:extLst>
          </p:cNvPr>
          <p:cNvSpPr>
            <a:spLocks noGrp="1"/>
          </p:cNvSpPr>
          <p:nvPr>
            <p:ph sz="quarter" idx="16"/>
          </p:nvPr>
        </p:nvSpPr>
        <p:spPr>
          <a:xfrm>
            <a:off x="304800" y="1600200"/>
            <a:ext cx="8534400" cy="4114799"/>
          </a:xfrm>
        </p:spPr>
        <p:txBody>
          <a:bodyPr/>
          <a:lstStyle/>
          <a:p>
            <a:r>
              <a:rPr lang="en-US" altLang="en-US" b="1" dirty="0">
                <a:latin typeface="+mn-lt"/>
              </a:rPr>
              <a:t>Measurement Principles</a:t>
            </a:r>
          </a:p>
          <a:p>
            <a:pPr marL="291600" indent="-291600">
              <a:buClr>
                <a:schemeClr val="accent2"/>
              </a:buClr>
              <a:buFont typeface="Arial" panose="020B0604020202020204" pitchFamily="34" charset="0"/>
              <a:buChar char="•"/>
            </a:pPr>
            <a:r>
              <a:rPr lang="en-US" altLang="en-US" b="1" dirty="0">
                <a:latin typeface="+mn-lt"/>
              </a:rPr>
              <a:t>Historical Cost</a:t>
            </a:r>
          </a:p>
          <a:p>
            <a:pPr marL="619200" lvl="1" indent="-291600">
              <a:buClr>
                <a:schemeClr val="accent2"/>
              </a:buClr>
              <a:buFont typeface="Arial" panose="020B0604020202020204" pitchFamily="34" charset="0"/>
              <a:buChar char="•"/>
            </a:pPr>
            <a:r>
              <a:rPr lang="en-US" altLang="en-US" dirty="0"/>
              <a:t>Or cost principle, dictates that companies record assets at their cost.</a:t>
            </a:r>
          </a:p>
          <a:p>
            <a:pPr marL="291600" indent="-291600">
              <a:buClr>
                <a:schemeClr val="accent2"/>
              </a:buClr>
              <a:buFont typeface="Arial" panose="020B0604020202020204" pitchFamily="34" charset="0"/>
              <a:buChar char="•"/>
            </a:pPr>
            <a:r>
              <a:rPr lang="en-US" altLang="en-US" b="1" dirty="0">
                <a:latin typeface="+mn-lt"/>
              </a:rPr>
              <a:t>Fair Value</a:t>
            </a:r>
            <a:endParaRPr lang="en-US" b="1" dirty="0">
              <a:latin typeface="+mn-lt"/>
            </a:endParaRPr>
          </a:p>
          <a:p>
            <a:pPr marL="619200" lvl="1" indent="-291600">
              <a:buClr>
                <a:schemeClr val="accent2"/>
              </a:buClr>
              <a:buFont typeface="Arial" panose="020B0604020202020204" pitchFamily="34" charset="0"/>
              <a:buChar char="•"/>
            </a:pPr>
            <a:r>
              <a:rPr lang="en-US" altLang="en-US" dirty="0"/>
              <a:t>Indicates that assets and liabilities should be reported at fair value (the price received to sell an asset or settle a liability).</a:t>
            </a:r>
            <a:endParaRPr lang="en-US" dirty="0"/>
          </a:p>
        </p:txBody>
      </p:sp>
      <p:sp>
        <p:nvSpPr>
          <p:cNvPr id="10" name="Slide Number Placeholder 9">
            <a:extLst>
              <a:ext uri="{FF2B5EF4-FFF2-40B4-BE49-F238E27FC236}">
                <a16:creationId xmlns:a16="http://schemas.microsoft.com/office/drawing/2014/main" id="{99B792FF-D6F8-4A0A-A2CE-EDC92797E2D6}"/>
              </a:ext>
            </a:extLst>
          </p:cNvPr>
          <p:cNvSpPr>
            <a:spLocks noGrp="1"/>
          </p:cNvSpPr>
          <p:nvPr>
            <p:ph type="sldNum" sz="quarter" idx="10"/>
          </p:nvPr>
        </p:nvSpPr>
        <p:spPr/>
        <p:txBody>
          <a:bodyPr/>
          <a:lstStyle/>
          <a:p>
            <a:fld id="{67B19427-F580-D146-B60E-4CADEE75497F}" type="slidenum">
              <a:rPr lang="en-US" smtClean="0"/>
              <a:pPr/>
              <a:t>83</a:t>
            </a:fld>
            <a:endParaRPr lang="en-US" dirty="0"/>
          </a:p>
        </p:txBody>
      </p:sp>
      <p:sp>
        <p:nvSpPr>
          <p:cNvPr id="11" name="Footer Placeholder 10">
            <a:extLst>
              <a:ext uri="{FF2B5EF4-FFF2-40B4-BE49-F238E27FC236}">
                <a16:creationId xmlns:a16="http://schemas.microsoft.com/office/drawing/2014/main" id="{3680A717-6C67-4B33-9528-55C37E13F7AD}"/>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9702654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FF5D6-0D44-4213-BABD-62F35600442C}"/>
              </a:ext>
            </a:extLst>
          </p:cNvPr>
          <p:cNvSpPr>
            <a:spLocks noGrp="1"/>
          </p:cNvSpPr>
          <p:nvPr>
            <p:ph type="title"/>
          </p:nvPr>
        </p:nvSpPr>
        <p:spPr>
          <a:xfrm>
            <a:off x="304800" y="762001"/>
            <a:ext cx="8534400" cy="687997"/>
          </a:xfrm>
        </p:spPr>
        <p:txBody>
          <a:bodyPr>
            <a:normAutofit/>
          </a:bodyPr>
          <a:lstStyle/>
          <a:p>
            <a:r>
              <a:rPr lang="en-US" b="1" dirty="0">
                <a:latin typeface="Calibri" panose="020F0502020204030204" pitchFamily="34" charset="0"/>
                <a:cs typeface="Calibri" panose="020F0502020204030204" pitchFamily="34" charset="0"/>
              </a:rPr>
              <a:t>Principles of Financial Reporting</a:t>
            </a:r>
            <a:endParaRPr lang="en-US" dirty="0"/>
          </a:p>
        </p:txBody>
      </p:sp>
      <p:sp>
        <p:nvSpPr>
          <p:cNvPr id="3" name="Content Placeholder 2">
            <a:extLst>
              <a:ext uri="{FF2B5EF4-FFF2-40B4-BE49-F238E27FC236}">
                <a16:creationId xmlns:a16="http://schemas.microsoft.com/office/drawing/2014/main" id="{3A5B77A4-8BCE-4911-8C27-21731154D83D}"/>
              </a:ext>
            </a:extLst>
          </p:cNvPr>
          <p:cNvSpPr>
            <a:spLocks noGrp="1"/>
          </p:cNvSpPr>
          <p:nvPr>
            <p:ph sz="quarter" idx="16"/>
          </p:nvPr>
        </p:nvSpPr>
        <p:spPr>
          <a:xfrm>
            <a:off x="304800" y="1602398"/>
            <a:ext cx="8229599" cy="1492251"/>
          </a:xfrm>
        </p:spPr>
        <p:txBody>
          <a:bodyPr/>
          <a:lstStyle/>
          <a:p>
            <a:pPr marL="291600" indent="-291600">
              <a:buClr>
                <a:schemeClr val="accent2"/>
              </a:buClr>
              <a:buFont typeface="Arial" panose="020B0604020202020204" pitchFamily="34" charset="0"/>
              <a:buChar char="•"/>
            </a:pPr>
            <a:r>
              <a:rPr lang="en-US" altLang="en-US" sz="2600" b="1" dirty="0">
                <a:solidFill>
                  <a:schemeClr val="accent4"/>
                </a:solidFill>
              </a:rPr>
              <a:t>Revenue Recognition Principle</a:t>
            </a:r>
          </a:p>
          <a:p>
            <a:pPr marL="619200" lvl="1" indent="-291600" algn="just">
              <a:buClr>
                <a:schemeClr val="accent2"/>
              </a:buClr>
              <a:buFont typeface="Arial" panose="020B0604020202020204" pitchFamily="34" charset="0"/>
              <a:buChar char="•"/>
            </a:pPr>
            <a:r>
              <a:rPr lang="en-US" altLang="en-US" dirty="0"/>
              <a:t>Requires that companies recognize revenue in the accounting period in which the performance obligation is satisfied.</a:t>
            </a:r>
            <a:endParaRPr lang="en-US" dirty="0"/>
          </a:p>
        </p:txBody>
      </p:sp>
      <p:sp>
        <p:nvSpPr>
          <p:cNvPr id="5" name="Content Placeholder 4">
            <a:extLst>
              <a:ext uri="{FF2B5EF4-FFF2-40B4-BE49-F238E27FC236}">
                <a16:creationId xmlns:a16="http://schemas.microsoft.com/office/drawing/2014/main" id="{F2269C01-36D4-43B3-A86E-3077BBC3FDA9}"/>
              </a:ext>
            </a:extLst>
          </p:cNvPr>
          <p:cNvSpPr>
            <a:spLocks noGrp="1"/>
          </p:cNvSpPr>
          <p:nvPr>
            <p:ph sz="quarter" idx="18"/>
          </p:nvPr>
        </p:nvSpPr>
        <p:spPr>
          <a:xfrm>
            <a:off x="304800" y="3202599"/>
            <a:ext cx="8534400" cy="1566252"/>
          </a:xfrm>
        </p:spPr>
        <p:txBody>
          <a:bodyPr/>
          <a:lstStyle/>
          <a:p>
            <a:pPr marL="291600" indent="-291600">
              <a:buClr>
                <a:schemeClr val="accent2"/>
              </a:buClr>
              <a:buFont typeface="Arial" panose="020B0604020202020204" pitchFamily="34" charset="0"/>
              <a:buChar char="•"/>
            </a:pPr>
            <a:r>
              <a:rPr lang="en-US" altLang="en-US" sz="2600" b="1" dirty="0">
                <a:solidFill>
                  <a:schemeClr val="accent4"/>
                </a:solidFill>
              </a:rPr>
              <a:t>Expense Recognition Principle</a:t>
            </a:r>
          </a:p>
          <a:p>
            <a:pPr marL="619200" indent="-291600" algn="just">
              <a:buClr>
                <a:schemeClr val="accent2"/>
              </a:buClr>
              <a:buFont typeface="Arial" panose="020B0604020202020204" pitchFamily="34" charset="0"/>
              <a:buChar char="•"/>
            </a:pPr>
            <a:r>
              <a:rPr lang="en-US" altLang="en-US" sz="2400" dirty="0"/>
              <a:t>Dictates that companies recognize expense in the period in which they make efforts to generate revenue. Thus, expenses follow revenues.</a:t>
            </a:r>
            <a:endParaRPr lang="en-US" sz="2400" dirty="0"/>
          </a:p>
        </p:txBody>
      </p:sp>
      <p:sp>
        <p:nvSpPr>
          <p:cNvPr id="7" name="Content Placeholder 6">
            <a:extLst>
              <a:ext uri="{FF2B5EF4-FFF2-40B4-BE49-F238E27FC236}">
                <a16:creationId xmlns:a16="http://schemas.microsoft.com/office/drawing/2014/main" id="{736EB977-9A94-4B57-9654-42D87DB5D0B8}"/>
              </a:ext>
            </a:extLst>
          </p:cNvPr>
          <p:cNvSpPr>
            <a:spLocks noGrp="1"/>
          </p:cNvSpPr>
          <p:nvPr>
            <p:ph sz="quarter" idx="20"/>
          </p:nvPr>
        </p:nvSpPr>
        <p:spPr>
          <a:xfrm>
            <a:off x="304800" y="4876801"/>
            <a:ext cx="8610600" cy="1371599"/>
          </a:xfrm>
        </p:spPr>
        <p:txBody>
          <a:bodyPr/>
          <a:lstStyle/>
          <a:p>
            <a:pPr marL="291600" indent="-291600" algn="just">
              <a:buClr>
                <a:schemeClr val="accent2"/>
              </a:buClr>
              <a:buFont typeface="Arial" panose="020B0604020202020204" pitchFamily="34" charset="0"/>
              <a:buChar char="•"/>
            </a:pPr>
            <a:r>
              <a:rPr lang="en-US" altLang="en-US" sz="2600" b="1" dirty="0">
                <a:solidFill>
                  <a:schemeClr val="accent4"/>
                </a:solidFill>
              </a:rPr>
              <a:t>Full Disclosure Principle</a:t>
            </a:r>
          </a:p>
          <a:p>
            <a:pPr marL="619200" indent="-291600" algn="just">
              <a:buClr>
                <a:schemeClr val="accent2"/>
              </a:buClr>
              <a:buFont typeface="Arial" panose="020B0604020202020204" pitchFamily="34" charset="0"/>
              <a:buChar char="•"/>
            </a:pPr>
            <a:r>
              <a:rPr lang="en-US" altLang="en-US" sz="2400" dirty="0"/>
              <a:t>Requires that companies disclose all circumstances and events that would make a difference to financial statement users.</a:t>
            </a:r>
            <a:endParaRPr lang="en-US" sz="2400" dirty="0"/>
          </a:p>
        </p:txBody>
      </p:sp>
      <p:sp>
        <p:nvSpPr>
          <p:cNvPr id="10" name="Slide Number Placeholder 9">
            <a:extLst>
              <a:ext uri="{FF2B5EF4-FFF2-40B4-BE49-F238E27FC236}">
                <a16:creationId xmlns:a16="http://schemas.microsoft.com/office/drawing/2014/main" id="{EB03AFEF-DB2C-4103-BCB1-0285B43B0896}"/>
              </a:ext>
            </a:extLst>
          </p:cNvPr>
          <p:cNvSpPr>
            <a:spLocks noGrp="1"/>
          </p:cNvSpPr>
          <p:nvPr>
            <p:ph type="sldNum" sz="quarter" idx="10"/>
          </p:nvPr>
        </p:nvSpPr>
        <p:spPr/>
        <p:txBody>
          <a:bodyPr/>
          <a:lstStyle/>
          <a:p>
            <a:fld id="{67B19427-F580-D146-B60E-4CADEE75497F}" type="slidenum">
              <a:rPr lang="en-US" smtClean="0"/>
              <a:pPr/>
              <a:t>84</a:t>
            </a:fld>
            <a:endParaRPr lang="en-US" dirty="0"/>
          </a:p>
        </p:txBody>
      </p:sp>
      <p:sp>
        <p:nvSpPr>
          <p:cNvPr id="11" name="Footer Placeholder 10">
            <a:extLst>
              <a:ext uri="{FF2B5EF4-FFF2-40B4-BE49-F238E27FC236}">
                <a16:creationId xmlns:a16="http://schemas.microsoft.com/office/drawing/2014/main" id="{79F51F3E-8F5D-4727-ADD4-4A3794FEFD72}"/>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330131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1D117-2BE9-4675-ABA6-0D4A7325F862}"/>
              </a:ext>
            </a:extLst>
          </p:cNvPr>
          <p:cNvSpPr>
            <a:spLocks noGrp="1"/>
          </p:cNvSpPr>
          <p:nvPr>
            <p:ph type="title"/>
          </p:nvPr>
        </p:nvSpPr>
        <p:spPr>
          <a:xfrm>
            <a:off x="304800" y="762001"/>
            <a:ext cx="8534400" cy="761999"/>
          </a:xfrm>
        </p:spPr>
        <p:txBody>
          <a:bodyPr/>
          <a:lstStyle/>
          <a:p>
            <a:r>
              <a:rPr lang="en-US" b="1" dirty="0">
                <a:latin typeface="Calibri" panose="020F0502020204030204" pitchFamily="34" charset="0"/>
                <a:cs typeface="Calibri" panose="020F0502020204030204" pitchFamily="34" charset="0"/>
              </a:rPr>
              <a:t>Cost Constraint</a:t>
            </a:r>
            <a:endParaRPr lang="en-US" dirty="0"/>
          </a:p>
        </p:txBody>
      </p:sp>
      <p:sp>
        <p:nvSpPr>
          <p:cNvPr id="3" name="Content Placeholder 2">
            <a:extLst>
              <a:ext uri="{FF2B5EF4-FFF2-40B4-BE49-F238E27FC236}">
                <a16:creationId xmlns:a16="http://schemas.microsoft.com/office/drawing/2014/main" id="{7E25F214-680B-4406-8279-07C95A3814B3}"/>
              </a:ext>
            </a:extLst>
          </p:cNvPr>
          <p:cNvSpPr>
            <a:spLocks noGrp="1"/>
          </p:cNvSpPr>
          <p:nvPr>
            <p:ph sz="quarter" idx="16"/>
          </p:nvPr>
        </p:nvSpPr>
        <p:spPr>
          <a:xfrm>
            <a:off x="1066800" y="1828800"/>
            <a:ext cx="2438400" cy="381000"/>
          </a:xfrm>
        </p:spPr>
        <p:txBody>
          <a:bodyPr/>
          <a:lstStyle/>
          <a:p>
            <a:r>
              <a:rPr lang="en-US" altLang="en-US" sz="2600" b="1" dirty="0">
                <a:solidFill>
                  <a:schemeClr val="accent4"/>
                </a:solidFill>
              </a:rPr>
              <a:t>Cost Constraint</a:t>
            </a:r>
            <a:endParaRPr lang="en-US" sz="2600" b="1" dirty="0">
              <a:solidFill>
                <a:schemeClr val="accent4"/>
              </a:solidFill>
            </a:endParaRPr>
          </a:p>
        </p:txBody>
      </p:sp>
      <p:sp>
        <p:nvSpPr>
          <p:cNvPr id="4" name="Content Placeholder 3">
            <a:extLst>
              <a:ext uri="{FF2B5EF4-FFF2-40B4-BE49-F238E27FC236}">
                <a16:creationId xmlns:a16="http://schemas.microsoft.com/office/drawing/2014/main" id="{AF5BE70A-C71A-4C03-9969-739CBE807FF3}"/>
              </a:ext>
            </a:extLst>
          </p:cNvPr>
          <p:cNvSpPr>
            <a:spLocks noGrp="1"/>
          </p:cNvSpPr>
          <p:nvPr>
            <p:ph sz="quarter" idx="17"/>
          </p:nvPr>
        </p:nvSpPr>
        <p:spPr>
          <a:xfrm>
            <a:off x="502116" y="2374557"/>
            <a:ext cx="3765083" cy="2743200"/>
          </a:xfrm>
        </p:spPr>
        <p:txBody>
          <a:bodyPr/>
          <a:lstStyle/>
          <a:p>
            <a:pPr algn="ctr"/>
            <a:r>
              <a:rPr lang="en-US" altLang="en-US" sz="2400" dirty="0"/>
              <a:t>Accounting standard-setters weigh the cost that companies will incur to provide the information against the benefit that financial statement users will gain from having the information available.</a:t>
            </a:r>
            <a:endParaRPr lang="en-US" sz="2400" dirty="0"/>
          </a:p>
        </p:txBody>
      </p:sp>
      <p:pic>
        <p:nvPicPr>
          <p:cNvPr id="8" name="Content Placeholder 7" descr="An illustration shows a weighing scale. The left plate is labeled cost and the right plate is labeled benefits. The left plate weighs down the scale.">
            <a:extLst>
              <a:ext uri="{FF2B5EF4-FFF2-40B4-BE49-F238E27FC236}">
                <a16:creationId xmlns:a16="http://schemas.microsoft.com/office/drawing/2014/main" id="{5DFE3AE1-1CB8-4A08-9615-2C82B6E89C5F}"/>
              </a:ext>
            </a:extLst>
          </p:cNvPr>
          <p:cNvPicPr>
            <a:picLocks noGrp="1" noChangeAspect="1"/>
          </p:cNvPicPr>
          <p:nvPr>
            <p:ph sz="quarter" idx="18"/>
          </p:nvPr>
        </p:nvPicPr>
        <p:blipFill>
          <a:blip r:embed="rId2"/>
          <a:stretch>
            <a:fillRect/>
          </a:stretch>
        </p:blipFill>
        <p:spPr>
          <a:xfrm>
            <a:off x="5105400" y="2362200"/>
            <a:ext cx="2975106" cy="1908213"/>
          </a:xfrm>
          <a:prstGeom prst="rect">
            <a:avLst/>
          </a:prstGeom>
        </p:spPr>
      </p:pic>
      <p:sp>
        <p:nvSpPr>
          <p:cNvPr id="6" name="Slide Number Placeholder 5">
            <a:extLst>
              <a:ext uri="{FF2B5EF4-FFF2-40B4-BE49-F238E27FC236}">
                <a16:creationId xmlns:a16="http://schemas.microsoft.com/office/drawing/2014/main" id="{ECF44F5D-D86E-47B5-93FC-633FAD6CBAFC}"/>
              </a:ext>
            </a:extLst>
          </p:cNvPr>
          <p:cNvSpPr>
            <a:spLocks noGrp="1"/>
          </p:cNvSpPr>
          <p:nvPr>
            <p:ph type="sldNum" sz="quarter" idx="10"/>
          </p:nvPr>
        </p:nvSpPr>
        <p:spPr/>
        <p:txBody>
          <a:bodyPr/>
          <a:lstStyle/>
          <a:p>
            <a:fld id="{67B19427-F580-D146-B60E-4CADEE75497F}" type="slidenum">
              <a:rPr lang="en-US" smtClean="0"/>
              <a:pPr/>
              <a:t>85</a:t>
            </a:fld>
            <a:endParaRPr lang="en-US" dirty="0"/>
          </a:p>
        </p:txBody>
      </p:sp>
      <p:sp>
        <p:nvSpPr>
          <p:cNvPr id="7" name="Footer Placeholder 6">
            <a:extLst>
              <a:ext uri="{FF2B5EF4-FFF2-40B4-BE49-F238E27FC236}">
                <a16:creationId xmlns:a16="http://schemas.microsoft.com/office/drawing/2014/main" id="{CCA3B538-3869-427D-B171-AC21C2E121BC}"/>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644379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F7E16-2DB5-4ED9-B07B-0F786977CF16}"/>
              </a:ext>
            </a:extLst>
          </p:cNvPr>
          <p:cNvSpPr>
            <a:spLocks noGrp="1"/>
          </p:cNvSpPr>
          <p:nvPr>
            <p:ph type="title"/>
          </p:nvPr>
        </p:nvSpPr>
        <p:spPr>
          <a:xfrm>
            <a:off x="304800" y="762001"/>
            <a:ext cx="8534400" cy="761999"/>
          </a:xfrm>
        </p:spPr>
        <p:txBody>
          <a:bodyPr/>
          <a:lstStyle/>
          <a:p>
            <a:r>
              <a:rPr lang="en-US" b="1" dirty="0">
                <a:latin typeface="Calibri" panose="020F0502020204030204" pitchFamily="34" charset="0"/>
                <a:ea typeface="Source Sans Pro" charset="0"/>
                <a:cs typeface="Calibri" panose="020F0502020204030204" pitchFamily="34" charset="0"/>
              </a:rPr>
              <a:t>A Look at I</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F</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R</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S </a:t>
            </a:r>
            <a:r>
              <a:rPr lang="en-US" sz="2400" dirty="0">
                <a:latin typeface="Calibri" panose="020F0502020204030204" pitchFamily="34" charset="0"/>
                <a:ea typeface="Source Sans Pro" charset="0"/>
                <a:cs typeface="Calibri" panose="020F0502020204030204" pitchFamily="34" charset="0"/>
              </a:rPr>
              <a:t>(1 of 5)</a:t>
            </a:r>
            <a:endParaRPr lang="en-US" sz="2400" dirty="0"/>
          </a:p>
        </p:txBody>
      </p:sp>
      <p:sp>
        <p:nvSpPr>
          <p:cNvPr id="3" name="Content Placeholder 2">
            <a:extLst>
              <a:ext uri="{FF2B5EF4-FFF2-40B4-BE49-F238E27FC236}">
                <a16:creationId xmlns:a16="http://schemas.microsoft.com/office/drawing/2014/main" id="{ABE1C78C-9424-4BD3-90E3-7E89FBD8AF22}"/>
              </a:ext>
            </a:extLst>
          </p:cNvPr>
          <p:cNvSpPr>
            <a:spLocks noGrp="1"/>
          </p:cNvSpPr>
          <p:nvPr>
            <p:ph sz="quarter" idx="16"/>
          </p:nvPr>
        </p:nvSpPr>
        <p:spPr>
          <a:xfrm>
            <a:off x="304800" y="1828800"/>
            <a:ext cx="8382000" cy="4114800"/>
          </a:xfrm>
        </p:spPr>
        <p:txBody>
          <a:bodyPr/>
          <a:lstStyle/>
          <a:p>
            <a:r>
              <a:rPr lang="en-US" b="1" dirty="0">
                <a:solidFill>
                  <a:srgbClr val="196E78"/>
                </a:solidFill>
                <a:latin typeface="Calibri" panose="020F0502020204030204" pitchFamily="34" charset="0"/>
                <a:ea typeface="Source Sans Pro" charset="0"/>
                <a:cs typeface="Calibri" panose="020F0502020204030204" pitchFamily="34" charset="0"/>
              </a:rPr>
              <a:t>Key Points</a:t>
            </a:r>
          </a:p>
          <a:p>
            <a:r>
              <a:rPr lang="en-US" sz="2600" b="1" dirty="0">
                <a:solidFill>
                  <a:srgbClr val="990000"/>
                </a:solidFill>
                <a:latin typeface="Calibri" panose="020F0502020204030204" pitchFamily="34" charset="0"/>
                <a:cs typeface="Calibri" panose="020F0502020204030204" pitchFamily="34" charset="0"/>
              </a:rPr>
              <a:t>Similarities</a:t>
            </a:r>
            <a:endParaRPr lang="en-US" sz="2600" dirty="0">
              <a:solidFill>
                <a:srgbClr val="990000"/>
              </a:solidFill>
            </a:endParaRPr>
          </a:p>
          <a:p>
            <a:pPr marL="292608" indent="-292608">
              <a:buClr>
                <a:schemeClr val="accent2"/>
              </a:buClr>
              <a:buFont typeface="Arial" panose="020B0604020202020204" pitchFamily="34" charset="0"/>
              <a:buChar char="•"/>
            </a:pPr>
            <a:r>
              <a:rPr lang="en-US" altLang="en-US" sz="2400" dirty="0"/>
              <a:t>Companies applying I</a:t>
            </a:r>
            <a:r>
              <a:rPr lang="en-US" altLang="en-US" sz="100" dirty="0"/>
              <a:t> </a:t>
            </a:r>
            <a:r>
              <a:rPr lang="en-US" altLang="en-US" sz="2400" dirty="0"/>
              <a:t>F</a:t>
            </a:r>
            <a:r>
              <a:rPr lang="en-US" altLang="en-US" sz="100" dirty="0"/>
              <a:t> </a:t>
            </a:r>
            <a:r>
              <a:rPr lang="en-US" altLang="en-US" sz="2400" dirty="0"/>
              <a:t>R</a:t>
            </a:r>
            <a:r>
              <a:rPr lang="en-US" altLang="en-US" sz="100" dirty="0"/>
              <a:t> </a:t>
            </a:r>
            <a:r>
              <a:rPr lang="en-US" altLang="en-US" sz="2400" dirty="0"/>
              <a:t>S also use accrual-basis accounting to ensure that they record transactions that change a company’s financial statements in the period in which events occur.</a:t>
            </a:r>
          </a:p>
          <a:p>
            <a:pPr marL="292608" indent="-292608">
              <a:buClr>
                <a:schemeClr val="accent2"/>
              </a:buClr>
              <a:buFont typeface="Arial" panose="020B0604020202020204" pitchFamily="34" charset="0"/>
              <a:buChar char="•"/>
            </a:pPr>
            <a:r>
              <a:rPr lang="en-US" altLang="en-US" sz="2400" dirty="0"/>
              <a:t>Similar to G</a:t>
            </a:r>
            <a:r>
              <a:rPr lang="en-US" altLang="en-US" sz="100" dirty="0"/>
              <a:t> </a:t>
            </a:r>
            <a:r>
              <a:rPr lang="en-US" altLang="en-US" sz="2400" dirty="0"/>
              <a:t>A</a:t>
            </a:r>
            <a:r>
              <a:rPr lang="en-US" altLang="en-US" sz="100" dirty="0"/>
              <a:t> </a:t>
            </a:r>
            <a:r>
              <a:rPr lang="en-US" altLang="en-US" sz="2400" dirty="0"/>
              <a:t>A</a:t>
            </a:r>
            <a:r>
              <a:rPr lang="en-US" altLang="en-US" sz="100" dirty="0"/>
              <a:t> </a:t>
            </a:r>
            <a:r>
              <a:rPr lang="en-US" altLang="en-US" sz="2400" dirty="0"/>
              <a:t>P, cash-basis accounting is not in accordance with I</a:t>
            </a:r>
            <a:r>
              <a:rPr lang="en-US" altLang="en-US" sz="100" dirty="0"/>
              <a:t> </a:t>
            </a:r>
            <a:r>
              <a:rPr lang="en-US" altLang="en-US" sz="2400" dirty="0"/>
              <a:t>F</a:t>
            </a:r>
            <a:r>
              <a:rPr lang="en-US" altLang="en-US" sz="100" dirty="0"/>
              <a:t> </a:t>
            </a:r>
            <a:r>
              <a:rPr lang="en-US" altLang="en-US" sz="2400" dirty="0"/>
              <a:t>R</a:t>
            </a:r>
            <a:r>
              <a:rPr lang="en-US" altLang="en-US" sz="100" dirty="0"/>
              <a:t> </a:t>
            </a:r>
            <a:r>
              <a:rPr lang="en-US" altLang="en-US" sz="2400" dirty="0"/>
              <a:t>S.</a:t>
            </a:r>
          </a:p>
          <a:p>
            <a:pPr marL="292608" indent="-292608">
              <a:buClr>
                <a:schemeClr val="accent2"/>
              </a:buClr>
              <a:buFont typeface="Arial" panose="020B0604020202020204" pitchFamily="34" charset="0"/>
              <a:buChar char="•"/>
            </a:pPr>
            <a:r>
              <a:rPr lang="en-US" altLang="en-US" sz="2400" dirty="0"/>
              <a:t>I</a:t>
            </a:r>
            <a:r>
              <a:rPr lang="en-US" altLang="en-US" sz="100" dirty="0"/>
              <a:t> </a:t>
            </a:r>
            <a:r>
              <a:rPr lang="en-US" altLang="en-US" sz="2400" dirty="0"/>
              <a:t>F</a:t>
            </a:r>
            <a:r>
              <a:rPr lang="en-US" altLang="en-US" sz="100" dirty="0"/>
              <a:t> </a:t>
            </a:r>
            <a:r>
              <a:rPr lang="en-US" altLang="en-US" sz="2400" dirty="0"/>
              <a:t>R</a:t>
            </a:r>
            <a:r>
              <a:rPr lang="en-US" altLang="en-US" sz="100" dirty="0"/>
              <a:t> </a:t>
            </a:r>
            <a:r>
              <a:rPr lang="en-US" altLang="en-US" sz="2400" dirty="0"/>
              <a:t>S also divides the economic life of companies into artificial time periods. Under both G</a:t>
            </a:r>
            <a:r>
              <a:rPr lang="en-US" altLang="en-US" sz="100" dirty="0"/>
              <a:t> </a:t>
            </a:r>
            <a:r>
              <a:rPr lang="en-US" altLang="en-US" sz="2400" dirty="0"/>
              <a:t>A</a:t>
            </a:r>
            <a:r>
              <a:rPr lang="en-US" altLang="en-US" sz="100" dirty="0"/>
              <a:t> </a:t>
            </a:r>
            <a:r>
              <a:rPr lang="en-US" altLang="en-US" sz="2400" dirty="0"/>
              <a:t>A</a:t>
            </a:r>
            <a:r>
              <a:rPr lang="en-US" altLang="en-US" sz="100" dirty="0"/>
              <a:t> </a:t>
            </a:r>
            <a:r>
              <a:rPr lang="en-US" altLang="en-US" sz="2400" dirty="0"/>
              <a:t>P and I</a:t>
            </a:r>
            <a:r>
              <a:rPr lang="en-US" altLang="en-US" sz="100" dirty="0"/>
              <a:t> </a:t>
            </a:r>
            <a:r>
              <a:rPr lang="en-US" altLang="en-US" sz="2400" dirty="0"/>
              <a:t>F</a:t>
            </a:r>
            <a:r>
              <a:rPr lang="en-US" altLang="en-US" sz="100" dirty="0"/>
              <a:t> </a:t>
            </a:r>
            <a:r>
              <a:rPr lang="en-US" altLang="en-US" sz="2400" dirty="0"/>
              <a:t>R</a:t>
            </a:r>
            <a:r>
              <a:rPr lang="en-US" altLang="en-US" sz="100" dirty="0"/>
              <a:t> </a:t>
            </a:r>
            <a:r>
              <a:rPr lang="en-US" altLang="en-US" sz="2400" dirty="0"/>
              <a:t>S, this is referred to as the </a:t>
            </a:r>
            <a:r>
              <a:rPr lang="en-US" altLang="en-US" sz="2400" b="1" dirty="0"/>
              <a:t>time period assumption</a:t>
            </a:r>
            <a:r>
              <a:rPr lang="en-US" altLang="en-US" sz="2400" dirty="0"/>
              <a:t>.</a:t>
            </a:r>
            <a:endParaRPr lang="en-US" sz="2400" dirty="0"/>
          </a:p>
        </p:txBody>
      </p:sp>
      <p:sp>
        <p:nvSpPr>
          <p:cNvPr id="4" name="Slide Number Placeholder 3">
            <a:extLst>
              <a:ext uri="{FF2B5EF4-FFF2-40B4-BE49-F238E27FC236}">
                <a16:creationId xmlns:a16="http://schemas.microsoft.com/office/drawing/2014/main" id="{8C9E3744-6ED8-45D0-A992-552B4294505E}"/>
              </a:ext>
            </a:extLst>
          </p:cNvPr>
          <p:cNvSpPr>
            <a:spLocks noGrp="1"/>
          </p:cNvSpPr>
          <p:nvPr>
            <p:ph type="sldNum" sz="quarter" idx="10"/>
          </p:nvPr>
        </p:nvSpPr>
        <p:spPr/>
        <p:txBody>
          <a:bodyPr/>
          <a:lstStyle/>
          <a:p>
            <a:fld id="{67B19427-F580-D146-B60E-4CADEE75497F}" type="slidenum">
              <a:rPr lang="en-US" smtClean="0"/>
              <a:pPr/>
              <a:t>86</a:t>
            </a:fld>
            <a:endParaRPr lang="en-US" dirty="0"/>
          </a:p>
        </p:txBody>
      </p:sp>
      <p:sp>
        <p:nvSpPr>
          <p:cNvPr id="5" name="Footer Placeholder 4">
            <a:extLst>
              <a:ext uri="{FF2B5EF4-FFF2-40B4-BE49-F238E27FC236}">
                <a16:creationId xmlns:a16="http://schemas.microsoft.com/office/drawing/2014/main" id="{770424DB-8565-4509-B504-41001C940CCA}"/>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08444170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F7E16-2DB5-4ED9-B07B-0F786977CF16}"/>
              </a:ext>
            </a:extLst>
          </p:cNvPr>
          <p:cNvSpPr>
            <a:spLocks noGrp="1"/>
          </p:cNvSpPr>
          <p:nvPr>
            <p:ph type="title"/>
          </p:nvPr>
        </p:nvSpPr>
        <p:spPr>
          <a:xfrm>
            <a:off x="304800" y="762001"/>
            <a:ext cx="8534400" cy="761999"/>
          </a:xfrm>
        </p:spPr>
        <p:txBody>
          <a:bodyPr/>
          <a:lstStyle/>
          <a:p>
            <a:r>
              <a:rPr lang="en-US" b="1" dirty="0">
                <a:latin typeface="Calibri" panose="020F0502020204030204" pitchFamily="34" charset="0"/>
                <a:ea typeface="Source Sans Pro" charset="0"/>
                <a:cs typeface="Calibri" panose="020F0502020204030204" pitchFamily="34" charset="0"/>
              </a:rPr>
              <a:t>A Look at I</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F</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R</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S </a:t>
            </a:r>
            <a:r>
              <a:rPr lang="en-US" sz="2400" dirty="0">
                <a:latin typeface="Calibri" panose="020F0502020204030204" pitchFamily="34" charset="0"/>
                <a:ea typeface="Source Sans Pro" charset="0"/>
                <a:cs typeface="Calibri" panose="020F0502020204030204" pitchFamily="34" charset="0"/>
              </a:rPr>
              <a:t>(2 of 5)</a:t>
            </a:r>
            <a:endParaRPr lang="en-US" sz="2400" dirty="0"/>
          </a:p>
        </p:txBody>
      </p:sp>
      <p:sp>
        <p:nvSpPr>
          <p:cNvPr id="3" name="Content Placeholder 2">
            <a:extLst>
              <a:ext uri="{FF2B5EF4-FFF2-40B4-BE49-F238E27FC236}">
                <a16:creationId xmlns:a16="http://schemas.microsoft.com/office/drawing/2014/main" id="{ABE1C78C-9424-4BD3-90E3-7E89FBD8AF22}"/>
              </a:ext>
            </a:extLst>
          </p:cNvPr>
          <p:cNvSpPr>
            <a:spLocks noGrp="1"/>
          </p:cNvSpPr>
          <p:nvPr>
            <p:ph sz="quarter" idx="16"/>
          </p:nvPr>
        </p:nvSpPr>
        <p:spPr>
          <a:xfrm>
            <a:off x="304800" y="1828800"/>
            <a:ext cx="8534400" cy="3733800"/>
          </a:xfrm>
        </p:spPr>
        <p:txBody>
          <a:bodyPr/>
          <a:lstStyle/>
          <a:p>
            <a:r>
              <a:rPr lang="en-US" b="1" dirty="0">
                <a:solidFill>
                  <a:srgbClr val="196E78"/>
                </a:solidFill>
                <a:latin typeface="Calibri" panose="020F0502020204030204" pitchFamily="34" charset="0"/>
                <a:ea typeface="Source Sans Pro" charset="0"/>
                <a:cs typeface="Calibri" panose="020F0502020204030204" pitchFamily="34" charset="0"/>
              </a:rPr>
              <a:t>Key Points</a:t>
            </a:r>
          </a:p>
          <a:p>
            <a:r>
              <a:rPr lang="en-US" sz="2600" b="1" dirty="0">
                <a:solidFill>
                  <a:srgbClr val="990000"/>
                </a:solidFill>
                <a:latin typeface="Calibri" panose="020F0502020204030204" pitchFamily="34" charset="0"/>
                <a:cs typeface="Calibri" panose="020F0502020204030204" pitchFamily="34" charset="0"/>
              </a:rPr>
              <a:t>Similarities</a:t>
            </a:r>
            <a:endParaRPr lang="en-US" sz="2600" dirty="0">
              <a:solidFill>
                <a:srgbClr val="990000"/>
              </a:solidFill>
            </a:endParaRPr>
          </a:p>
          <a:p>
            <a:pPr marL="292608" indent="-292608">
              <a:buClr>
                <a:schemeClr val="accent2"/>
              </a:buClr>
              <a:buFont typeface="Arial" panose="020B0604020202020204" pitchFamily="34" charset="0"/>
              <a:buChar char="•"/>
            </a:pPr>
            <a:r>
              <a:rPr lang="en-US" sz="2400" dirty="0"/>
              <a:t>The </a:t>
            </a:r>
            <a:r>
              <a:rPr lang="en-US" sz="2400" b="1" dirty="0"/>
              <a:t>general</a:t>
            </a:r>
            <a:r>
              <a:rPr lang="en-US" sz="2400" dirty="0"/>
              <a:t> revenue recognition principle required by G</a:t>
            </a:r>
            <a:r>
              <a:rPr lang="en-US" sz="100" dirty="0"/>
              <a:t> </a:t>
            </a:r>
            <a:r>
              <a:rPr lang="en-US" sz="2400" dirty="0"/>
              <a:t>A</a:t>
            </a:r>
            <a:r>
              <a:rPr lang="en-US" sz="100" dirty="0"/>
              <a:t> </a:t>
            </a:r>
            <a:r>
              <a:rPr lang="en-US" sz="2400" dirty="0"/>
              <a:t>A</a:t>
            </a:r>
            <a:r>
              <a:rPr lang="en-US" sz="100" dirty="0"/>
              <a:t> </a:t>
            </a:r>
            <a:r>
              <a:rPr lang="en-US" sz="2400" dirty="0"/>
              <a:t>P that is used in this textbook is similar to that used under I</a:t>
            </a:r>
            <a:r>
              <a:rPr lang="en-US" sz="100" dirty="0"/>
              <a:t> </a:t>
            </a:r>
            <a:r>
              <a:rPr lang="en-US" sz="2400" dirty="0"/>
              <a:t>F</a:t>
            </a:r>
            <a:r>
              <a:rPr lang="en-US" sz="100" dirty="0"/>
              <a:t> </a:t>
            </a:r>
            <a:r>
              <a:rPr lang="en-US" sz="2400" dirty="0"/>
              <a:t>R</a:t>
            </a:r>
            <a:r>
              <a:rPr lang="en-US" sz="100" dirty="0"/>
              <a:t> </a:t>
            </a:r>
            <a:r>
              <a:rPr lang="en-US" sz="2400" dirty="0"/>
              <a:t>S.</a:t>
            </a:r>
          </a:p>
          <a:p>
            <a:pPr marL="292608" indent="-292608">
              <a:buClr>
                <a:schemeClr val="accent2"/>
              </a:buClr>
              <a:buFont typeface="Arial" panose="020B0604020202020204" pitchFamily="34" charset="0"/>
              <a:buChar char="•"/>
            </a:pPr>
            <a:r>
              <a:rPr lang="en-US" sz="2400" dirty="0"/>
              <a:t>Revenue recognition fraud is a major issue in U.S. financial reporting. The same situation occurs in other countries, as evidenced by revenue recognition breakdowns at Dutch software company </a:t>
            </a:r>
            <a:r>
              <a:rPr lang="en-US" sz="2400" b="1" dirty="0">
                <a:solidFill>
                  <a:srgbClr val="990000"/>
                </a:solidFill>
              </a:rPr>
              <a:t>Baan N</a:t>
            </a:r>
            <a:r>
              <a:rPr lang="en-US" sz="100" b="1" dirty="0">
                <a:solidFill>
                  <a:srgbClr val="990000"/>
                </a:solidFill>
              </a:rPr>
              <a:t> </a:t>
            </a:r>
            <a:r>
              <a:rPr lang="en-US" sz="2400" b="1" dirty="0">
                <a:solidFill>
                  <a:srgbClr val="990000"/>
                </a:solidFill>
              </a:rPr>
              <a:t>V</a:t>
            </a:r>
            <a:r>
              <a:rPr lang="en-US" sz="2400" dirty="0"/>
              <a:t>, Japanese electronics giant </a:t>
            </a:r>
            <a:r>
              <a:rPr lang="en-US" sz="2400" b="1" dirty="0">
                <a:solidFill>
                  <a:srgbClr val="990000"/>
                </a:solidFill>
              </a:rPr>
              <a:t>N</a:t>
            </a:r>
            <a:r>
              <a:rPr lang="en-US" sz="100" b="1" dirty="0">
                <a:solidFill>
                  <a:srgbClr val="990000"/>
                </a:solidFill>
              </a:rPr>
              <a:t> </a:t>
            </a:r>
            <a:r>
              <a:rPr lang="en-US" sz="2400" b="1" dirty="0">
                <a:solidFill>
                  <a:srgbClr val="990000"/>
                </a:solidFill>
              </a:rPr>
              <a:t>E</a:t>
            </a:r>
            <a:r>
              <a:rPr lang="en-US" sz="100" b="1" dirty="0">
                <a:solidFill>
                  <a:srgbClr val="990000"/>
                </a:solidFill>
              </a:rPr>
              <a:t> </a:t>
            </a:r>
            <a:r>
              <a:rPr lang="en-US" sz="2400" b="1" dirty="0">
                <a:solidFill>
                  <a:srgbClr val="990000"/>
                </a:solidFill>
              </a:rPr>
              <a:t>C</a:t>
            </a:r>
            <a:r>
              <a:rPr lang="en-US" sz="2400" dirty="0"/>
              <a:t>, and Dutch grocer </a:t>
            </a:r>
            <a:r>
              <a:rPr lang="en-US" sz="2400" b="1" dirty="0">
                <a:solidFill>
                  <a:srgbClr val="990000"/>
                </a:solidFill>
              </a:rPr>
              <a:t>Ahold</a:t>
            </a:r>
            <a:r>
              <a:rPr lang="en-US" sz="2400" dirty="0"/>
              <a:t> </a:t>
            </a:r>
            <a:r>
              <a:rPr lang="en-US" sz="2400" b="1" dirty="0">
                <a:solidFill>
                  <a:srgbClr val="990000"/>
                </a:solidFill>
              </a:rPr>
              <a:t>N</a:t>
            </a:r>
            <a:r>
              <a:rPr lang="en-US" sz="100" b="1" dirty="0">
                <a:solidFill>
                  <a:srgbClr val="990000"/>
                </a:solidFill>
              </a:rPr>
              <a:t> </a:t>
            </a:r>
            <a:r>
              <a:rPr lang="en-US" sz="2400" b="1" dirty="0">
                <a:solidFill>
                  <a:srgbClr val="990000"/>
                </a:solidFill>
              </a:rPr>
              <a:t>V</a:t>
            </a:r>
            <a:r>
              <a:rPr lang="en-US" sz="2400" dirty="0"/>
              <a:t>.</a:t>
            </a:r>
          </a:p>
        </p:txBody>
      </p:sp>
      <p:sp>
        <p:nvSpPr>
          <p:cNvPr id="4" name="Slide Number Placeholder 3">
            <a:extLst>
              <a:ext uri="{FF2B5EF4-FFF2-40B4-BE49-F238E27FC236}">
                <a16:creationId xmlns:a16="http://schemas.microsoft.com/office/drawing/2014/main" id="{8C9E3744-6ED8-45D0-A992-552B4294505E}"/>
              </a:ext>
            </a:extLst>
          </p:cNvPr>
          <p:cNvSpPr>
            <a:spLocks noGrp="1"/>
          </p:cNvSpPr>
          <p:nvPr>
            <p:ph type="sldNum" sz="quarter" idx="10"/>
          </p:nvPr>
        </p:nvSpPr>
        <p:spPr/>
        <p:txBody>
          <a:bodyPr/>
          <a:lstStyle/>
          <a:p>
            <a:fld id="{67B19427-F580-D146-B60E-4CADEE75497F}" type="slidenum">
              <a:rPr lang="en-US" smtClean="0"/>
              <a:pPr/>
              <a:t>87</a:t>
            </a:fld>
            <a:endParaRPr lang="en-US" dirty="0"/>
          </a:p>
        </p:txBody>
      </p:sp>
      <p:sp>
        <p:nvSpPr>
          <p:cNvPr id="5" name="Footer Placeholder 4">
            <a:extLst>
              <a:ext uri="{FF2B5EF4-FFF2-40B4-BE49-F238E27FC236}">
                <a16:creationId xmlns:a16="http://schemas.microsoft.com/office/drawing/2014/main" id="{770424DB-8565-4509-B504-41001C940CCA}"/>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20999903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F7E16-2DB5-4ED9-B07B-0F786977CF16}"/>
              </a:ext>
            </a:extLst>
          </p:cNvPr>
          <p:cNvSpPr>
            <a:spLocks noGrp="1"/>
          </p:cNvSpPr>
          <p:nvPr>
            <p:ph type="title"/>
          </p:nvPr>
        </p:nvSpPr>
        <p:spPr>
          <a:xfrm>
            <a:off x="304800" y="762001"/>
            <a:ext cx="8534400" cy="806449"/>
          </a:xfrm>
        </p:spPr>
        <p:txBody>
          <a:bodyPr/>
          <a:lstStyle/>
          <a:p>
            <a:r>
              <a:rPr lang="en-US" b="1" dirty="0">
                <a:latin typeface="Calibri" panose="020F0502020204030204" pitchFamily="34" charset="0"/>
                <a:ea typeface="Source Sans Pro" charset="0"/>
                <a:cs typeface="Calibri" panose="020F0502020204030204" pitchFamily="34" charset="0"/>
              </a:rPr>
              <a:t>A Look at I</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F</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R</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S </a:t>
            </a:r>
            <a:r>
              <a:rPr lang="en-US" sz="2400" dirty="0">
                <a:latin typeface="Calibri" panose="020F0502020204030204" pitchFamily="34" charset="0"/>
                <a:ea typeface="Source Sans Pro" charset="0"/>
                <a:cs typeface="Calibri" panose="020F0502020204030204" pitchFamily="34" charset="0"/>
              </a:rPr>
              <a:t>(3 of 5)</a:t>
            </a:r>
            <a:endParaRPr lang="en-US" sz="2400" dirty="0"/>
          </a:p>
        </p:txBody>
      </p:sp>
      <p:sp>
        <p:nvSpPr>
          <p:cNvPr id="3" name="Content Placeholder 2">
            <a:extLst>
              <a:ext uri="{FF2B5EF4-FFF2-40B4-BE49-F238E27FC236}">
                <a16:creationId xmlns:a16="http://schemas.microsoft.com/office/drawing/2014/main" id="{ABE1C78C-9424-4BD3-90E3-7E89FBD8AF22}"/>
              </a:ext>
            </a:extLst>
          </p:cNvPr>
          <p:cNvSpPr>
            <a:spLocks noGrp="1"/>
          </p:cNvSpPr>
          <p:nvPr>
            <p:ph sz="quarter" idx="16"/>
          </p:nvPr>
        </p:nvSpPr>
        <p:spPr>
          <a:xfrm>
            <a:off x="304800" y="1828800"/>
            <a:ext cx="8534400" cy="4267200"/>
          </a:xfrm>
        </p:spPr>
        <p:txBody>
          <a:bodyPr/>
          <a:lstStyle/>
          <a:p>
            <a:r>
              <a:rPr lang="en-US" b="1" dirty="0">
                <a:solidFill>
                  <a:srgbClr val="196E78"/>
                </a:solidFill>
                <a:latin typeface="Calibri" panose="020F0502020204030204" pitchFamily="34" charset="0"/>
                <a:ea typeface="Source Sans Pro" charset="0"/>
                <a:cs typeface="Calibri" panose="020F0502020204030204" pitchFamily="34" charset="0"/>
              </a:rPr>
              <a:t>Key Points</a:t>
            </a:r>
          </a:p>
          <a:p>
            <a:r>
              <a:rPr lang="en-US" sz="2600" b="1" dirty="0">
                <a:solidFill>
                  <a:srgbClr val="990000"/>
                </a:solidFill>
                <a:latin typeface="Calibri" panose="020F0502020204030204" pitchFamily="34" charset="0"/>
                <a:cs typeface="Calibri" panose="020F0502020204030204" pitchFamily="34" charset="0"/>
              </a:rPr>
              <a:t>Differences</a:t>
            </a:r>
            <a:endParaRPr lang="en-US" sz="2600" dirty="0">
              <a:solidFill>
                <a:srgbClr val="990000"/>
              </a:solidFill>
            </a:endParaRPr>
          </a:p>
          <a:p>
            <a:pPr marL="292608" indent="-292608">
              <a:buClr>
                <a:schemeClr val="accent2"/>
              </a:buClr>
              <a:buFont typeface="Arial" panose="020B0604020202020204" pitchFamily="34" charset="0"/>
              <a:buChar char="•"/>
            </a:pPr>
            <a:r>
              <a:rPr lang="en-US" sz="2200" dirty="0"/>
              <a:t>Under I</a:t>
            </a:r>
            <a:r>
              <a:rPr lang="en-US" sz="100" dirty="0"/>
              <a:t> </a:t>
            </a:r>
            <a:r>
              <a:rPr lang="en-US" sz="2200" dirty="0"/>
              <a:t>F</a:t>
            </a:r>
            <a:r>
              <a:rPr lang="en-US" sz="100" dirty="0"/>
              <a:t> </a:t>
            </a:r>
            <a:r>
              <a:rPr lang="en-US" sz="2200" dirty="0"/>
              <a:t>R</a:t>
            </a:r>
            <a:r>
              <a:rPr lang="en-US" sz="100" dirty="0"/>
              <a:t> </a:t>
            </a:r>
            <a:r>
              <a:rPr lang="en-US" sz="2200" dirty="0"/>
              <a:t>S, revaluation (using fair value) of items such as land and buildings is permitted. I</a:t>
            </a:r>
            <a:r>
              <a:rPr lang="en-US" sz="100" dirty="0"/>
              <a:t> </a:t>
            </a:r>
            <a:r>
              <a:rPr lang="en-US" sz="2200" dirty="0"/>
              <a:t>F</a:t>
            </a:r>
            <a:r>
              <a:rPr lang="en-US" sz="100" dirty="0"/>
              <a:t> </a:t>
            </a:r>
            <a:r>
              <a:rPr lang="en-US" sz="2200" dirty="0"/>
              <a:t>R</a:t>
            </a:r>
            <a:r>
              <a:rPr lang="en-US" sz="100" dirty="0"/>
              <a:t> </a:t>
            </a:r>
            <a:r>
              <a:rPr lang="en-US" sz="2200" dirty="0"/>
              <a:t>S allows depreciation based on revaluation of assets, which is not permitted under G</a:t>
            </a:r>
            <a:r>
              <a:rPr lang="en-US" sz="100" dirty="0"/>
              <a:t> </a:t>
            </a:r>
            <a:r>
              <a:rPr lang="en-US" sz="2200" dirty="0"/>
              <a:t>A</a:t>
            </a:r>
            <a:r>
              <a:rPr lang="en-US" sz="100" dirty="0"/>
              <a:t> </a:t>
            </a:r>
            <a:r>
              <a:rPr lang="en-US" sz="2200" dirty="0"/>
              <a:t>A</a:t>
            </a:r>
            <a:r>
              <a:rPr lang="en-US" sz="100" dirty="0"/>
              <a:t> </a:t>
            </a:r>
            <a:r>
              <a:rPr lang="en-US" sz="2200" dirty="0"/>
              <a:t>P.</a:t>
            </a:r>
          </a:p>
          <a:p>
            <a:pPr marL="292608" indent="-292608">
              <a:buClr>
                <a:schemeClr val="accent2"/>
              </a:buClr>
              <a:buFont typeface="Arial" panose="020B0604020202020204" pitchFamily="34" charset="0"/>
              <a:buChar char="•"/>
            </a:pPr>
            <a:r>
              <a:rPr lang="en-US" sz="2200" dirty="0"/>
              <a:t>The terminology used for revenues and gains, and expenses and losses, differs somewhat between I</a:t>
            </a:r>
            <a:r>
              <a:rPr lang="en-US" sz="100" dirty="0"/>
              <a:t> </a:t>
            </a:r>
            <a:r>
              <a:rPr lang="en-US" sz="2200" dirty="0"/>
              <a:t>F</a:t>
            </a:r>
            <a:r>
              <a:rPr lang="en-US" sz="100" dirty="0"/>
              <a:t> </a:t>
            </a:r>
            <a:r>
              <a:rPr lang="en-US" sz="2200" dirty="0"/>
              <a:t>R</a:t>
            </a:r>
            <a:r>
              <a:rPr lang="en-US" sz="100" dirty="0"/>
              <a:t> </a:t>
            </a:r>
            <a:r>
              <a:rPr lang="en-US" sz="2200" dirty="0"/>
              <a:t>S and G</a:t>
            </a:r>
            <a:r>
              <a:rPr lang="en-US" sz="100" dirty="0"/>
              <a:t> </a:t>
            </a:r>
            <a:r>
              <a:rPr lang="en-US" sz="2200" dirty="0"/>
              <a:t>A</a:t>
            </a:r>
            <a:r>
              <a:rPr lang="en-US" sz="100" dirty="0"/>
              <a:t> </a:t>
            </a:r>
            <a:r>
              <a:rPr lang="en-US" sz="2200" dirty="0"/>
              <a:t>A</a:t>
            </a:r>
            <a:r>
              <a:rPr lang="en-US" sz="100" dirty="0"/>
              <a:t> </a:t>
            </a:r>
            <a:r>
              <a:rPr lang="en-US" sz="2200" dirty="0"/>
              <a:t>P. For example, income under I</a:t>
            </a:r>
            <a:r>
              <a:rPr lang="en-US" sz="100" dirty="0"/>
              <a:t> </a:t>
            </a:r>
            <a:r>
              <a:rPr lang="en-US" sz="2200" dirty="0"/>
              <a:t>F</a:t>
            </a:r>
            <a:r>
              <a:rPr lang="en-US" sz="100" dirty="0"/>
              <a:t> </a:t>
            </a:r>
            <a:r>
              <a:rPr lang="en-US" sz="2200" dirty="0"/>
              <a:t>R</a:t>
            </a:r>
            <a:r>
              <a:rPr lang="en-US" sz="100" dirty="0"/>
              <a:t> </a:t>
            </a:r>
            <a:r>
              <a:rPr lang="en-US" sz="2200" dirty="0"/>
              <a:t>S includes both revenues, which arise during the normal course of operating activities, and gains, which arise from activities outside of the normal sales of goods and services. The term income is not used this way under G</a:t>
            </a:r>
            <a:r>
              <a:rPr lang="en-US" sz="100" dirty="0"/>
              <a:t> </a:t>
            </a:r>
            <a:r>
              <a:rPr lang="en-US" sz="2200" dirty="0"/>
              <a:t>A</a:t>
            </a:r>
            <a:r>
              <a:rPr lang="en-US" sz="100" dirty="0"/>
              <a:t> </a:t>
            </a:r>
            <a:r>
              <a:rPr lang="en-US" sz="2200" dirty="0"/>
              <a:t>A</a:t>
            </a:r>
            <a:r>
              <a:rPr lang="en-US" sz="100" dirty="0"/>
              <a:t> </a:t>
            </a:r>
            <a:r>
              <a:rPr lang="en-US" sz="2200" dirty="0"/>
              <a:t>P. Instead, under G</a:t>
            </a:r>
            <a:r>
              <a:rPr lang="en-US" sz="100" dirty="0"/>
              <a:t> </a:t>
            </a:r>
            <a:r>
              <a:rPr lang="en-US" sz="2200" dirty="0"/>
              <a:t>A</a:t>
            </a:r>
            <a:r>
              <a:rPr lang="en-US" sz="100" dirty="0"/>
              <a:t> </a:t>
            </a:r>
            <a:r>
              <a:rPr lang="en-US" sz="2200" dirty="0"/>
              <a:t>A</a:t>
            </a:r>
            <a:r>
              <a:rPr lang="en-US" sz="100" dirty="0"/>
              <a:t> </a:t>
            </a:r>
            <a:r>
              <a:rPr lang="en-US" sz="2200" dirty="0"/>
              <a:t>P income refers to the net difference between revenues and expenses.</a:t>
            </a:r>
          </a:p>
        </p:txBody>
      </p:sp>
      <p:sp>
        <p:nvSpPr>
          <p:cNvPr id="4" name="Slide Number Placeholder 3">
            <a:extLst>
              <a:ext uri="{FF2B5EF4-FFF2-40B4-BE49-F238E27FC236}">
                <a16:creationId xmlns:a16="http://schemas.microsoft.com/office/drawing/2014/main" id="{8C9E3744-6ED8-45D0-A992-552B4294505E}"/>
              </a:ext>
            </a:extLst>
          </p:cNvPr>
          <p:cNvSpPr>
            <a:spLocks noGrp="1"/>
          </p:cNvSpPr>
          <p:nvPr>
            <p:ph type="sldNum" sz="quarter" idx="10"/>
          </p:nvPr>
        </p:nvSpPr>
        <p:spPr/>
        <p:txBody>
          <a:bodyPr/>
          <a:lstStyle/>
          <a:p>
            <a:fld id="{67B19427-F580-D146-B60E-4CADEE75497F}" type="slidenum">
              <a:rPr lang="en-US" smtClean="0"/>
              <a:pPr/>
              <a:t>88</a:t>
            </a:fld>
            <a:endParaRPr lang="en-US" dirty="0"/>
          </a:p>
        </p:txBody>
      </p:sp>
      <p:sp>
        <p:nvSpPr>
          <p:cNvPr id="5" name="Footer Placeholder 4">
            <a:extLst>
              <a:ext uri="{FF2B5EF4-FFF2-40B4-BE49-F238E27FC236}">
                <a16:creationId xmlns:a16="http://schemas.microsoft.com/office/drawing/2014/main" id="{770424DB-8565-4509-B504-41001C940CCA}"/>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92707444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F7E16-2DB5-4ED9-B07B-0F786977CF16}"/>
              </a:ext>
            </a:extLst>
          </p:cNvPr>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A Look at I</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F</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R</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S </a:t>
            </a:r>
            <a:r>
              <a:rPr lang="en-US" sz="2400" dirty="0">
                <a:latin typeface="Calibri" panose="020F0502020204030204" pitchFamily="34" charset="0"/>
                <a:ea typeface="Source Sans Pro" charset="0"/>
                <a:cs typeface="Calibri" panose="020F0502020204030204" pitchFamily="34" charset="0"/>
              </a:rPr>
              <a:t>(4 of 5)</a:t>
            </a:r>
            <a:endParaRPr lang="en-US" sz="2400" dirty="0"/>
          </a:p>
        </p:txBody>
      </p:sp>
      <p:sp>
        <p:nvSpPr>
          <p:cNvPr id="3" name="Content Placeholder 2">
            <a:extLst>
              <a:ext uri="{FF2B5EF4-FFF2-40B4-BE49-F238E27FC236}">
                <a16:creationId xmlns:a16="http://schemas.microsoft.com/office/drawing/2014/main" id="{ABE1C78C-9424-4BD3-90E3-7E89FBD8AF22}"/>
              </a:ext>
            </a:extLst>
          </p:cNvPr>
          <p:cNvSpPr>
            <a:spLocks noGrp="1"/>
          </p:cNvSpPr>
          <p:nvPr>
            <p:ph sz="quarter" idx="16"/>
          </p:nvPr>
        </p:nvSpPr>
        <p:spPr>
          <a:xfrm>
            <a:off x="304800" y="1828800"/>
            <a:ext cx="8534400" cy="2209800"/>
          </a:xfrm>
        </p:spPr>
        <p:txBody>
          <a:bodyPr/>
          <a:lstStyle/>
          <a:p>
            <a:r>
              <a:rPr lang="en-US" b="1" dirty="0">
                <a:solidFill>
                  <a:srgbClr val="196E78"/>
                </a:solidFill>
                <a:latin typeface="Calibri" panose="020F0502020204030204" pitchFamily="34" charset="0"/>
                <a:ea typeface="Source Sans Pro" charset="0"/>
                <a:cs typeface="Calibri" panose="020F0502020204030204" pitchFamily="34" charset="0"/>
              </a:rPr>
              <a:t>Key Points</a:t>
            </a:r>
          </a:p>
          <a:p>
            <a:r>
              <a:rPr lang="en-US" sz="2600" b="1" dirty="0">
                <a:solidFill>
                  <a:srgbClr val="990000"/>
                </a:solidFill>
                <a:latin typeface="Calibri" panose="020F0502020204030204" pitchFamily="34" charset="0"/>
                <a:cs typeface="Calibri" panose="020F0502020204030204" pitchFamily="34" charset="0"/>
              </a:rPr>
              <a:t>Differences</a:t>
            </a:r>
            <a:endParaRPr lang="en-US" sz="2600" dirty="0">
              <a:solidFill>
                <a:srgbClr val="990000"/>
              </a:solidFill>
            </a:endParaRPr>
          </a:p>
          <a:p>
            <a:pPr marL="292608" indent="-292608">
              <a:buClr>
                <a:schemeClr val="accent2"/>
              </a:buClr>
              <a:buFont typeface="Arial" panose="020B0604020202020204" pitchFamily="34" charset="0"/>
              <a:buChar char="•"/>
            </a:pPr>
            <a:r>
              <a:rPr lang="en-US" sz="2200" dirty="0"/>
              <a:t>Under I</a:t>
            </a:r>
            <a:r>
              <a:rPr lang="en-US" sz="100" dirty="0"/>
              <a:t> </a:t>
            </a:r>
            <a:r>
              <a:rPr lang="en-US" sz="2200" dirty="0"/>
              <a:t>F</a:t>
            </a:r>
            <a:r>
              <a:rPr lang="en-US" sz="100" dirty="0"/>
              <a:t> </a:t>
            </a:r>
            <a:r>
              <a:rPr lang="en-US" sz="2200" dirty="0"/>
              <a:t>R</a:t>
            </a:r>
            <a:r>
              <a:rPr lang="en-US" sz="100" dirty="0"/>
              <a:t> </a:t>
            </a:r>
            <a:r>
              <a:rPr lang="en-US" sz="2200" dirty="0"/>
              <a:t>S, expenses include both those costs incurred in the normal course of operations as well as losses that are not part of normal operations. This is in contrast to G</a:t>
            </a:r>
            <a:r>
              <a:rPr lang="en-US" sz="100" dirty="0"/>
              <a:t> </a:t>
            </a:r>
            <a:r>
              <a:rPr lang="en-US" sz="2200" dirty="0"/>
              <a:t>A</a:t>
            </a:r>
            <a:r>
              <a:rPr lang="en-US" sz="100" dirty="0"/>
              <a:t> </a:t>
            </a:r>
            <a:r>
              <a:rPr lang="en-US" sz="2200" dirty="0"/>
              <a:t>A</a:t>
            </a:r>
            <a:r>
              <a:rPr lang="en-US" sz="100" dirty="0"/>
              <a:t> </a:t>
            </a:r>
            <a:r>
              <a:rPr lang="en-US" sz="2200" dirty="0"/>
              <a:t>P, which defines each separately.</a:t>
            </a:r>
          </a:p>
        </p:txBody>
      </p:sp>
      <p:sp>
        <p:nvSpPr>
          <p:cNvPr id="4" name="Slide Number Placeholder 3">
            <a:extLst>
              <a:ext uri="{FF2B5EF4-FFF2-40B4-BE49-F238E27FC236}">
                <a16:creationId xmlns:a16="http://schemas.microsoft.com/office/drawing/2014/main" id="{8C9E3744-6ED8-45D0-A992-552B4294505E}"/>
              </a:ext>
            </a:extLst>
          </p:cNvPr>
          <p:cNvSpPr>
            <a:spLocks noGrp="1"/>
          </p:cNvSpPr>
          <p:nvPr>
            <p:ph type="sldNum" sz="quarter" idx="10"/>
          </p:nvPr>
        </p:nvSpPr>
        <p:spPr/>
        <p:txBody>
          <a:bodyPr/>
          <a:lstStyle/>
          <a:p>
            <a:fld id="{67B19427-F580-D146-B60E-4CADEE75497F}" type="slidenum">
              <a:rPr lang="en-US" smtClean="0"/>
              <a:pPr/>
              <a:t>89</a:t>
            </a:fld>
            <a:endParaRPr lang="en-US" dirty="0"/>
          </a:p>
        </p:txBody>
      </p:sp>
      <p:sp>
        <p:nvSpPr>
          <p:cNvPr id="5" name="Footer Placeholder 4">
            <a:extLst>
              <a:ext uri="{FF2B5EF4-FFF2-40B4-BE49-F238E27FC236}">
                <a16:creationId xmlns:a16="http://schemas.microsoft.com/office/drawing/2014/main" id="{770424DB-8565-4509-B504-41001C940CCA}"/>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158808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3FAF4-922E-4F7E-91A2-C136FA986FD8}"/>
              </a:ext>
            </a:extLst>
          </p:cNvPr>
          <p:cNvSpPr>
            <a:spLocks noGrp="1"/>
          </p:cNvSpPr>
          <p:nvPr>
            <p:ph type="title"/>
          </p:nvPr>
        </p:nvSpPr>
        <p:spPr>
          <a:xfrm>
            <a:off x="304800" y="762001"/>
            <a:ext cx="8534400" cy="685799"/>
          </a:xfrm>
        </p:spPr>
        <p:txBody>
          <a:bodyPr>
            <a:normAutofit fontScale="90000"/>
          </a:bodyPr>
          <a:lstStyle/>
          <a:p>
            <a:r>
              <a:rPr lang="en-US" altLang="en-US" b="1" dirty="0">
                <a:latin typeface="Calibri" panose="020F0502020204030204" pitchFamily="34" charset="0"/>
                <a:ea typeface="Source Sans Pro" charset="0"/>
                <a:cs typeface="Calibri" panose="020F0502020204030204" pitchFamily="34" charset="0"/>
              </a:rPr>
              <a:t>Recognizing Revenues and Expenses </a:t>
            </a:r>
            <a:r>
              <a:rPr lang="en-US" altLang="en-US" sz="2700" dirty="0">
                <a:latin typeface="Calibri" panose="020F0502020204030204" pitchFamily="34" charset="0"/>
                <a:ea typeface="Source Sans Pro" charset="0"/>
                <a:cs typeface="Calibri" panose="020F0502020204030204" pitchFamily="34" charset="0"/>
              </a:rPr>
              <a:t>(1 of 3)</a:t>
            </a:r>
            <a:endParaRPr lang="en-US" sz="2700" dirty="0"/>
          </a:p>
        </p:txBody>
      </p:sp>
      <p:sp>
        <p:nvSpPr>
          <p:cNvPr id="3" name="Content Placeholder 2">
            <a:extLst>
              <a:ext uri="{FF2B5EF4-FFF2-40B4-BE49-F238E27FC236}">
                <a16:creationId xmlns:a16="http://schemas.microsoft.com/office/drawing/2014/main" id="{34CB89F2-B28A-4587-BF61-E7C31027E293}"/>
              </a:ext>
            </a:extLst>
          </p:cNvPr>
          <p:cNvSpPr>
            <a:spLocks noGrp="1"/>
          </p:cNvSpPr>
          <p:nvPr>
            <p:ph sz="quarter" idx="16"/>
          </p:nvPr>
        </p:nvSpPr>
        <p:spPr>
          <a:xfrm>
            <a:off x="304800" y="1828800"/>
            <a:ext cx="4953000" cy="2286000"/>
          </a:xfrm>
        </p:spPr>
        <p:txBody>
          <a:bodyPr/>
          <a:lstStyle/>
          <a:p>
            <a:pPr marL="0" lvl="2" indent="0">
              <a:spcBef>
                <a:spcPts val="1000"/>
              </a:spcBef>
              <a:buClr>
                <a:srgbClr val="990000"/>
              </a:buClr>
              <a:buSzPct val="100000"/>
              <a:buNone/>
            </a:pPr>
            <a:r>
              <a:rPr lang="en-US" altLang="en-US" sz="2800" b="1" dirty="0"/>
              <a:t>Revenue Recognition Principle</a:t>
            </a:r>
            <a:endParaRPr lang="en-US" altLang="en-US" sz="2800" b="1" dirty="0">
              <a:solidFill>
                <a:srgbClr val="0000CC"/>
              </a:solidFill>
            </a:endParaRPr>
          </a:p>
          <a:p>
            <a:pPr marL="0" lvl="2" indent="0">
              <a:spcBef>
                <a:spcPts val="1000"/>
              </a:spcBef>
              <a:buClr>
                <a:srgbClr val="990000"/>
              </a:buClr>
              <a:buSzPct val="100000"/>
              <a:buNone/>
            </a:pPr>
            <a:r>
              <a:rPr lang="en-US" altLang="en-US" sz="2800" b="1" dirty="0"/>
              <a:t>Recognize</a:t>
            </a:r>
            <a:r>
              <a:rPr lang="en-US" altLang="en-US" sz="2800" dirty="0"/>
              <a:t> revenue in the accounting period in which the </a:t>
            </a:r>
            <a:r>
              <a:rPr lang="en-US" altLang="en-US" sz="2800" b="1" dirty="0"/>
              <a:t>performance obligation </a:t>
            </a:r>
            <a:r>
              <a:rPr lang="en-US" altLang="en-US" sz="2800" dirty="0"/>
              <a:t>is satisfied.</a:t>
            </a:r>
            <a:endParaRPr lang="en-US" sz="2800" dirty="0"/>
          </a:p>
        </p:txBody>
      </p:sp>
      <p:pic>
        <p:nvPicPr>
          <p:cNvPr id="7" name="Content Placeholder 6" descr="An illustration for revenue recognition shows an arrow in red from the starting point, where the customer requests service. The midway point is the satisfied performance obligation. The result, cash is received.">
            <a:extLst>
              <a:ext uri="{FF2B5EF4-FFF2-40B4-BE49-F238E27FC236}">
                <a16:creationId xmlns:a16="http://schemas.microsoft.com/office/drawing/2014/main" id="{0D9F3980-689C-4F62-AC77-4E746F170090}"/>
              </a:ext>
            </a:extLst>
          </p:cNvPr>
          <p:cNvPicPr>
            <a:picLocks noGrp="1" noChangeAspect="1"/>
          </p:cNvPicPr>
          <p:nvPr>
            <p:ph sz="quarter" idx="17"/>
          </p:nvPr>
        </p:nvPicPr>
        <p:blipFill>
          <a:blip r:embed="rId2"/>
          <a:stretch>
            <a:fillRect/>
          </a:stretch>
        </p:blipFill>
        <p:spPr>
          <a:xfrm>
            <a:off x="5472547" y="1869763"/>
            <a:ext cx="3151905" cy="4261473"/>
          </a:xfrm>
          <a:prstGeom prst="rect">
            <a:avLst/>
          </a:prstGeom>
        </p:spPr>
      </p:pic>
      <p:sp>
        <p:nvSpPr>
          <p:cNvPr id="5" name="Slide Number Placeholder 4">
            <a:extLst>
              <a:ext uri="{FF2B5EF4-FFF2-40B4-BE49-F238E27FC236}">
                <a16:creationId xmlns:a16="http://schemas.microsoft.com/office/drawing/2014/main" id="{15790B6E-886E-4D11-B056-DC11D49454E5}"/>
              </a:ext>
            </a:extLst>
          </p:cNvPr>
          <p:cNvSpPr>
            <a:spLocks noGrp="1"/>
          </p:cNvSpPr>
          <p:nvPr>
            <p:ph type="sldNum" sz="quarter" idx="10"/>
          </p:nvPr>
        </p:nvSpPr>
        <p:spPr/>
        <p:txBody>
          <a:bodyPr/>
          <a:lstStyle/>
          <a:p>
            <a:fld id="{67B19427-F580-D146-B60E-4CADEE75497F}" type="slidenum">
              <a:rPr lang="en-US" smtClean="0"/>
              <a:pPr/>
              <a:t>9</a:t>
            </a:fld>
            <a:endParaRPr lang="en-US" dirty="0"/>
          </a:p>
        </p:txBody>
      </p:sp>
      <p:sp>
        <p:nvSpPr>
          <p:cNvPr id="6" name="Footer Placeholder 5">
            <a:extLst>
              <a:ext uri="{FF2B5EF4-FFF2-40B4-BE49-F238E27FC236}">
                <a16:creationId xmlns:a16="http://schemas.microsoft.com/office/drawing/2014/main" id="{4D4B5CB7-CE69-4083-A709-4F50C10420AB}"/>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8138366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F7E16-2DB5-4ED9-B07B-0F786977CF16}"/>
              </a:ext>
            </a:extLst>
          </p:cNvPr>
          <p:cNvSpPr>
            <a:spLocks noGrp="1"/>
          </p:cNvSpPr>
          <p:nvPr>
            <p:ph type="title"/>
          </p:nvPr>
        </p:nvSpPr>
        <p:spPr>
          <a:xfrm>
            <a:off x="304800" y="762001"/>
            <a:ext cx="8534400" cy="761999"/>
          </a:xfrm>
        </p:spPr>
        <p:txBody>
          <a:bodyPr/>
          <a:lstStyle/>
          <a:p>
            <a:r>
              <a:rPr lang="en-US" b="1" dirty="0">
                <a:latin typeface="Calibri" panose="020F0502020204030204" pitchFamily="34" charset="0"/>
                <a:ea typeface="Source Sans Pro" charset="0"/>
                <a:cs typeface="Calibri" panose="020F0502020204030204" pitchFamily="34" charset="0"/>
              </a:rPr>
              <a:t>A Look at I</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F</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R</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S </a:t>
            </a:r>
            <a:r>
              <a:rPr lang="en-US" sz="2400" dirty="0">
                <a:latin typeface="Calibri" panose="020F0502020204030204" pitchFamily="34" charset="0"/>
                <a:ea typeface="Source Sans Pro" charset="0"/>
                <a:cs typeface="Calibri" panose="020F0502020204030204" pitchFamily="34" charset="0"/>
              </a:rPr>
              <a:t>(5 of 5)</a:t>
            </a:r>
            <a:endParaRPr lang="en-US" sz="2400" dirty="0"/>
          </a:p>
        </p:txBody>
      </p:sp>
      <p:sp>
        <p:nvSpPr>
          <p:cNvPr id="3" name="Content Placeholder 2">
            <a:extLst>
              <a:ext uri="{FF2B5EF4-FFF2-40B4-BE49-F238E27FC236}">
                <a16:creationId xmlns:a16="http://schemas.microsoft.com/office/drawing/2014/main" id="{ABE1C78C-9424-4BD3-90E3-7E89FBD8AF22}"/>
              </a:ext>
            </a:extLst>
          </p:cNvPr>
          <p:cNvSpPr>
            <a:spLocks noGrp="1"/>
          </p:cNvSpPr>
          <p:nvPr>
            <p:ph sz="quarter" idx="16"/>
          </p:nvPr>
        </p:nvSpPr>
        <p:spPr>
          <a:xfrm>
            <a:off x="304800" y="1828800"/>
            <a:ext cx="8534400" cy="1981200"/>
          </a:xfrm>
        </p:spPr>
        <p:txBody>
          <a:bodyPr/>
          <a:lstStyle/>
          <a:p>
            <a:r>
              <a:rPr lang="en-US" b="1" dirty="0">
                <a:solidFill>
                  <a:srgbClr val="196E78"/>
                </a:solidFill>
                <a:latin typeface="Calibri" panose="020F0502020204030204" pitchFamily="34" charset="0"/>
                <a:ea typeface="Source Sans Pro" charset="0"/>
                <a:cs typeface="Calibri" panose="020F0502020204030204" pitchFamily="34" charset="0"/>
              </a:rPr>
              <a:t>Looking to the Future</a:t>
            </a:r>
          </a:p>
          <a:p>
            <a:r>
              <a:rPr lang="en-US" altLang="en-US" sz="2200" dirty="0"/>
              <a:t>The I</a:t>
            </a:r>
            <a:r>
              <a:rPr lang="en-US" altLang="en-US" sz="100" dirty="0"/>
              <a:t> </a:t>
            </a:r>
            <a:r>
              <a:rPr lang="en-US" altLang="en-US" sz="2200" dirty="0"/>
              <a:t>A</a:t>
            </a:r>
            <a:r>
              <a:rPr lang="en-US" altLang="en-US" sz="100" dirty="0"/>
              <a:t> </a:t>
            </a:r>
            <a:r>
              <a:rPr lang="en-US" altLang="en-US" sz="2200" dirty="0"/>
              <a:t>S</a:t>
            </a:r>
            <a:r>
              <a:rPr lang="en-US" altLang="en-US" sz="100" dirty="0"/>
              <a:t> </a:t>
            </a:r>
            <a:r>
              <a:rPr lang="en-US" altLang="en-US" sz="2200" dirty="0"/>
              <a:t>B and F</a:t>
            </a:r>
            <a:r>
              <a:rPr lang="en-US" altLang="en-US" sz="100" dirty="0"/>
              <a:t> </a:t>
            </a:r>
            <a:r>
              <a:rPr lang="en-US" altLang="en-US" sz="2200" dirty="0"/>
              <a:t>A</a:t>
            </a:r>
            <a:r>
              <a:rPr lang="en-US" altLang="en-US" sz="100" dirty="0"/>
              <a:t> </a:t>
            </a:r>
            <a:r>
              <a:rPr lang="en-US" altLang="en-US" sz="2200" dirty="0"/>
              <a:t>S</a:t>
            </a:r>
            <a:r>
              <a:rPr lang="en-US" altLang="en-US" sz="100" dirty="0"/>
              <a:t> </a:t>
            </a:r>
            <a:r>
              <a:rPr lang="en-US" altLang="en-US" sz="2200" dirty="0"/>
              <a:t>B are completing a joint project on revenue recognition. The purpose of this project is to develop comprehensive guidance on when to recognize revenue. It is hoped that this approach will lead to more consistent accounting in this area.</a:t>
            </a:r>
            <a:endParaRPr lang="en-US" sz="2200" b="1" dirty="0">
              <a:solidFill>
                <a:srgbClr val="196E78"/>
              </a:solidFill>
              <a:latin typeface="Calibri" panose="020F0502020204030204" pitchFamily="34" charset="0"/>
              <a:ea typeface="Source Sans Pro" charset="0"/>
              <a:cs typeface="Calibri" panose="020F0502020204030204" pitchFamily="34" charset="0"/>
            </a:endParaRPr>
          </a:p>
        </p:txBody>
      </p:sp>
      <p:sp>
        <p:nvSpPr>
          <p:cNvPr id="4" name="Slide Number Placeholder 3">
            <a:extLst>
              <a:ext uri="{FF2B5EF4-FFF2-40B4-BE49-F238E27FC236}">
                <a16:creationId xmlns:a16="http://schemas.microsoft.com/office/drawing/2014/main" id="{8C9E3744-6ED8-45D0-A992-552B4294505E}"/>
              </a:ext>
            </a:extLst>
          </p:cNvPr>
          <p:cNvSpPr>
            <a:spLocks noGrp="1"/>
          </p:cNvSpPr>
          <p:nvPr>
            <p:ph type="sldNum" sz="quarter" idx="10"/>
          </p:nvPr>
        </p:nvSpPr>
        <p:spPr/>
        <p:txBody>
          <a:bodyPr/>
          <a:lstStyle/>
          <a:p>
            <a:fld id="{67B19427-F580-D146-B60E-4CADEE75497F}" type="slidenum">
              <a:rPr lang="en-US" smtClean="0"/>
              <a:pPr/>
              <a:t>90</a:t>
            </a:fld>
            <a:endParaRPr lang="en-US" dirty="0"/>
          </a:p>
        </p:txBody>
      </p:sp>
      <p:sp>
        <p:nvSpPr>
          <p:cNvPr id="5" name="Footer Placeholder 4">
            <a:extLst>
              <a:ext uri="{FF2B5EF4-FFF2-40B4-BE49-F238E27FC236}">
                <a16:creationId xmlns:a16="http://schemas.microsoft.com/office/drawing/2014/main" id="{770424DB-8565-4509-B504-41001C940CCA}"/>
              </a:ext>
            </a:extLst>
          </p:cNvPr>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42093722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61999"/>
          </a:xfrm>
        </p:spPr>
        <p:txBody>
          <a:bodyPr/>
          <a:lstStyle/>
          <a:p>
            <a:r>
              <a:rPr lang="en-US" b="1" dirty="0"/>
              <a:t>Copyright</a:t>
            </a:r>
          </a:p>
        </p:txBody>
      </p:sp>
      <p:sp>
        <p:nvSpPr>
          <p:cNvPr id="3" name="Content Placeholder 2"/>
          <p:cNvSpPr>
            <a:spLocks noGrp="1"/>
          </p:cNvSpPr>
          <p:nvPr>
            <p:ph sz="quarter" idx="16"/>
          </p:nvPr>
        </p:nvSpPr>
        <p:spPr>
          <a:xfrm>
            <a:off x="304800" y="1752600"/>
            <a:ext cx="8534400" cy="3657600"/>
          </a:xfrm>
        </p:spPr>
        <p:txBody>
          <a:bodyPr/>
          <a:lstStyle/>
          <a:p>
            <a:r>
              <a:rPr lang="en-US" sz="2400" b="1" dirty="0"/>
              <a:t>Copyright © 2018 John Wiley &amp; Sons, Inc.</a:t>
            </a:r>
          </a:p>
          <a:p>
            <a:pPr>
              <a:lnSpc>
                <a:spcPct val="150000"/>
              </a:lnSpc>
            </a:pPr>
            <a:r>
              <a:rPr lang="en-US" sz="1800" dirty="0"/>
              <a:t>All rights reserved. Reproduction or translation of this work beyond that permitted in Section 117 of the 19</a:t>
            </a:r>
            <a:r>
              <a:rPr lang="en-US" sz="100" dirty="0"/>
              <a:t> </a:t>
            </a:r>
            <a:r>
              <a:rPr lang="en-US" sz="1800" dirty="0"/>
              <a:t>76 United States Act without the express written permission of the copyright owner is unlawful. Request for further information should be addressed to the Permissions Department, John Wiley &amp; Sons, Inc. The purchaser may make back-up copies for his/her own use only and not for distribution or resale. The Publisher assumes no responsibility for errors, omissions, or damages, caused by the use of these programs or from the use of the information contained herein.</a:t>
            </a:r>
          </a:p>
        </p:txBody>
      </p:sp>
      <p:sp>
        <p:nvSpPr>
          <p:cNvPr id="4" name="Slide Number Placeholder 3"/>
          <p:cNvSpPr>
            <a:spLocks noGrp="1"/>
          </p:cNvSpPr>
          <p:nvPr>
            <p:ph type="sldNum" sz="quarter" idx="10"/>
          </p:nvPr>
        </p:nvSpPr>
        <p:spPr/>
        <p:txBody>
          <a:bodyPr/>
          <a:lstStyle/>
          <a:p>
            <a:fld id="{67B19427-F580-D146-B60E-4CADEE75497F}" type="slidenum">
              <a:rPr lang="en-US" smtClean="0"/>
              <a:pPr/>
              <a:t>91</a:t>
            </a:fld>
            <a:endParaRPr lang="en-US" dirty="0"/>
          </a:p>
        </p:txBody>
      </p:sp>
      <p:sp>
        <p:nvSpPr>
          <p:cNvPr id="5" name="Footer Placeholder 4"/>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33643281"/>
      </p:ext>
    </p:extLst>
  </p:cSld>
  <p:clrMapOvr>
    <a:masterClrMapping/>
  </p:clrMapOvr>
</p:sld>
</file>

<file path=ppt/theme/theme1.xml><?xml version="1.0" encoding="utf-8"?>
<a:theme xmlns:a="http://schemas.openxmlformats.org/drawingml/2006/main" name="Opener">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hapter Outline">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Learning Objectives">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cept Check Question">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Key Term">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Section">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Image Slide Master">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Files xmlns="991c6ba3-1c6f-40a9-b60d-1b3170aa9e50"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078D6520EA68A49865606D3C9534DA1" ma:contentTypeVersion="13" ma:contentTypeDescription="Create a new document." ma:contentTypeScope="" ma:versionID="70035eb3428c3adc80d38ad743135323">
  <xsd:schema xmlns:xsd="http://www.w3.org/2001/XMLSchema" xmlns:xs="http://www.w3.org/2001/XMLSchema" xmlns:p="http://schemas.microsoft.com/office/2006/metadata/properties" xmlns:ns2="991c6ba3-1c6f-40a9-b60d-1b3170aa9e50" xmlns:ns3="7a71b9a5-dc42-4723-8d0f-e8d6ba5fbeb6" targetNamespace="http://schemas.microsoft.com/office/2006/metadata/properties" ma:root="true" ma:fieldsID="bd7354960e2e8c08eb9a78d1f0de2318" ns2:_="" ns3:_="">
    <xsd:import namespace="991c6ba3-1c6f-40a9-b60d-1b3170aa9e50"/>
    <xsd:import namespace="7a71b9a5-dc42-4723-8d0f-e8d6ba5fbeb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Location" minOccurs="0"/>
                <xsd:element ref="ns3:SharedWithUsers" minOccurs="0"/>
                <xsd:element ref="ns3:SharedWithDetails" minOccurs="0"/>
                <xsd:element ref="ns2:MediaServiceGenerationTime" minOccurs="0"/>
                <xsd:element ref="ns2:MediaServiceEventHashCode" minOccurs="0"/>
                <xsd:element ref="ns2:MediaServiceAutoKeyPoints" minOccurs="0"/>
                <xsd:element ref="ns2:MediaServiceKeyPoints" minOccurs="0"/>
                <xsd:element ref="ns2:Fil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91c6ba3-1c6f-40a9-b60d-1b3170aa9e5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Location" ma:index="13"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Files" ma:index="20" nillable="true" ma:displayName="Files" ma:format="Dropdown" ma:internalName="Files" ma:percentage="FALSE">
      <xsd:simpleType>
        <xsd:restriction base="dms:Number"/>
      </xsd:simpleType>
    </xsd:element>
  </xsd:schema>
  <xsd:schema xmlns:xsd="http://www.w3.org/2001/XMLSchema" xmlns:xs="http://www.w3.org/2001/XMLSchema" xmlns:dms="http://schemas.microsoft.com/office/2006/documentManagement/types" xmlns:pc="http://schemas.microsoft.com/office/infopath/2007/PartnerControls" targetNamespace="7a71b9a5-dc42-4723-8d0f-e8d6ba5fbeb6"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F1C71EB-81EB-430C-AADD-7391148CA650}">
  <ds:schemaRefs>
    <ds:schemaRef ds:uri="http://schemas.openxmlformats.org/package/2006/metadata/core-properties"/>
    <ds:schemaRef ds:uri="http://www.w3.org/XML/1998/namespace"/>
    <ds:schemaRef ds:uri="http://purl.org/dc/elements/1.1/"/>
    <ds:schemaRef ds:uri="991c6ba3-1c6f-40a9-b60d-1b3170aa9e50"/>
    <ds:schemaRef ds:uri="http://schemas.microsoft.com/office/2006/metadata/properties"/>
    <ds:schemaRef ds:uri="7a71b9a5-dc42-4723-8d0f-e8d6ba5fbeb6"/>
    <ds:schemaRef ds:uri="http://purl.org/dc/terms/"/>
    <ds:schemaRef ds:uri="http://schemas.microsoft.com/office/2006/documentManagement/types"/>
    <ds:schemaRef ds:uri="http://schemas.microsoft.com/office/infopath/2007/PartnerControls"/>
    <ds:schemaRef ds:uri="http://purl.org/dc/dcmitype/"/>
  </ds:schemaRefs>
</ds:datastoreItem>
</file>

<file path=customXml/itemProps2.xml><?xml version="1.0" encoding="utf-8"?>
<ds:datastoreItem xmlns:ds="http://schemas.openxmlformats.org/officeDocument/2006/customXml" ds:itemID="{288F1D47-4251-47E8-ACDB-2528FF86B6CA}">
  <ds:schemaRefs>
    <ds:schemaRef ds:uri="http://schemas.microsoft.com/sharepoint/v3/contenttype/forms"/>
  </ds:schemaRefs>
</ds:datastoreItem>
</file>

<file path=customXml/itemProps3.xml><?xml version="1.0" encoding="utf-8"?>
<ds:datastoreItem xmlns:ds="http://schemas.openxmlformats.org/officeDocument/2006/customXml" ds:itemID="{11A37250-E366-4E71-B279-0A0CCC7B66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91c6ba3-1c6f-40a9-b60d-1b3170aa9e50"/>
    <ds:schemaRef ds:uri="7a71b9a5-dc42-4723-8d0f-e8d6ba5fbe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16862</TotalTime>
  <Words>6443</Words>
  <Application>Microsoft Office PowerPoint</Application>
  <PresentationFormat>On-screen Show (4:3)</PresentationFormat>
  <Paragraphs>995</Paragraphs>
  <Slides>91</Slides>
  <Notes>2</Notes>
  <HiddenSlides>0</HiddenSlides>
  <MMClips>0</MMClips>
  <ScaleCrop>false</ScaleCrop>
  <HeadingPairs>
    <vt:vector size="8" baseType="variant">
      <vt:variant>
        <vt:lpstr>Fonts Used</vt:lpstr>
      </vt:variant>
      <vt:variant>
        <vt:i4>5</vt:i4>
      </vt:variant>
      <vt:variant>
        <vt:lpstr>Theme</vt:lpstr>
      </vt:variant>
      <vt:variant>
        <vt:i4>7</vt:i4>
      </vt:variant>
      <vt:variant>
        <vt:lpstr>Embedded OLE Servers</vt:lpstr>
      </vt:variant>
      <vt:variant>
        <vt:i4>1</vt:i4>
      </vt:variant>
      <vt:variant>
        <vt:lpstr>Slide Titles</vt:lpstr>
      </vt:variant>
      <vt:variant>
        <vt:i4>91</vt:i4>
      </vt:variant>
    </vt:vector>
  </HeadingPairs>
  <TitlesOfParts>
    <vt:vector size="104" baseType="lpstr">
      <vt:lpstr>Arial</vt:lpstr>
      <vt:lpstr>Calibri</vt:lpstr>
      <vt:lpstr>Calibri Light</vt:lpstr>
      <vt:lpstr>Courier New</vt:lpstr>
      <vt:lpstr>Source Sans Pro</vt:lpstr>
      <vt:lpstr>Opener</vt:lpstr>
      <vt:lpstr>Chapter Outline</vt:lpstr>
      <vt:lpstr>Learning Objectives</vt:lpstr>
      <vt:lpstr>Concept Check Question</vt:lpstr>
      <vt:lpstr>Key Term</vt:lpstr>
      <vt:lpstr>Section</vt:lpstr>
      <vt:lpstr>Image Slide Master</vt:lpstr>
      <vt:lpstr>Equation</vt:lpstr>
      <vt:lpstr>Accounting Principles</vt:lpstr>
      <vt:lpstr>Chapter Outline</vt:lpstr>
      <vt:lpstr>Accrual-Basis and Adjusting Entries</vt:lpstr>
      <vt:lpstr>Fiscal and Calendar Years (1 of 5)</vt:lpstr>
      <vt:lpstr>Fiscal and Calendar Years (2 of 5)</vt:lpstr>
      <vt:lpstr>Fiscal and Calendar Years (3 of 5)</vt:lpstr>
      <vt:lpstr>Accrual- versus Cash-Basis Accounting (1 of 2)</vt:lpstr>
      <vt:lpstr>Accrual- versus Cash-Basis Accounting (2 of 2)</vt:lpstr>
      <vt:lpstr>Recognizing Revenues and Expenses (1 of 3)</vt:lpstr>
      <vt:lpstr>Recognizing Revenues and Expenses (2 of 3)</vt:lpstr>
      <vt:lpstr>Recognizing Revenues and Expenses (3 of 3)</vt:lpstr>
      <vt:lpstr>Fiscal and Calendar Years (4 of 5)</vt:lpstr>
      <vt:lpstr>Fiscal and Calendar Years (5 of 5)</vt:lpstr>
      <vt:lpstr>The Need for Adjusting Entries (1 of 3)</vt:lpstr>
      <vt:lpstr>The Need for Adjusting Entries (2 of 3)</vt:lpstr>
      <vt:lpstr>The Need for Adjusting Entries (3 of 3)</vt:lpstr>
      <vt:lpstr>Types of Adjusting Entries</vt:lpstr>
      <vt:lpstr>Do It! 1: Timing Concepts (1 of 2)</vt:lpstr>
      <vt:lpstr>Do It! 1: Timing Concepts (2 of 2)</vt:lpstr>
      <vt:lpstr>Adjusting Entries for Deferrals</vt:lpstr>
      <vt:lpstr>Prepaid Expenses (1 of 5)</vt:lpstr>
      <vt:lpstr>Prepaid Expenses (2 of 5)</vt:lpstr>
      <vt:lpstr>Prepaid Expenses (3 of 5)</vt:lpstr>
      <vt:lpstr>Adjustment for Supplies (1 of 2)</vt:lpstr>
      <vt:lpstr>Adjustment for Supplies (2 of 2)</vt:lpstr>
      <vt:lpstr>Adjustment for Insurance (1 of 2)</vt:lpstr>
      <vt:lpstr>Adjustment for Insurance (2 of 2)</vt:lpstr>
      <vt:lpstr>Depreciation (1 of 4)</vt:lpstr>
      <vt:lpstr>Adjustment for Depreciation (2 of 4)</vt:lpstr>
      <vt:lpstr>Adjustment for Depreciation (3 of 4)</vt:lpstr>
      <vt:lpstr>Depreciation (4 of 4)</vt:lpstr>
      <vt:lpstr>Prepaid Expenses (4 of 5)</vt:lpstr>
      <vt:lpstr>Unearned Revenues (1 of 5)</vt:lpstr>
      <vt:lpstr>Unearned Revenues (2 of 5)</vt:lpstr>
      <vt:lpstr>Unearned Revenues (3 of 5)</vt:lpstr>
      <vt:lpstr>Unearned Revenues (4 of 5)</vt:lpstr>
      <vt:lpstr>Unearned Revenues (5 of 5)</vt:lpstr>
      <vt:lpstr>Do It! 2: Adjusting Entries for Deferrals (1 of 5)</vt:lpstr>
      <vt:lpstr>Do It! 2: Adjusting Entries for Deferrals (2 of 5)</vt:lpstr>
      <vt:lpstr>Do It! 2: Adjusting Entries for Deferrals (3 of 5)</vt:lpstr>
      <vt:lpstr>Do It! 2: Adjusting Entries for Deferrals (4 of 5)</vt:lpstr>
      <vt:lpstr>Do It! 2: Adjusting Entries for Deferrals (5 of 5)</vt:lpstr>
      <vt:lpstr>Adjusting Entries for Accruals</vt:lpstr>
      <vt:lpstr>Accrued Revenues (1 of 5)</vt:lpstr>
      <vt:lpstr>Accrued Revenues (2 of 5)</vt:lpstr>
      <vt:lpstr>Accrued Revenues (3 of 5)</vt:lpstr>
      <vt:lpstr>Accrued Revenues (4 of 5)</vt:lpstr>
      <vt:lpstr>Accrued Revenues (5 of 5)</vt:lpstr>
      <vt:lpstr>Accrued Expenses (1 of 7)</vt:lpstr>
      <vt:lpstr>Adjusting Accrued Expenses (2 of 7)</vt:lpstr>
      <vt:lpstr>Accrued Expenses (3 of 7)</vt:lpstr>
      <vt:lpstr>Accrued Expenses (4 of 7)</vt:lpstr>
      <vt:lpstr>Accrued Expenses (5 of 7)</vt:lpstr>
      <vt:lpstr>Accrued Expenses (6 of 7)</vt:lpstr>
      <vt:lpstr>Accrued Expenses (7 of 7)</vt:lpstr>
      <vt:lpstr>Summary of Basic Relationships</vt:lpstr>
      <vt:lpstr>Do It! 3: Adjusting Entries for Accruals (1 of 3)</vt:lpstr>
      <vt:lpstr>Do It! 3: Adjusting Entries for Accruals (2 of 3)</vt:lpstr>
      <vt:lpstr>Do It! 3: Adjusting Entries for Accruals (3 of 3)</vt:lpstr>
      <vt:lpstr>Adjusted Trial Balance (1 of 4)</vt:lpstr>
      <vt:lpstr>Adjusted Trial Balance (2 of 4)</vt:lpstr>
      <vt:lpstr>Adjusted Trial Balance (3 of 4)</vt:lpstr>
      <vt:lpstr>Adjusted Trial Balance (4 of 4)</vt:lpstr>
      <vt:lpstr>Preparing Financial Statements (1 of 3)</vt:lpstr>
      <vt:lpstr>Preparing Financial Statements (2 of 3)</vt:lpstr>
      <vt:lpstr>Preparing Financial Statements (3 of 3)</vt:lpstr>
      <vt:lpstr>Do It! 4: Trial Balance (1 of 4)</vt:lpstr>
      <vt:lpstr>Do It! 4: Trial Balance (2 of 4)</vt:lpstr>
      <vt:lpstr>Do It! 4: Trial Balance (3 of 4)</vt:lpstr>
      <vt:lpstr>Do It! 4: Trial Balance (4 of 4)</vt:lpstr>
      <vt:lpstr>Appendix 3A: Alternative Treatment of Deferrals</vt:lpstr>
      <vt:lpstr>Prepaid Expenses (1 of 2)</vt:lpstr>
      <vt:lpstr>Prepaid Expenses (2 of 2)</vt:lpstr>
      <vt:lpstr>Unearned Revenues (1 of 2)</vt:lpstr>
      <vt:lpstr>Unearned Revenues (2 of 2)</vt:lpstr>
      <vt:lpstr>Summary of Additional Adjustments (1 of 2)</vt:lpstr>
      <vt:lpstr>Summary of Additional Adjustments (2 of 2)</vt:lpstr>
      <vt:lpstr>Appendix 3B: Financial Reporting Concepts (1 of 2)</vt:lpstr>
      <vt:lpstr>Appendix 3B: Financial Reporting Concepts (2 of 2)</vt:lpstr>
      <vt:lpstr>Qualities of Useful Information</vt:lpstr>
      <vt:lpstr>Assumptions in Financial Reporting (1 of 3)</vt:lpstr>
      <vt:lpstr>Assumptions in Financial Reporting (2 of 3)</vt:lpstr>
      <vt:lpstr>Assumptions in Financial Reporting (3 of 3)</vt:lpstr>
      <vt:lpstr>Principles of Financial Reporting</vt:lpstr>
      <vt:lpstr>Cost Constraint</vt:lpstr>
      <vt:lpstr>A Look at I F R S (1 of 5)</vt:lpstr>
      <vt:lpstr>A Look at I F R S (2 of 5)</vt:lpstr>
      <vt:lpstr>A Look at I F R S (3 of 5)</vt:lpstr>
      <vt:lpstr>A Look at I F R S (4 of 5)</vt:lpstr>
      <vt:lpstr>A Look at I F R S (5 of 5)</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Accounting Principles, 13e</dc:title>
  <dc:subject>Accounts</dc:subject>
  <dc:creator>Weygandt/Kimmel/Kieso</dc:creator>
  <cp:lastModifiedBy>Md.kausar Alam</cp:lastModifiedBy>
  <cp:revision>1824</cp:revision>
  <cp:lastPrinted>2017-04-26T13:25:47Z</cp:lastPrinted>
  <dcterms:created xsi:type="dcterms:W3CDTF">2017-04-21T14:49:46Z</dcterms:created>
  <dcterms:modified xsi:type="dcterms:W3CDTF">2022-02-19T03:56:41Z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0x0101004078D6520EA68A49865606D3C9534DA1</vt:lpwstr>
  </property>
</Properties>
</file>

<file path=docProps/thumbnail.jpeg>
</file>